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76"/>
  </p:notesMasterIdLst>
  <p:handoutMasterIdLst>
    <p:handoutMasterId r:id="rId77"/>
  </p:handoutMasterIdLst>
  <p:sldIdLst>
    <p:sldId id="388" r:id="rId2"/>
    <p:sldId id="471" r:id="rId3"/>
    <p:sldId id="350" r:id="rId4"/>
    <p:sldId id="351" r:id="rId5"/>
    <p:sldId id="481" r:id="rId6"/>
    <p:sldId id="431" r:id="rId7"/>
    <p:sldId id="406" r:id="rId8"/>
    <p:sldId id="304" r:id="rId9"/>
    <p:sldId id="407" r:id="rId10"/>
    <p:sldId id="358" r:id="rId11"/>
    <p:sldId id="317" r:id="rId12"/>
    <p:sldId id="445" r:id="rId13"/>
    <p:sldId id="306" r:id="rId14"/>
    <p:sldId id="318" r:id="rId15"/>
    <p:sldId id="470" r:id="rId16"/>
    <p:sldId id="472" r:id="rId17"/>
    <p:sldId id="473" r:id="rId18"/>
    <p:sldId id="376" r:id="rId19"/>
    <p:sldId id="411" r:id="rId20"/>
    <p:sldId id="412" r:id="rId21"/>
    <p:sldId id="482" r:id="rId22"/>
    <p:sldId id="483" r:id="rId23"/>
    <p:sldId id="484" r:id="rId24"/>
    <p:sldId id="485" r:id="rId25"/>
    <p:sldId id="361" r:id="rId26"/>
    <p:sldId id="363" r:id="rId27"/>
    <p:sldId id="366" r:id="rId28"/>
    <p:sldId id="367" r:id="rId29"/>
    <p:sldId id="368" r:id="rId30"/>
    <p:sldId id="370" r:id="rId31"/>
    <p:sldId id="371" r:id="rId32"/>
    <p:sldId id="372" r:id="rId33"/>
    <p:sldId id="477" r:id="rId34"/>
    <p:sldId id="458" r:id="rId35"/>
    <p:sldId id="474" r:id="rId36"/>
    <p:sldId id="475" r:id="rId37"/>
    <p:sldId id="476" r:id="rId38"/>
    <p:sldId id="468" r:id="rId39"/>
    <p:sldId id="462" r:id="rId40"/>
    <p:sldId id="463" r:id="rId41"/>
    <p:sldId id="464" r:id="rId42"/>
    <p:sldId id="465" r:id="rId43"/>
    <p:sldId id="466" r:id="rId44"/>
    <p:sldId id="467" r:id="rId45"/>
    <p:sldId id="457" r:id="rId46"/>
    <p:sldId id="469" r:id="rId47"/>
    <p:sldId id="440" r:id="rId48"/>
    <p:sldId id="428" r:id="rId49"/>
    <p:sldId id="442" r:id="rId50"/>
    <p:sldId id="443" r:id="rId51"/>
    <p:sldId id="444" r:id="rId52"/>
    <p:sldId id="441" r:id="rId53"/>
    <p:sldId id="333" r:id="rId54"/>
    <p:sldId id="359" r:id="rId55"/>
    <p:sldId id="461" r:id="rId56"/>
    <p:sldId id="435" r:id="rId57"/>
    <p:sldId id="413" r:id="rId58"/>
    <p:sldId id="433" r:id="rId59"/>
    <p:sldId id="486" r:id="rId60"/>
    <p:sldId id="405" r:id="rId61"/>
    <p:sldId id="429" r:id="rId62"/>
    <p:sldId id="327" r:id="rId63"/>
    <p:sldId id="430" r:id="rId64"/>
    <p:sldId id="497" r:id="rId65"/>
    <p:sldId id="494" r:id="rId66"/>
    <p:sldId id="495" r:id="rId67"/>
    <p:sldId id="496" r:id="rId68"/>
    <p:sldId id="487" r:id="rId69"/>
    <p:sldId id="488" r:id="rId70"/>
    <p:sldId id="489" r:id="rId71"/>
    <p:sldId id="490" r:id="rId72"/>
    <p:sldId id="491" r:id="rId73"/>
    <p:sldId id="492" r:id="rId74"/>
    <p:sldId id="493" r:id="rId75"/>
  </p:sldIdLst>
  <p:sldSz cx="9144000" cy="6858000" type="screen4x3"/>
  <p:notesSz cx="6858000" cy="9144000"/>
  <p:defaultTextStyle>
    <a:defPPr>
      <a:defRPr lang="en-US"/>
    </a:defPPr>
    <a:lvl1pPr algn="r" rtl="0" fontAlgn="base">
      <a:spcBef>
        <a:spcPct val="0"/>
      </a:spcBef>
      <a:spcAft>
        <a:spcPct val="0"/>
      </a:spcAft>
      <a:defRPr sz="4800" b="1" i="1" kern="1200">
        <a:solidFill>
          <a:srgbClr val="CC9900"/>
        </a:solidFill>
        <a:latin typeface="Benguiat Bk BT" pitchFamily="18" charset="0"/>
        <a:ea typeface="+mn-ea"/>
        <a:cs typeface="+mn-cs"/>
      </a:defRPr>
    </a:lvl1pPr>
    <a:lvl2pPr marL="457200" algn="r" rtl="0" fontAlgn="base">
      <a:spcBef>
        <a:spcPct val="0"/>
      </a:spcBef>
      <a:spcAft>
        <a:spcPct val="0"/>
      </a:spcAft>
      <a:defRPr sz="4800" b="1" i="1" kern="1200">
        <a:solidFill>
          <a:srgbClr val="CC9900"/>
        </a:solidFill>
        <a:latin typeface="Benguiat Bk BT" pitchFamily="18" charset="0"/>
        <a:ea typeface="+mn-ea"/>
        <a:cs typeface="+mn-cs"/>
      </a:defRPr>
    </a:lvl2pPr>
    <a:lvl3pPr marL="914400" algn="r" rtl="0" fontAlgn="base">
      <a:spcBef>
        <a:spcPct val="0"/>
      </a:spcBef>
      <a:spcAft>
        <a:spcPct val="0"/>
      </a:spcAft>
      <a:defRPr sz="4800" b="1" i="1" kern="1200">
        <a:solidFill>
          <a:srgbClr val="CC9900"/>
        </a:solidFill>
        <a:latin typeface="Benguiat Bk BT" pitchFamily="18" charset="0"/>
        <a:ea typeface="+mn-ea"/>
        <a:cs typeface="+mn-cs"/>
      </a:defRPr>
    </a:lvl3pPr>
    <a:lvl4pPr marL="1371600" algn="r" rtl="0" fontAlgn="base">
      <a:spcBef>
        <a:spcPct val="0"/>
      </a:spcBef>
      <a:spcAft>
        <a:spcPct val="0"/>
      </a:spcAft>
      <a:defRPr sz="4800" b="1" i="1" kern="1200">
        <a:solidFill>
          <a:srgbClr val="CC9900"/>
        </a:solidFill>
        <a:latin typeface="Benguiat Bk BT" pitchFamily="18" charset="0"/>
        <a:ea typeface="+mn-ea"/>
        <a:cs typeface="+mn-cs"/>
      </a:defRPr>
    </a:lvl4pPr>
    <a:lvl5pPr marL="1828800" algn="r" rtl="0" fontAlgn="base">
      <a:spcBef>
        <a:spcPct val="0"/>
      </a:spcBef>
      <a:spcAft>
        <a:spcPct val="0"/>
      </a:spcAft>
      <a:defRPr sz="4800" b="1" i="1" kern="1200">
        <a:solidFill>
          <a:srgbClr val="CC9900"/>
        </a:solidFill>
        <a:latin typeface="Benguiat Bk BT" pitchFamily="18" charset="0"/>
        <a:ea typeface="+mn-ea"/>
        <a:cs typeface="+mn-cs"/>
      </a:defRPr>
    </a:lvl5pPr>
    <a:lvl6pPr marL="2286000" algn="l" defTabSz="914400" rtl="0" eaLnBrk="1" latinLnBrk="0" hangingPunct="1">
      <a:defRPr sz="4800" b="1" i="1" kern="1200">
        <a:solidFill>
          <a:srgbClr val="CC9900"/>
        </a:solidFill>
        <a:latin typeface="Benguiat Bk BT" pitchFamily="18" charset="0"/>
        <a:ea typeface="+mn-ea"/>
        <a:cs typeface="+mn-cs"/>
      </a:defRPr>
    </a:lvl6pPr>
    <a:lvl7pPr marL="2743200" algn="l" defTabSz="914400" rtl="0" eaLnBrk="1" latinLnBrk="0" hangingPunct="1">
      <a:defRPr sz="4800" b="1" i="1" kern="1200">
        <a:solidFill>
          <a:srgbClr val="CC9900"/>
        </a:solidFill>
        <a:latin typeface="Benguiat Bk BT" pitchFamily="18" charset="0"/>
        <a:ea typeface="+mn-ea"/>
        <a:cs typeface="+mn-cs"/>
      </a:defRPr>
    </a:lvl7pPr>
    <a:lvl8pPr marL="3200400" algn="l" defTabSz="914400" rtl="0" eaLnBrk="1" latinLnBrk="0" hangingPunct="1">
      <a:defRPr sz="4800" b="1" i="1" kern="1200">
        <a:solidFill>
          <a:srgbClr val="CC9900"/>
        </a:solidFill>
        <a:latin typeface="Benguiat Bk BT" pitchFamily="18" charset="0"/>
        <a:ea typeface="+mn-ea"/>
        <a:cs typeface="+mn-cs"/>
      </a:defRPr>
    </a:lvl8pPr>
    <a:lvl9pPr marL="3657600" algn="l" defTabSz="914400" rtl="0" eaLnBrk="1" latinLnBrk="0" hangingPunct="1">
      <a:defRPr sz="4800" b="1" i="1" kern="1200">
        <a:solidFill>
          <a:srgbClr val="CC9900"/>
        </a:solidFill>
        <a:latin typeface="Benguiat Bk BT"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6D1"/>
    <a:srgbClr val="F2E8A2"/>
    <a:srgbClr val="B23B00"/>
    <a:srgbClr val="FFDBC9"/>
    <a:srgbClr val="A39FD5"/>
    <a:srgbClr val="CC9900"/>
    <a:srgbClr val="FF6600"/>
    <a:srgbClr val="040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94711" autoAdjust="0"/>
  </p:normalViewPr>
  <p:slideViewPr>
    <p:cSldViewPr>
      <p:cViewPr>
        <p:scale>
          <a:sx n="100" d="100"/>
          <a:sy n="100" d="100"/>
        </p:scale>
        <p:origin x="-195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96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ffectLst>
                  <a:outerShdw blurRad="38100" dist="38100" dir="2700000" algn="tl">
                    <a:srgbClr val="000000">
                      <a:alpha val="43137"/>
                    </a:srgbClr>
                  </a:outerShdw>
                </a:effectLst>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ffectLst>
                  <a:outerShdw blurRad="38100" dist="38100" dir="2700000" algn="tl">
                    <a:srgbClr val="000000">
                      <a:alpha val="43137"/>
                    </a:srgbClr>
                  </a:outerShdw>
                </a:effectLst>
              </a:defRPr>
            </a:lvl1pPr>
          </a:lstStyle>
          <a:p>
            <a:pPr>
              <a:defRPr/>
            </a:pPr>
            <a:fld id="{D80BA9D3-BFED-47F1-A5A3-0D7AD2D6EBEC}" type="datetimeFigureOut">
              <a:rPr lang="cs-CZ"/>
              <a:pPr>
                <a:defRPr/>
              </a:pPr>
              <a:t>29.6.2011</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ffectLst>
                  <a:outerShdw blurRad="38100" dist="38100" dir="2700000" algn="tl">
                    <a:srgbClr val="000000">
                      <a:alpha val="43137"/>
                    </a:srgbClr>
                  </a:outerShdw>
                </a:effectLs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ffectLst>
                  <a:outerShdw blurRad="38100" dist="38100" dir="2700000" algn="tl">
                    <a:srgbClr val="000000">
                      <a:alpha val="43137"/>
                    </a:srgbClr>
                  </a:outerShdw>
                </a:effectLst>
              </a:defRPr>
            </a:lvl1pPr>
          </a:lstStyle>
          <a:p>
            <a:pPr>
              <a:defRPr/>
            </a:pPr>
            <a:fld id="{A8A80F5B-86D9-4D85-84A4-DDB1DBD557AE}"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i="0">
                <a:solidFill>
                  <a:schemeClr val="tx1"/>
                </a:solidFill>
                <a:effectLst/>
                <a:latin typeface="Times New Roman" pitchFamily="18"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i="0">
                <a:solidFill>
                  <a:schemeClr val="tx1"/>
                </a:solidFill>
                <a:effectLst/>
                <a:latin typeface="Times New Roman" pitchFamily="18"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i="0">
                <a:solidFill>
                  <a:schemeClr val="tx1"/>
                </a:solidFill>
                <a:effectLst/>
                <a:latin typeface="Times New Roman" pitchFamily="18"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i="0">
                <a:solidFill>
                  <a:schemeClr val="tx1"/>
                </a:solidFill>
                <a:effectLst/>
                <a:latin typeface="Times New Roman" pitchFamily="18" charset="0"/>
              </a:defRPr>
            </a:lvl1pPr>
          </a:lstStyle>
          <a:p>
            <a:pPr>
              <a:defRPr/>
            </a:pPr>
            <a:fld id="{2BC0F579-0D28-4C84-A202-68041E9DA5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A3BAC94-EABD-4117-A05B-60BBFA4B7DB1}" type="slidenum">
              <a:rPr lang="en-US" smtClean="0"/>
              <a:pPr/>
              <a:t>23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85800" y="4343400"/>
            <a:ext cx="5486400" cy="4114800"/>
          </a:xfrm>
          <a:noFill/>
          <a:ln/>
        </p:spPr>
        <p:txBody>
          <a:bodyPr/>
          <a:lstStyle/>
          <a:p>
            <a:r>
              <a:rPr lang="en-US" smtClean="0"/>
              <a:t>Note sharp contrast with Jared Diamond’s book, </a:t>
            </a:r>
            <a:r>
              <a:rPr lang="en-US" i="1" smtClean="0"/>
              <a:t>Colapse</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6360C51-FCF1-444D-8CE1-89F5E29DCAB9}" type="slidenum">
              <a:rPr lang="en-US" smtClean="0"/>
              <a:pPr/>
              <a:t>24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85800" y="4343400"/>
            <a:ext cx="5486400" cy="4114800"/>
          </a:xfrm>
          <a:noFill/>
          <a:ln/>
        </p:spPr>
        <p:txBody>
          <a:bodyPr/>
          <a:lstStyle/>
          <a:p>
            <a:r>
              <a:rPr lang="en-US" smtClean="0"/>
              <a:t>Note sharp contrast with Jared Diamond’s book, </a:t>
            </a:r>
            <a:r>
              <a:rPr lang="en-US" i="1" smtClean="0"/>
              <a:t>Colapse</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3D698D8-6332-45AA-AB6F-F0CC85694437}" type="slidenum">
              <a:rPr lang="en-US" smtClean="0"/>
              <a:pPr/>
              <a:t>57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43400"/>
            <a:ext cx="5486400" cy="4114800"/>
          </a:xfrm>
          <a:noFill/>
          <a:ln/>
        </p:spPr>
        <p:txBody>
          <a:bodyPr/>
          <a:lstStyle/>
          <a:p>
            <a:r>
              <a:rPr lang="en-US" smtClean="0"/>
              <a:t>Bristol Bay salmon fishery on opening.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7A3EE7C-02D8-403F-BE15-F38A7B4ABDE2}" type="slidenum">
              <a:rPr lang="en-US" smtClean="0"/>
              <a:pPr/>
              <a:t>72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5800" y="4343400"/>
            <a:ext cx="5486400" cy="4114800"/>
          </a:xfrm>
          <a:noFill/>
          <a:ln/>
        </p:spPr>
        <p:txBody>
          <a:bodyPr/>
          <a:lstStyle/>
          <a:p>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8218B2A-9088-4940-AF41-6E33B9A657CF}" type="slidenum">
              <a:rPr lang="en-US" smtClean="0"/>
              <a:pPr/>
              <a:t>73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800" y="4343400"/>
            <a:ext cx="5486400" cy="4114800"/>
          </a:xfrm>
          <a:noFill/>
          <a:ln/>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grpSp>
      <p:sp>
        <p:nvSpPr>
          <p:cNvPr id="2140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2140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AA331C2A-D145-496A-8C61-16C39472EB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3EF5482-7407-4356-AB14-87687C548D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F075D67-36B7-4F44-B276-16A49045A8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81C87B4A-C4ED-43B7-AD63-84DD9C55FD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5963724-915A-4297-85ED-E17869D6FB1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graf 2"/>
          <p:cNvSpPr>
            <a:spLocks noGrp="1"/>
          </p:cNvSpPr>
          <p:nvPr>
            <p:ph type="chart" idx="1"/>
          </p:nvPr>
        </p:nvSpPr>
        <p:spPr>
          <a:xfrm>
            <a:off x="457200" y="1600200"/>
            <a:ext cx="8229600" cy="4530725"/>
          </a:xfrm>
        </p:spPr>
        <p:txBody>
          <a:bodyPr/>
          <a:lstStyle/>
          <a:p>
            <a:pPr lvl="0"/>
            <a:endParaRPr lang="cs-CZ"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EC510FF-A36B-4038-A6A9-9CD3569D92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2306649-B647-4B6D-A365-AEF2A83F03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6122043-D4D5-4603-BA12-3E41D63BE0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56B68FF-D9E9-4643-A215-C3A5C4CC8C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A0E3FF5-B1CA-427E-86C5-65618FCDF0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31779612-8AA1-4FB9-AE71-72EBCFD952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621D2190-8E5C-4D3C-968C-927BEBC4ED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5B6F509-E4D5-4124-9C1D-0F215BB66C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831AC0C-1C13-4B8E-A619-59088C4C42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21299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29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29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29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29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sp>
          <p:nvSpPr>
            <p:cNvPr id="2130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cs-CZ">
                <a:effectLst>
                  <a:outerShdw blurRad="38100" dist="38100" dir="2700000" algn="tl">
                    <a:srgbClr val="000000">
                      <a:alpha val="43137"/>
                    </a:srgbClr>
                  </a:outerShdw>
                </a:effectLst>
              </a:endParaRPr>
            </a:p>
          </p:txBody>
        </p:sp>
      </p:grpSp>
      <p:sp>
        <p:nvSpPr>
          <p:cNvPr id="2130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130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solidFill>
                  <a:schemeClr val="tx1"/>
                </a:solidFill>
                <a:effectLst>
                  <a:outerShdw blurRad="38100" dist="38100" dir="2700000" algn="tl">
                    <a:srgbClr val="000000"/>
                  </a:outerShdw>
                </a:effectLst>
                <a:latin typeface="+mn-lt"/>
              </a:defRPr>
            </a:lvl1pPr>
          </a:lstStyle>
          <a:p>
            <a:pPr>
              <a:defRPr/>
            </a:pPr>
            <a:endParaRPr lang="en-US"/>
          </a:p>
        </p:txBody>
      </p:sp>
      <p:sp>
        <p:nvSpPr>
          <p:cNvPr id="2130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i="0">
                <a:solidFill>
                  <a:schemeClr val="tx1"/>
                </a:solidFill>
                <a:effectLst>
                  <a:outerShdw blurRad="38100" dist="38100" dir="2700000" algn="tl">
                    <a:srgbClr val="000000"/>
                  </a:outerShdw>
                </a:effectLst>
                <a:latin typeface="+mn-lt"/>
              </a:defRPr>
            </a:lvl1pPr>
          </a:lstStyle>
          <a:p>
            <a:pPr>
              <a:defRPr/>
            </a:pPr>
            <a:endParaRPr lang="en-US"/>
          </a:p>
        </p:txBody>
      </p:sp>
      <p:sp>
        <p:nvSpPr>
          <p:cNvPr id="2130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solidFill>
                  <a:schemeClr val="tx1"/>
                </a:solidFill>
                <a:effectLst>
                  <a:outerShdw blurRad="38100" dist="38100" dir="2700000" algn="tl">
                    <a:srgbClr val="000000"/>
                  </a:outerShdw>
                </a:effectLst>
                <a:latin typeface="+mn-lt"/>
              </a:defRPr>
            </a:lvl1pPr>
          </a:lstStyle>
          <a:p>
            <a:pPr>
              <a:defRPr/>
            </a:pPr>
            <a:fld id="{2B1F357D-54F2-4D2E-8AFD-04CE5186BEBB}" type="slidenum">
              <a:rPr lang="en-US"/>
              <a:pPr>
                <a:defRPr/>
              </a:pPr>
              <a:t>‹#›</a:t>
            </a:fld>
            <a:endParaRPr lang="en-US"/>
          </a:p>
        </p:txBody>
      </p:sp>
      <p:sp>
        <p:nvSpPr>
          <p:cNvPr id="2130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3"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erc.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752600" y="4114800"/>
            <a:ext cx="6400800" cy="1752600"/>
          </a:xfrm>
        </p:spPr>
        <p:txBody>
          <a:bodyPr/>
          <a:lstStyle/>
          <a:p>
            <a:pPr algn="l" eaLnBrk="1" hangingPunct="1"/>
            <a:r>
              <a:rPr lang="en-US" sz="2800" b="1" dirty="0" smtClean="0">
                <a:solidFill>
                  <a:srgbClr val="060602"/>
                </a:solidFill>
                <a:effectLst/>
                <a:latin typeface="Times New Roman" pitchFamily="18" charset="0"/>
              </a:rPr>
              <a:t>Terry L. Anderson</a:t>
            </a:r>
          </a:p>
          <a:p>
            <a:pPr algn="l" eaLnBrk="1" hangingPunct="1"/>
            <a:r>
              <a:rPr lang="en-US" sz="2800" b="1" dirty="0" smtClean="0">
                <a:solidFill>
                  <a:srgbClr val="060602"/>
                </a:solidFill>
                <a:effectLst/>
                <a:latin typeface="Times New Roman" pitchFamily="18" charset="0"/>
              </a:rPr>
              <a:t>Executive Director, PERC</a:t>
            </a:r>
          </a:p>
          <a:p>
            <a:pPr algn="l" eaLnBrk="1" hangingPunct="1"/>
            <a:r>
              <a:rPr lang="en-US" sz="2800" b="1" dirty="0" smtClean="0">
                <a:solidFill>
                  <a:srgbClr val="060602"/>
                </a:solidFill>
                <a:effectLst/>
                <a:latin typeface="Times New Roman" pitchFamily="18" charset="0"/>
              </a:rPr>
              <a:t>Senior Fellow, Hoover Institution</a:t>
            </a:r>
          </a:p>
        </p:txBody>
      </p:sp>
      <p:pic>
        <p:nvPicPr>
          <p:cNvPr id="3075" name="Picture 4" descr="TREE_GRN"/>
          <p:cNvPicPr>
            <a:picLocks noChangeAspect="1" noChangeArrowheads="1"/>
          </p:cNvPicPr>
          <p:nvPr/>
        </p:nvPicPr>
        <p:blipFill>
          <a:blip r:embed="rId3" cstate="print">
            <a:lum bright="70000" contrast="-70000"/>
          </a:blip>
          <a:srcRect/>
          <a:stretch>
            <a:fillRect/>
          </a:stretch>
        </p:blipFill>
        <p:spPr bwMode="auto">
          <a:xfrm>
            <a:off x="381000" y="1600200"/>
            <a:ext cx="1454150" cy="2438400"/>
          </a:xfrm>
          <a:prstGeom prst="rect">
            <a:avLst/>
          </a:prstGeom>
          <a:noFill/>
          <a:ln w="9525">
            <a:noFill/>
            <a:miter lim="800000"/>
            <a:headEnd/>
            <a:tailEnd/>
          </a:ln>
        </p:spPr>
      </p:pic>
      <p:sp>
        <p:nvSpPr>
          <p:cNvPr id="217093" name="Line 5"/>
          <p:cNvSpPr>
            <a:spLocks noChangeShapeType="1"/>
          </p:cNvSpPr>
          <p:nvPr/>
        </p:nvSpPr>
        <p:spPr bwMode="auto">
          <a:xfrm>
            <a:off x="685800" y="4114800"/>
            <a:ext cx="78486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217096" name="Rectangle 8"/>
          <p:cNvSpPr>
            <a:spLocks noGrp="1" noChangeArrowheads="1"/>
          </p:cNvSpPr>
          <p:nvPr>
            <p:ph type="ctrTitle"/>
          </p:nvPr>
        </p:nvSpPr>
        <p:spPr>
          <a:xfrm>
            <a:off x="2209800" y="1295400"/>
            <a:ext cx="6934200" cy="2667000"/>
          </a:xfrm>
        </p:spPr>
        <p:txBody>
          <a:bodyPr/>
          <a:lstStyle/>
          <a:p>
            <a:pPr algn="r" eaLnBrk="1" hangingPunct="1">
              <a:defRPr/>
            </a:pPr>
            <a:r>
              <a:rPr lang="en-US" sz="4400" b="1" i="1" smtClean="0">
                <a:solidFill>
                  <a:srgbClr val="CC9900"/>
                </a:solidFill>
                <a:latin typeface="Bodoni MT Black" pitchFamily="18" charset="0"/>
              </a:rPr>
              <a:t>Property Rights &amp; Markets = Environment &amp; Liberty</a:t>
            </a:r>
            <a:endParaRPr lang="en-US" sz="3600" b="1" i="1" smtClean="0">
              <a:solidFill>
                <a:srgbClr val="CC9900"/>
              </a:solidFill>
              <a:latin typeface="Bodoni MT Black" pitchFamily="18" charset="0"/>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82945" name="Object 1"/>
          <p:cNvGraphicFramePr>
            <a:graphicFrameLocks noChangeAspect="1"/>
          </p:cNvGraphicFramePr>
          <p:nvPr/>
        </p:nvGraphicFramePr>
        <p:xfrm>
          <a:off x="152400" y="152400"/>
          <a:ext cx="2667000" cy="809625"/>
        </p:xfrm>
        <a:graphic>
          <a:graphicData uri="http://schemas.openxmlformats.org/presentationml/2006/ole">
            <p:oleObj spid="_x0000_s82945" r:id="rId4" imgW="5514286" imgH="1971950" progId="MSPhotoEd.3">
              <p:embed/>
            </p:oleObj>
          </a:graphicData>
        </a:graphic>
      </p:graphicFrame>
      <p:sp>
        <p:nvSpPr>
          <p:cNvPr id="82947" name="Rectangle 3"/>
          <p:cNvSpPr>
            <a:spLocks noChangeArrowheads="1"/>
          </p:cNvSpPr>
          <p:nvPr/>
        </p:nvSpPr>
        <p:spPr bwMode="auto">
          <a:xfrm>
            <a:off x="152400" y="1143000"/>
            <a:ext cx="341792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accent4">
                    <a:lumMod val="20000"/>
                    <a:lumOff val="80000"/>
                  </a:schemeClr>
                </a:solidFill>
                <a:effectLst/>
                <a:latin typeface="Arial" pitchFamily="34" charset="0"/>
                <a:ea typeface="Calibri" pitchFamily="34" charset="0"/>
                <a:cs typeface="Arial" pitchFamily="34" charset="0"/>
              </a:rPr>
              <a:t>    Evropský </a:t>
            </a:r>
            <a:r>
              <a:rPr kumimoji="0" lang="cs-CZ" sz="1100" b="0" i="0" u="none" strike="noStrike" cap="none" normalizeH="0" baseline="0" dirty="0" smtClean="0">
                <a:ln>
                  <a:noFill/>
                </a:ln>
                <a:solidFill>
                  <a:schemeClr val="accent4">
                    <a:lumMod val="20000"/>
                    <a:lumOff val="80000"/>
                  </a:schemeClr>
                </a:solidFill>
                <a:effectLst/>
                <a:latin typeface="Arial" pitchFamily="34" charset="0"/>
                <a:ea typeface="Calibri" pitchFamily="34" charset="0"/>
                <a:cs typeface="Arial" pitchFamily="34" charset="0"/>
              </a:rPr>
              <a:t>sociální</a:t>
            </a:r>
            <a:r>
              <a:rPr kumimoji="0" lang="cs-CZ" sz="1100" b="1" i="0" u="none" strike="noStrike" cap="none" normalizeH="0" baseline="0" dirty="0" smtClean="0">
                <a:ln>
                  <a:noFill/>
                </a:ln>
                <a:solidFill>
                  <a:schemeClr val="accent4">
                    <a:lumMod val="20000"/>
                    <a:lumOff val="80000"/>
                  </a:schemeClr>
                </a:solidFill>
                <a:effectLst/>
                <a:latin typeface="Arial" pitchFamily="34" charset="0"/>
                <a:ea typeface="Calibri" pitchFamily="34" charset="0"/>
                <a:cs typeface="Arial" pitchFamily="34" charset="0"/>
              </a:rPr>
              <a:t> fond</a:t>
            </a:r>
            <a:endParaRPr kumimoji="0" lang="cs-CZ" sz="600" b="0" i="0" u="none" strike="noStrike" cap="none" normalizeH="0" baseline="0" dirty="0" smtClean="0">
              <a:ln>
                <a:noFill/>
              </a:ln>
              <a:solidFill>
                <a:schemeClr val="accent4">
                  <a:lumMod val="20000"/>
                  <a:lumOff val="8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accent4">
                    <a:lumMod val="20000"/>
                    <a:lumOff val="80000"/>
                  </a:schemeClr>
                </a:solidFill>
                <a:effectLst/>
                <a:latin typeface="Arial" pitchFamily="34" charset="0"/>
                <a:ea typeface="Calibri" pitchFamily="34" charset="0"/>
                <a:cs typeface="Arial" pitchFamily="34" charset="0"/>
              </a:rPr>
              <a:t>    Praha &amp; EU: Investujeme do vaší budoucnosti</a:t>
            </a:r>
            <a:endParaRPr kumimoji="0" lang="cs-CZ" sz="1800" b="0" i="0" u="none" strike="noStrike" cap="none" normalizeH="0" baseline="0" dirty="0" smtClean="0">
              <a:ln>
                <a:noFill/>
              </a:ln>
              <a:solidFill>
                <a:schemeClr val="accent4">
                  <a:lumMod val="20000"/>
                  <a:lumOff val="80000"/>
                </a:schemeClr>
              </a:solidFill>
              <a:effectLst/>
              <a:latin typeface="Arial" pitchFamily="34" charset="0"/>
            </a:endParaRPr>
          </a:p>
        </p:txBody>
      </p:sp>
      <p:pic>
        <p:nvPicPr>
          <p:cNvPr id="82948" name="Picture 4"/>
          <p:cNvPicPr>
            <a:picLocks noChangeAspect="1" noChangeArrowheads="1"/>
          </p:cNvPicPr>
          <p:nvPr/>
        </p:nvPicPr>
        <p:blipFill>
          <a:blip r:embed="rId5"/>
          <a:srcRect/>
          <a:stretch>
            <a:fillRect/>
          </a:stretch>
        </p:blipFill>
        <p:spPr bwMode="auto">
          <a:xfrm>
            <a:off x="7924800" y="152400"/>
            <a:ext cx="1028700" cy="1219200"/>
          </a:xfrm>
          <a:prstGeom prst="rect">
            <a:avLst/>
          </a:prstGeom>
          <a:noFill/>
          <a:ln w="9525">
            <a:noFill/>
            <a:miter lim="800000"/>
            <a:headEnd/>
            <a:tailEnd/>
          </a:ln>
        </p:spPr>
      </p:pic>
      <p:sp>
        <p:nvSpPr>
          <p:cNvPr id="11" name="TextovéPole 10"/>
          <p:cNvSpPr txBox="1"/>
          <p:nvPr/>
        </p:nvSpPr>
        <p:spPr>
          <a:xfrm>
            <a:off x="0" y="6248400"/>
            <a:ext cx="9143999" cy="461665"/>
          </a:xfrm>
          <a:prstGeom prst="rect">
            <a:avLst/>
          </a:prstGeom>
          <a:noFill/>
        </p:spPr>
        <p:txBody>
          <a:bodyPr wrap="square" rtlCol="0">
            <a:spAutoFit/>
          </a:bodyPr>
          <a:lstStyle/>
          <a:p>
            <a:pPr algn="l"/>
            <a:r>
              <a:rPr lang="cs-CZ" sz="1200" i="0" dirty="0" smtClean="0">
                <a:solidFill>
                  <a:schemeClr val="accent4">
                    <a:lumMod val="20000"/>
                    <a:lumOff val="80000"/>
                  </a:schemeClr>
                </a:solidFill>
              </a:rPr>
              <a:t>Název projektu: Inovace studijního programu Ekonomie a hospodářská správa s akcentem na internacionalizaci výuky, individuální práce se studenty a praxi CZ.2.17/3.1.00/33332</a:t>
            </a:r>
            <a:endParaRPr lang="cs-CZ" sz="1200" i="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074863" y="381000"/>
            <a:ext cx="6524625" cy="1311275"/>
          </a:xfrm>
          <a:prstGeom prst="rect">
            <a:avLst/>
          </a:prstGeom>
          <a:noFill/>
          <a:ln w="9525">
            <a:noFill/>
            <a:miter lim="800000"/>
            <a:headEnd/>
            <a:tailEnd/>
          </a:ln>
        </p:spPr>
        <p:txBody>
          <a:bodyPr wrap="none">
            <a:spAutoFit/>
          </a:bodyPr>
          <a:lstStyle/>
          <a:p>
            <a:pPr eaLnBrk="0" hangingPunct="0"/>
            <a:r>
              <a:rPr lang="en-US" sz="4000" i="0"/>
              <a:t>Optimal Number of Wolves--</a:t>
            </a:r>
          </a:p>
          <a:p>
            <a:pPr eaLnBrk="0" hangingPunct="0"/>
            <a:r>
              <a:rPr lang="en-US" sz="4000" i="0"/>
              <a:t>NPS or Environmentalist</a:t>
            </a:r>
          </a:p>
        </p:txBody>
      </p:sp>
      <p:sp>
        <p:nvSpPr>
          <p:cNvPr id="165891" name="Line 3"/>
          <p:cNvSpPr>
            <a:spLocks noChangeShapeType="1"/>
          </p:cNvSpPr>
          <p:nvPr/>
        </p:nvSpPr>
        <p:spPr bwMode="auto">
          <a:xfrm>
            <a:off x="1600200" y="1905000"/>
            <a:ext cx="0" cy="35052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65892" name="Line 4"/>
          <p:cNvSpPr>
            <a:spLocks noChangeShapeType="1"/>
          </p:cNvSpPr>
          <p:nvPr/>
        </p:nvSpPr>
        <p:spPr bwMode="auto">
          <a:xfrm>
            <a:off x="1600200" y="5410200"/>
            <a:ext cx="3962400" cy="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65893" name="Text Box 5"/>
          <p:cNvSpPr txBox="1">
            <a:spLocks noChangeArrowheads="1"/>
          </p:cNvSpPr>
          <p:nvPr/>
        </p:nvSpPr>
        <p:spPr bwMode="auto">
          <a:xfrm>
            <a:off x="533400" y="2093913"/>
            <a:ext cx="1022350" cy="641350"/>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Value of</a:t>
            </a:r>
          </a:p>
          <a:p>
            <a:pPr algn="l" eaLnBrk="0" hangingPunct="0"/>
            <a:r>
              <a:rPr lang="en-US" sz="1800" b="0" i="0">
                <a:solidFill>
                  <a:schemeClr val="tx1"/>
                </a:solidFill>
                <a:latin typeface="Arial" charset="0"/>
              </a:rPr>
              <a:t>wolves</a:t>
            </a:r>
          </a:p>
        </p:txBody>
      </p:sp>
      <p:sp>
        <p:nvSpPr>
          <p:cNvPr id="165894" name="Text Box 6"/>
          <p:cNvSpPr txBox="1">
            <a:spLocks noChangeArrowheads="1"/>
          </p:cNvSpPr>
          <p:nvPr/>
        </p:nvSpPr>
        <p:spPr bwMode="auto">
          <a:xfrm>
            <a:off x="5013325" y="5599113"/>
            <a:ext cx="20129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Number of wolves</a:t>
            </a:r>
          </a:p>
        </p:txBody>
      </p:sp>
      <p:sp>
        <p:nvSpPr>
          <p:cNvPr id="165895" name="Line 7"/>
          <p:cNvSpPr>
            <a:spLocks noChangeShapeType="1"/>
          </p:cNvSpPr>
          <p:nvPr/>
        </p:nvSpPr>
        <p:spPr bwMode="auto">
          <a:xfrm flipV="1">
            <a:off x="3276600" y="3886200"/>
            <a:ext cx="4724400" cy="15240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65896" name="Line 8"/>
          <p:cNvSpPr>
            <a:spLocks noChangeShapeType="1"/>
          </p:cNvSpPr>
          <p:nvPr/>
        </p:nvSpPr>
        <p:spPr bwMode="auto">
          <a:xfrm>
            <a:off x="4191000" y="1981200"/>
            <a:ext cx="3429000" cy="28194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65897" name="Text Box 9"/>
          <p:cNvSpPr txBox="1">
            <a:spLocks noChangeArrowheads="1"/>
          </p:cNvSpPr>
          <p:nvPr/>
        </p:nvSpPr>
        <p:spPr bwMode="auto">
          <a:xfrm>
            <a:off x="8077200" y="3595688"/>
            <a:ext cx="5397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MC</a:t>
            </a:r>
          </a:p>
        </p:txBody>
      </p:sp>
      <p:sp>
        <p:nvSpPr>
          <p:cNvPr id="165898" name="Text Box 10"/>
          <p:cNvSpPr txBox="1">
            <a:spLocks noChangeArrowheads="1"/>
          </p:cNvSpPr>
          <p:nvPr/>
        </p:nvSpPr>
        <p:spPr bwMode="auto">
          <a:xfrm>
            <a:off x="7696200" y="4724400"/>
            <a:ext cx="527050" cy="366713"/>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MB</a:t>
            </a:r>
          </a:p>
        </p:txBody>
      </p:sp>
      <p:pic>
        <p:nvPicPr>
          <p:cNvPr id="12299" name="Picture 11" descr="TREE_GRN"/>
          <p:cNvPicPr>
            <a:picLocks noChangeAspect="1" noChangeArrowheads="1"/>
          </p:cNvPicPr>
          <p:nvPr/>
        </p:nvPicPr>
        <p:blipFill>
          <a:blip r:embed="rId2" cstate="print">
            <a:lum bright="70000" contrast="-70000"/>
          </a:blip>
          <a:srcRect/>
          <a:stretch>
            <a:fillRect/>
          </a:stretch>
        </p:blipFill>
        <p:spPr bwMode="auto">
          <a:xfrm>
            <a:off x="706438" y="152400"/>
            <a:ext cx="817562" cy="1371600"/>
          </a:xfrm>
          <a:prstGeom prst="rect">
            <a:avLst/>
          </a:prstGeom>
          <a:noFill/>
          <a:ln w="9525">
            <a:noFill/>
            <a:miter lim="800000"/>
            <a:headEnd/>
            <a:tailEnd/>
          </a:ln>
        </p:spPr>
      </p:pic>
      <p:sp>
        <p:nvSpPr>
          <p:cNvPr id="165900" name="Line 12"/>
          <p:cNvSpPr>
            <a:spLocks noChangeShapeType="1"/>
          </p:cNvSpPr>
          <p:nvPr/>
        </p:nvSpPr>
        <p:spPr bwMode="auto">
          <a:xfrm flipV="1">
            <a:off x="685800" y="1676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dissolve">
                                      <p:cBhvr>
                                        <p:cTn id="7" dur="500"/>
                                        <p:tgtEl>
                                          <p:spTgt spid="165893"/>
                                        </p:tgtEl>
                                      </p:cBhvr>
                                    </p:animEffect>
                                  </p:childTnLst>
                                </p:cTn>
                              </p:par>
                              <p:par>
                                <p:cTn id="8" presetID="9" presetClass="entr" presetSubtype="0" fill="hold" nodeType="withEffect">
                                  <p:stCondLst>
                                    <p:cond delay="0"/>
                                  </p:stCondLst>
                                  <p:childTnLst>
                                    <p:set>
                                      <p:cBhvr>
                                        <p:cTn id="9" dur="1" fill="hold">
                                          <p:stCondLst>
                                            <p:cond delay="0"/>
                                          </p:stCondLst>
                                        </p:cTn>
                                        <p:tgtEl>
                                          <p:spTgt spid="165891"/>
                                        </p:tgtEl>
                                        <p:attrNameLst>
                                          <p:attrName>style.visibility</p:attrName>
                                        </p:attrNameLst>
                                      </p:cBhvr>
                                      <p:to>
                                        <p:strVal val="visible"/>
                                      </p:to>
                                    </p:set>
                                    <p:animEffect transition="in" filter="dissolve">
                                      <p:cBhvr>
                                        <p:cTn id="10" dur="500"/>
                                        <p:tgtEl>
                                          <p:spTgt spid="165891"/>
                                        </p:tgtEl>
                                      </p:cBhvr>
                                    </p:animEffect>
                                  </p:childTnLst>
                                </p:cTn>
                              </p:par>
                              <p:par>
                                <p:cTn id="11" presetID="9" presetClass="entr" presetSubtype="0" fill="hold" nodeType="with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dissolve">
                                      <p:cBhvr>
                                        <p:cTn id="13" dur="500"/>
                                        <p:tgtEl>
                                          <p:spTgt spid="165892"/>
                                        </p:tgtEl>
                                      </p:cBhvr>
                                    </p:animEffect>
                                  </p:childTnLst>
                                </p:cTn>
                              </p:par>
                              <p:par>
                                <p:cTn id="14" presetID="9" presetClass="entr" presetSubtype="0" fill="hold" nodeType="withEffect">
                                  <p:stCondLst>
                                    <p:cond delay="0"/>
                                  </p:stCondLst>
                                  <p:childTnLst>
                                    <p:set>
                                      <p:cBhvr>
                                        <p:cTn id="15" dur="1" fill="hold">
                                          <p:stCondLst>
                                            <p:cond delay="0"/>
                                          </p:stCondLst>
                                        </p:cTn>
                                        <p:tgtEl>
                                          <p:spTgt spid="165895"/>
                                        </p:tgtEl>
                                        <p:attrNameLst>
                                          <p:attrName>style.visibility</p:attrName>
                                        </p:attrNameLst>
                                      </p:cBhvr>
                                      <p:to>
                                        <p:strVal val="visible"/>
                                      </p:to>
                                    </p:set>
                                    <p:animEffect transition="in" filter="dissolve">
                                      <p:cBhvr>
                                        <p:cTn id="16" dur="500"/>
                                        <p:tgtEl>
                                          <p:spTgt spid="165895"/>
                                        </p:tgtEl>
                                      </p:cBhvr>
                                    </p:animEffect>
                                  </p:childTnLst>
                                </p:cTn>
                              </p:par>
                              <p:par>
                                <p:cTn id="17" presetID="9" presetClass="entr" presetSubtype="0" fill="hold" nodeType="withEffect">
                                  <p:stCondLst>
                                    <p:cond delay="0"/>
                                  </p:stCondLst>
                                  <p:childTnLst>
                                    <p:set>
                                      <p:cBhvr>
                                        <p:cTn id="18" dur="1" fill="hold">
                                          <p:stCondLst>
                                            <p:cond delay="0"/>
                                          </p:stCondLst>
                                        </p:cTn>
                                        <p:tgtEl>
                                          <p:spTgt spid="165896"/>
                                        </p:tgtEl>
                                        <p:attrNameLst>
                                          <p:attrName>style.visibility</p:attrName>
                                        </p:attrNameLst>
                                      </p:cBhvr>
                                      <p:to>
                                        <p:strVal val="visible"/>
                                      </p:to>
                                    </p:set>
                                    <p:animEffect transition="in" filter="dissolve">
                                      <p:cBhvr>
                                        <p:cTn id="19" dur="500"/>
                                        <p:tgtEl>
                                          <p:spTgt spid="16589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5897"/>
                                        </p:tgtEl>
                                        <p:attrNameLst>
                                          <p:attrName>style.visibility</p:attrName>
                                        </p:attrNameLst>
                                      </p:cBhvr>
                                      <p:to>
                                        <p:strVal val="visible"/>
                                      </p:to>
                                    </p:set>
                                    <p:animEffect transition="in" filter="dissolve">
                                      <p:cBhvr>
                                        <p:cTn id="22" dur="500"/>
                                        <p:tgtEl>
                                          <p:spTgt spid="16589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5898"/>
                                        </p:tgtEl>
                                        <p:attrNameLst>
                                          <p:attrName>style.visibility</p:attrName>
                                        </p:attrNameLst>
                                      </p:cBhvr>
                                      <p:to>
                                        <p:strVal val="visible"/>
                                      </p:to>
                                    </p:set>
                                    <p:animEffect transition="in" filter="dissolve">
                                      <p:cBhvr>
                                        <p:cTn id="25" dur="500"/>
                                        <p:tgtEl>
                                          <p:spTgt spid="16589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5894"/>
                                        </p:tgtEl>
                                        <p:attrNameLst>
                                          <p:attrName>style.visibility</p:attrName>
                                        </p:attrNameLst>
                                      </p:cBhvr>
                                      <p:to>
                                        <p:strVal val="visible"/>
                                      </p:to>
                                    </p:set>
                                    <p:animEffect transition="in" filter="dissolve">
                                      <p:cBhvr>
                                        <p:cTn id="28" dur="5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p:bldP spid="165894" grpId="0"/>
      <p:bldP spid="165897" grpId="0"/>
      <p:bldP spid="1658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47800" y="381000"/>
            <a:ext cx="7467600" cy="1600200"/>
          </a:xfrm>
        </p:spPr>
        <p:txBody>
          <a:bodyPr/>
          <a:lstStyle/>
          <a:p>
            <a:pPr algn="r" eaLnBrk="1" hangingPunct="1">
              <a:defRPr/>
            </a:pPr>
            <a:r>
              <a:rPr lang="cs-CZ" b="1" i="1" dirty="0" smtClean="0">
                <a:solidFill>
                  <a:srgbClr val="CC9900"/>
                </a:solidFill>
                <a:latin typeface="Benguiat Bk BT" pitchFamily="18" charset="0"/>
              </a:rPr>
              <a:t>W</a:t>
            </a:r>
            <a:r>
              <a:rPr lang="en-US" b="1" i="1" dirty="0" smtClean="0">
                <a:solidFill>
                  <a:srgbClr val="CC9900"/>
                </a:solidFill>
                <a:latin typeface="Benguiat Bk BT" pitchFamily="18" charset="0"/>
              </a:rPr>
              <a:t>hat is the Missing Market</a:t>
            </a:r>
            <a:br>
              <a:rPr lang="en-US" b="1" i="1" dirty="0" smtClean="0">
                <a:solidFill>
                  <a:srgbClr val="CC9900"/>
                </a:solidFill>
                <a:latin typeface="Benguiat Bk BT" pitchFamily="18" charset="0"/>
              </a:rPr>
            </a:br>
            <a:r>
              <a:rPr lang="en-US" b="1" i="1" dirty="0" smtClean="0">
                <a:solidFill>
                  <a:srgbClr val="CC9900"/>
                </a:solidFill>
                <a:latin typeface="Benguiat Bk BT" pitchFamily="18" charset="0"/>
              </a:rPr>
              <a:t>and What is the Result?</a:t>
            </a:r>
          </a:p>
        </p:txBody>
      </p:sp>
      <p:sp>
        <p:nvSpPr>
          <p:cNvPr id="13315" name="Rectangle 3"/>
          <p:cNvSpPr>
            <a:spLocks noGrp="1" noChangeArrowheads="1"/>
          </p:cNvSpPr>
          <p:nvPr>
            <p:ph type="body" sz="half" idx="1"/>
          </p:nvPr>
        </p:nvSpPr>
        <p:spPr>
          <a:xfrm>
            <a:off x="304800" y="2632075"/>
            <a:ext cx="7772400" cy="3692525"/>
          </a:xfrm>
        </p:spPr>
        <p:txBody>
          <a:bodyPr/>
          <a:lstStyle/>
          <a:p>
            <a:pPr eaLnBrk="1" hangingPunct="1"/>
            <a:r>
              <a:rPr lang="en-US" sz="2800" smtClean="0">
                <a:solidFill>
                  <a:srgbClr val="0A1400"/>
                </a:solidFill>
                <a:effectLst/>
                <a:latin typeface="Arial Black" pitchFamily="34" charset="0"/>
              </a:rPr>
              <a:t>If not all costs, we get the tragedy of the commons—too much.</a:t>
            </a:r>
          </a:p>
          <a:p>
            <a:pPr lvl="1" eaLnBrk="1" hangingPunct="1"/>
            <a:r>
              <a:rPr lang="en-US" smtClean="0">
                <a:solidFill>
                  <a:srgbClr val="0A1400"/>
                </a:solidFill>
                <a:effectLst/>
                <a:latin typeface="Arial Black" pitchFamily="34" charset="0"/>
              </a:rPr>
              <a:t>Fisheries, groundwater, air</a:t>
            </a:r>
          </a:p>
          <a:p>
            <a:pPr eaLnBrk="1" hangingPunct="1"/>
            <a:r>
              <a:rPr lang="en-US" sz="2800" smtClean="0">
                <a:solidFill>
                  <a:srgbClr val="0A1400"/>
                </a:solidFill>
                <a:effectLst/>
                <a:latin typeface="Arial Black" pitchFamily="34" charset="0"/>
              </a:rPr>
              <a:t>If not all benefits, we get the free rider problem—too little.</a:t>
            </a:r>
          </a:p>
          <a:p>
            <a:pPr lvl="1" eaLnBrk="1" hangingPunct="1"/>
            <a:r>
              <a:rPr lang="en-US" smtClean="0">
                <a:solidFill>
                  <a:srgbClr val="0A1400"/>
                </a:solidFill>
                <a:effectLst/>
                <a:latin typeface="Arial Black" pitchFamily="34" charset="0"/>
              </a:rPr>
              <a:t>Endangered species, open space </a:t>
            </a:r>
          </a:p>
        </p:txBody>
      </p:sp>
      <p:sp>
        <p:nvSpPr>
          <p:cNvPr id="98309" name="Line 5"/>
          <p:cNvSpPr>
            <a:spLocks noChangeShapeType="1"/>
          </p:cNvSpPr>
          <p:nvPr/>
        </p:nvSpPr>
        <p:spPr bwMode="auto">
          <a:xfrm flipV="1">
            <a:off x="6096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13317" name="Picture 6" descr="TREE_GRN"/>
          <p:cNvPicPr>
            <a:picLocks noGrp="1" noChangeAspect="1" noChangeArrowheads="1"/>
          </p:cNvPicPr>
          <p:nvPr>
            <p:ph sz="half" idx="2"/>
          </p:nvPr>
        </p:nvPicPr>
        <p:blipFill>
          <a:blip r:embed="rId2" cstate="print">
            <a:lum bright="70000" contrast="-70000"/>
          </a:blip>
          <a:srcRect/>
          <a:stretch>
            <a:fillRect/>
          </a:stretch>
        </p:blipFill>
        <p:spPr>
          <a:xfrm>
            <a:off x="365125" y="304800"/>
            <a:ext cx="884238" cy="148272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1447800" y="381000"/>
            <a:ext cx="7848600" cy="1600200"/>
          </a:xfrm>
        </p:spPr>
        <p:txBody>
          <a:bodyPr/>
          <a:lstStyle/>
          <a:p>
            <a:pPr algn="r" eaLnBrk="1" hangingPunct="1">
              <a:defRPr/>
            </a:pPr>
            <a:r>
              <a:rPr lang="en-US" sz="4000" b="1" i="1" smtClean="0">
                <a:solidFill>
                  <a:srgbClr val="CC9900"/>
                </a:solidFill>
                <a:latin typeface="Benguiat Bk BT" pitchFamily="18" charset="0"/>
              </a:rPr>
              <a:t>Missing Property Rights</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 Missing Markets</a:t>
            </a:r>
          </a:p>
        </p:txBody>
      </p:sp>
      <p:sp>
        <p:nvSpPr>
          <p:cNvPr id="338947" name="Rectangle 3"/>
          <p:cNvSpPr>
            <a:spLocks noGrp="1" noChangeArrowheads="1"/>
          </p:cNvSpPr>
          <p:nvPr>
            <p:ph type="body" sz="half" idx="1"/>
          </p:nvPr>
        </p:nvSpPr>
        <p:spPr>
          <a:xfrm>
            <a:off x="304800" y="2632075"/>
            <a:ext cx="7772400" cy="3921125"/>
          </a:xfrm>
        </p:spPr>
        <p:txBody>
          <a:bodyPr/>
          <a:lstStyle/>
          <a:p>
            <a:pPr eaLnBrk="1" hangingPunct="1"/>
            <a:r>
              <a:rPr lang="en-US" smtClean="0">
                <a:solidFill>
                  <a:srgbClr val="0A1400"/>
                </a:solidFill>
                <a:effectLst/>
                <a:latin typeface="Arial Black" pitchFamily="34" charset="0"/>
              </a:rPr>
              <a:t>Are there property rights?</a:t>
            </a:r>
          </a:p>
          <a:p>
            <a:pPr eaLnBrk="1" hangingPunct="1"/>
            <a:r>
              <a:rPr lang="en-US" smtClean="0">
                <a:solidFill>
                  <a:srgbClr val="0A1400"/>
                </a:solidFill>
                <a:effectLst/>
                <a:latin typeface="Arial Black" pitchFamily="34" charset="0"/>
              </a:rPr>
              <a:t>If not, can they be created?</a:t>
            </a:r>
          </a:p>
          <a:p>
            <a:pPr eaLnBrk="1" hangingPunct="1"/>
            <a:r>
              <a:rPr lang="en-US" smtClean="0">
                <a:solidFill>
                  <a:srgbClr val="0A1400"/>
                </a:solidFill>
                <a:effectLst/>
                <a:latin typeface="Arial Black" pitchFamily="34" charset="0"/>
              </a:rPr>
              <a:t>If there are, can they be traded?</a:t>
            </a:r>
          </a:p>
          <a:p>
            <a:pPr eaLnBrk="1" hangingPunct="1"/>
            <a:r>
              <a:rPr lang="en-US" smtClean="0">
                <a:solidFill>
                  <a:srgbClr val="0A1400"/>
                </a:solidFill>
                <a:effectLst/>
                <a:latin typeface="Arial Black" pitchFamily="34" charset="0"/>
              </a:rPr>
              <a:t>Or can they be weakened or taken?</a:t>
            </a:r>
          </a:p>
          <a:p>
            <a:pPr eaLnBrk="1" hangingPunct="1"/>
            <a:r>
              <a:rPr lang="en-US" smtClean="0">
                <a:solidFill>
                  <a:srgbClr val="0A1400"/>
                </a:solidFill>
                <a:effectLst/>
                <a:latin typeface="Arial Black" pitchFamily="34" charset="0"/>
              </a:rPr>
              <a:t>What happens if they are weakened?</a:t>
            </a:r>
          </a:p>
        </p:txBody>
      </p:sp>
      <p:sp>
        <p:nvSpPr>
          <p:cNvPr id="338948" name="Line 4"/>
          <p:cNvSpPr>
            <a:spLocks noChangeShapeType="1"/>
          </p:cNvSpPr>
          <p:nvPr/>
        </p:nvSpPr>
        <p:spPr bwMode="auto">
          <a:xfrm flipV="1">
            <a:off x="609600" y="19050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14341"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365125" y="304800"/>
            <a:ext cx="884238" cy="1482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additive="base">
                                        <p:cTn id="7" dur="500" fill="hold"/>
                                        <p:tgtEl>
                                          <p:spTgt spid="338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8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947">
                                            <p:txEl>
                                              <p:pRg st="1" end="1"/>
                                            </p:txEl>
                                          </p:spTgt>
                                        </p:tgtEl>
                                        <p:attrNameLst>
                                          <p:attrName>style.visibility</p:attrName>
                                        </p:attrNameLst>
                                      </p:cBhvr>
                                      <p:to>
                                        <p:strVal val="visible"/>
                                      </p:to>
                                    </p:set>
                                    <p:anim calcmode="lin" valueType="num">
                                      <p:cBhvr additive="base">
                                        <p:cTn id="13" dur="500" fill="hold"/>
                                        <p:tgtEl>
                                          <p:spTgt spid="338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8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947">
                                            <p:txEl>
                                              <p:pRg st="2" end="2"/>
                                            </p:txEl>
                                          </p:spTgt>
                                        </p:tgtEl>
                                        <p:attrNameLst>
                                          <p:attrName>style.visibility</p:attrName>
                                        </p:attrNameLst>
                                      </p:cBhvr>
                                      <p:to>
                                        <p:strVal val="visible"/>
                                      </p:to>
                                    </p:set>
                                    <p:anim calcmode="lin" valueType="num">
                                      <p:cBhvr additive="base">
                                        <p:cTn id="19" dur="500" fill="hold"/>
                                        <p:tgtEl>
                                          <p:spTgt spid="338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8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8947">
                                            <p:txEl>
                                              <p:pRg st="3" end="3"/>
                                            </p:txEl>
                                          </p:spTgt>
                                        </p:tgtEl>
                                        <p:attrNameLst>
                                          <p:attrName>style.visibility</p:attrName>
                                        </p:attrNameLst>
                                      </p:cBhvr>
                                      <p:to>
                                        <p:strVal val="visible"/>
                                      </p:to>
                                    </p:set>
                                    <p:anim calcmode="lin" valueType="num">
                                      <p:cBhvr additive="base">
                                        <p:cTn id="25" dur="500" fill="hold"/>
                                        <p:tgtEl>
                                          <p:spTgt spid="338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8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8947">
                                            <p:txEl>
                                              <p:pRg st="4" end="4"/>
                                            </p:txEl>
                                          </p:spTgt>
                                        </p:tgtEl>
                                        <p:attrNameLst>
                                          <p:attrName>style.visibility</p:attrName>
                                        </p:attrNameLst>
                                      </p:cBhvr>
                                      <p:to>
                                        <p:strVal val="visible"/>
                                      </p:to>
                                    </p:set>
                                    <p:anim calcmode="lin" valueType="num">
                                      <p:cBhvr additive="base">
                                        <p:cTn id="31" dur="500" fill="hold"/>
                                        <p:tgtEl>
                                          <p:spTgt spid="338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8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60400" y="2908300"/>
            <a:ext cx="7950200" cy="2654300"/>
          </a:xfrm>
          <a:prstGeom prst="rect">
            <a:avLst/>
          </a:prstGeom>
          <a:noFill/>
          <a:ln w="9525">
            <a:noFill/>
            <a:miter lim="800000"/>
            <a:headEnd/>
            <a:tailEnd/>
          </a:ln>
        </p:spPr>
        <p:txBody>
          <a:bodyPr>
            <a:spAutoFit/>
          </a:bodyPr>
          <a:lstStyle/>
          <a:p>
            <a:pPr algn="l" eaLnBrk="0" hangingPunct="0"/>
            <a:r>
              <a:rPr lang="en-US" sz="2800" i="0">
                <a:solidFill>
                  <a:srgbClr val="0A1400"/>
                </a:solidFill>
                <a:latin typeface="Times New Roman" pitchFamily="18" charset="0"/>
              </a:rPr>
              <a:t>	        Value     Cost to Import  	     Value of</a:t>
            </a:r>
          </a:p>
          <a:p>
            <a:pPr algn="l" eaLnBrk="0" hangingPunct="0"/>
            <a:r>
              <a:rPr lang="en-US" sz="2800" i="0">
                <a:solidFill>
                  <a:srgbClr val="0A1400"/>
                </a:solidFill>
                <a:latin typeface="Times New Roman" pitchFamily="18" charset="0"/>
              </a:rPr>
              <a:t>	      of a Wolf         a Wolf	   Lost Sheep</a:t>
            </a:r>
          </a:p>
          <a:p>
            <a:pPr algn="l" eaLnBrk="0" hangingPunct="0"/>
            <a:r>
              <a:rPr lang="en-US" sz="2800" i="0">
                <a:solidFill>
                  <a:srgbClr val="0A1400"/>
                </a:solidFill>
                <a:latin typeface="Times New Roman" pitchFamily="18" charset="0"/>
              </a:rPr>
              <a:t>1st Wolf	$200 		  $50			$120</a:t>
            </a:r>
          </a:p>
          <a:p>
            <a:pPr algn="l" eaLnBrk="0" hangingPunct="0"/>
            <a:r>
              <a:rPr lang="en-US" sz="2800" i="0">
                <a:solidFill>
                  <a:srgbClr val="0A1400"/>
                </a:solidFill>
                <a:latin typeface="Times New Roman" pitchFamily="18" charset="0"/>
              </a:rPr>
              <a:t>2nd Wolf	$200		  $50			$160</a:t>
            </a:r>
          </a:p>
          <a:p>
            <a:pPr algn="l" eaLnBrk="0" hangingPunct="0"/>
            <a:r>
              <a:rPr lang="en-US" sz="2800" i="0">
                <a:solidFill>
                  <a:srgbClr val="0A1400"/>
                </a:solidFill>
                <a:latin typeface="Times New Roman" pitchFamily="18" charset="0"/>
              </a:rPr>
              <a:t>3rd Wolf	$200		  $50			$220</a:t>
            </a:r>
          </a:p>
          <a:p>
            <a:pPr algn="l" eaLnBrk="0" hangingPunct="0"/>
            <a:endParaRPr lang="en-US" sz="2800" i="0">
              <a:solidFill>
                <a:srgbClr val="0A1400"/>
              </a:solidFill>
              <a:latin typeface="Times New Roman" pitchFamily="18" charset="0"/>
            </a:endParaRPr>
          </a:p>
        </p:txBody>
      </p:sp>
      <p:sp>
        <p:nvSpPr>
          <p:cNvPr id="15363" name="Text Box 3"/>
          <p:cNvSpPr txBox="1">
            <a:spLocks noChangeArrowheads="1"/>
          </p:cNvSpPr>
          <p:nvPr/>
        </p:nvSpPr>
        <p:spPr bwMode="auto">
          <a:xfrm>
            <a:off x="4419600" y="1066800"/>
            <a:ext cx="184150" cy="457200"/>
          </a:xfrm>
          <a:prstGeom prst="rect">
            <a:avLst/>
          </a:prstGeom>
          <a:noFill/>
          <a:ln w="9525">
            <a:noFill/>
            <a:miter lim="800000"/>
            <a:headEnd/>
            <a:tailEnd/>
          </a:ln>
        </p:spPr>
        <p:txBody>
          <a:bodyPr wrap="none">
            <a:spAutoFit/>
          </a:bodyPr>
          <a:lstStyle/>
          <a:p>
            <a:pPr algn="ctr" eaLnBrk="0" hangingPunct="0"/>
            <a:endParaRPr lang="cs-CZ" sz="2400" b="0" i="0">
              <a:solidFill>
                <a:schemeClr val="tx1"/>
              </a:solidFill>
              <a:latin typeface="Times New Roman" pitchFamily="18" charset="0"/>
            </a:endParaRPr>
          </a:p>
        </p:txBody>
      </p:sp>
      <p:sp>
        <p:nvSpPr>
          <p:cNvPr id="59400" name="Text Box 8"/>
          <p:cNvSpPr txBox="1">
            <a:spLocks noChangeArrowheads="1"/>
          </p:cNvSpPr>
          <p:nvPr/>
        </p:nvSpPr>
        <p:spPr bwMode="auto">
          <a:xfrm>
            <a:off x="-26988" y="5864225"/>
            <a:ext cx="8685213" cy="701675"/>
          </a:xfrm>
          <a:prstGeom prst="rect">
            <a:avLst/>
          </a:prstGeom>
          <a:noFill/>
          <a:ln w="9525">
            <a:noFill/>
            <a:miter lim="800000"/>
            <a:headEnd/>
            <a:tailEnd/>
          </a:ln>
        </p:spPr>
        <p:txBody>
          <a:bodyPr wrap="none">
            <a:spAutoFit/>
          </a:bodyPr>
          <a:lstStyle/>
          <a:p>
            <a:pPr algn="ctr" eaLnBrk="0" hangingPunct="0"/>
            <a:r>
              <a:rPr lang="en-US" sz="4000" i="0">
                <a:solidFill>
                  <a:srgbClr val="0A1400"/>
                </a:solidFill>
                <a:latin typeface="Times New Roman" pitchFamily="18" charset="0"/>
              </a:rPr>
              <a:t>What is the optimal number of wolves?</a:t>
            </a:r>
          </a:p>
        </p:txBody>
      </p:sp>
      <p:pic>
        <p:nvPicPr>
          <p:cNvPr id="15365" name="Picture 13" descr="TREE_GRN"/>
          <p:cNvPicPr>
            <a:picLocks noChangeAspect="1" noChangeArrowheads="1"/>
          </p:cNvPicPr>
          <p:nvPr/>
        </p:nvPicPr>
        <p:blipFill>
          <a:blip r:embed="rId2" cstate="print">
            <a:lum bright="70000" contrast="-70000"/>
          </a:blip>
          <a:srcRect/>
          <a:stretch>
            <a:fillRect/>
          </a:stretch>
        </p:blipFill>
        <p:spPr bwMode="auto">
          <a:xfrm>
            <a:off x="457200" y="152400"/>
            <a:ext cx="1058863" cy="1776413"/>
          </a:xfrm>
          <a:prstGeom prst="rect">
            <a:avLst/>
          </a:prstGeom>
          <a:noFill/>
          <a:ln w="9525">
            <a:noFill/>
            <a:miter lim="800000"/>
            <a:headEnd/>
            <a:tailEnd/>
          </a:ln>
        </p:spPr>
      </p:pic>
      <p:sp>
        <p:nvSpPr>
          <p:cNvPr id="59406" name="Line 1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59407" name="Text Box 15"/>
          <p:cNvSpPr txBox="1">
            <a:spLocks noChangeArrowheads="1"/>
          </p:cNvSpPr>
          <p:nvPr/>
        </p:nvSpPr>
        <p:spPr bwMode="auto">
          <a:xfrm>
            <a:off x="5181600" y="1219200"/>
            <a:ext cx="3227388" cy="762000"/>
          </a:xfrm>
          <a:prstGeom prst="rect">
            <a:avLst/>
          </a:prstGeom>
          <a:noFill/>
          <a:ln w="9525">
            <a:noFill/>
            <a:miter lim="800000"/>
            <a:headEnd/>
            <a:tailEnd/>
          </a:ln>
          <a:effectLst/>
        </p:spPr>
        <p:txBody>
          <a:bodyPr wrap="none">
            <a:spAutoFit/>
          </a:bodyPr>
          <a:lstStyle/>
          <a:p>
            <a:pPr eaLnBrk="0" hangingPunct="0">
              <a:defRPr/>
            </a:pPr>
            <a:r>
              <a:rPr lang="en-US" sz="4400">
                <a:effectLst>
                  <a:outerShdw blurRad="38100" dist="38100" dir="2700000" algn="tl">
                    <a:srgbClr val="000000"/>
                  </a:outerShdw>
                </a:effectLst>
              </a:rPr>
              <a:t>Wolfonomics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 calcmode="lin" valueType="num">
                                      <p:cBhvr additive="base">
                                        <p:cTn id="7" dur="500" fill="hold"/>
                                        <p:tgtEl>
                                          <p:spTgt spid="59400"/>
                                        </p:tgtEl>
                                        <p:attrNameLst>
                                          <p:attrName>ppt_x</p:attrName>
                                        </p:attrNameLst>
                                      </p:cBhvr>
                                      <p:tavLst>
                                        <p:tav tm="0">
                                          <p:val>
                                            <p:strVal val="#ppt_x"/>
                                          </p:val>
                                        </p:tav>
                                        <p:tav tm="100000">
                                          <p:val>
                                            <p:strVal val="#ppt_x"/>
                                          </p:val>
                                        </p:tav>
                                      </p:tavLst>
                                    </p:anim>
                                    <p:anim calcmode="lin" valueType="num">
                                      <p:cBhvr additive="base">
                                        <p:cTn id="8"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200400" y="1146175"/>
            <a:ext cx="5562600" cy="1139825"/>
          </a:xfrm>
        </p:spPr>
        <p:txBody>
          <a:bodyPr/>
          <a:lstStyle/>
          <a:p>
            <a:pPr eaLnBrk="1" hangingPunct="1">
              <a:defRPr/>
            </a:pPr>
            <a:r>
              <a:rPr lang="en-US" b="1" i="1" smtClean="0">
                <a:solidFill>
                  <a:srgbClr val="CC9900"/>
                </a:solidFill>
                <a:latin typeface="Benguiat Bk BT" pitchFamily="18" charset="0"/>
              </a:rPr>
              <a:t>Lessons from Coase</a:t>
            </a:r>
          </a:p>
        </p:txBody>
      </p:sp>
      <p:sp>
        <p:nvSpPr>
          <p:cNvPr id="99331" name="Rectangle 3"/>
          <p:cNvSpPr>
            <a:spLocks noGrp="1" noChangeArrowheads="1"/>
          </p:cNvSpPr>
          <p:nvPr>
            <p:ph type="body" sz="half" idx="1"/>
          </p:nvPr>
        </p:nvSpPr>
        <p:spPr>
          <a:xfrm>
            <a:off x="304800" y="2438400"/>
            <a:ext cx="7620000" cy="4267200"/>
          </a:xfrm>
        </p:spPr>
        <p:txBody>
          <a:bodyPr/>
          <a:lstStyle/>
          <a:p>
            <a:pPr eaLnBrk="1" hangingPunct="1"/>
            <a:r>
              <a:rPr lang="en-US" sz="2800" smtClean="0">
                <a:solidFill>
                  <a:srgbClr val="0A1400"/>
                </a:solidFill>
                <a:effectLst/>
                <a:latin typeface="Arial Black" pitchFamily="34" charset="0"/>
              </a:rPr>
              <a:t>Scarcity generates conflicting demands.</a:t>
            </a:r>
          </a:p>
          <a:p>
            <a:pPr eaLnBrk="1" hangingPunct="1"/>
            <a:r>
              <a:rPr lang="en-US" sz="2800" smtClean="0">
                <a:solidFill>
                  <a:srgbClr val="0A1400"/>
                </a:solidFill>
                <a:effectLst/>
                <a:latin typeface="Arial Black" pitchFamily="34" charset="0"/>
              </a:rPr>
              <a:t>Conflicting demands bring pressure for clarifying property rights.</a:t>
            </a:r>
          </a:p>
          <a:p>
            <a:pPr eaLnBrk="1" hangingPunct="1"/>
            <a:r>
              <a:rPr lang="en-US" sz="2800" smtClean="0">
                <a:solidFill>
                  <a:srgbClr val="0A1400"/>
                </a:solidFill>
                <a:effectLst/>
                <a:latin typeface="Arial Black" pitchFamily="34" charset="0"/>
              </a:rPr>
              <a:t>With property rights, entrepreneurs make markets and create gains from trade.</a:t>
            </a:r>
          </a:p>
        </p:txBody>
      </p:sp>
      <p:sp>
        <p:nvSpPr>
          <p:cNvPr id="99332"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16389"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 calcmode="lin" valueType="num">
                                      <p:cBhvr additive="base">
                                        <p:cTn id="7"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anim calcmode="lin" valueType="num">
                                      <p:cBhvr additive="base">
                                        <p:cTn id="13"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609600" y="4724400"/>
            <a:ext cx="6400800" cy="1752600"/>
          </a:xfrm>
        </p:spPr>
        <p:txBody>
          <a:bodyPr/>
          <a:lstStyle/>
          <a:p>
            <a:pPr algn="l" eaLnBrk="1" hangingPunct="1"/>
            <a:r>
              <a:rPr lang="en-US" sz="2800" b="1" smtClean="0">
                <a:solidFill>
                  <a:srgbClr val="060602"/>
                </a:solidFill>
                <a:effectLst/>
                <a:latin typeface="Times New Roman" pitchFamily="18" charset="0"/>
              </a:rPr>
              <a:t>Terry L. Anderson</a:t>
            </a:r>
          </a:p>
          <a:p>
            <a:pPr algn="l" eaLnBrk="1" hangingPunct="1"/>
            <a:r>
              <a:rPr lang="en-US" sz="2800" b="1" smtClean="0">
                <a:solidFill>
                  <a:srgbClr val="060602"/>
                </a:solidFill>
                <a:effectLst/>
                <a:latin typeface="Times New Roman" pitchFamily="18" charset="0"/>
              </a:rPr>
              <a:t>Executive Director, PERC</a:t>
            </a:r>
          </a:p>
          <a:p>
            <a:pPr algn="l" eaLnBrk="1" hangingPunct="1"/>
            <a:r>
              <a:rPr lang="en-US" sz="2800" b="1" smtClean="0">
                <a:solidFill>
                  <a:srgbClr val="060602"/>
                </a:solidFill>
                <a:effectLst/>
                <a:latin typeface="Times New Roman" pitchFamily="18" charset="0"/>
              </a:rPr>
              <a:t>Senior Fellow, Hoover Institution</a:t>
            </a:r>
          </a:p>
        </p:txBody>
      </p:sp>
      <p:pic>
        <p:nvPicPr>
          <p:cNvPr id="17411" name="Picture 3" descr="TREE_GRN"/>
          <p:cNvPicPr>
            <a:picLocks noChangeAspect="1" noChangeArrowheads="1"/>
          </p:cNvPicPr>
          <p:nvPr/>
        </p:nvPicPr>
        <p:blipFill>
          <a:blip r:embed="rId2" cstate="print">
            <a:lum bright="70000" contrast="-70000"/>
          </a:blip>
          <a:srcRect/>
          <a:stretch>
            <a:fillRect/>
          </a:stretch>
        </p:blipFill>
        <p:spPr bwMode="auto">
          <a:xfrm>
            <a:off x="457200" y="685800"/>
            <a:ext cx="1454150" cy="2438400"/>
          </a:xfrm>
          <a:prstGeom prst="rect">
            <a:avLst/>
          </a:prstGeom>
          <a:noFill/>
          <a:ln w="9525">
            <a:noFill/>
            <a:miter lim="800000"/>
            <a:headEnd/>
            <a:tailEnd/>
          </a:ln>
        </p:spPr>
      </p:pic>
      <p:sp>
        <p:nvSpPr>
          <p:cNvPr id="369668" name="Line 4"/>
          <p:cNvSpPr>
            <a:spLocks noChangeShapeType="1"/>
          </p:cNvSpPr>
          <p:nvPr/>
        </p:nvSpPr>
        <p:spPr bwMode="auto">
          <a:xfrm>
            <a:off x="685800" y="3886200"/>
            <a:ext cx="78486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69669" name="Rectangle 5"/>
          <p:cNvSpPr>
            <a:spLocks noGrp="1" noChangeArrowheads="1"/>
          </p:cNvSpPr>
          <p:nvPr>
            <p:ph type="ctrTitle"/>
          </p:nvPr>
        </p:nvSpPr>
        <p:spPr>
          <a:xfrm>
            <a:off x="2057400" y="1447800"/>
            <a:ext cx="6705600" cy="2362200"/>
          </a:xfrm>
        </p:spPr>
        <p:txBody>
          <a:bodyPr/>
          <a:lstStyle/>
          <a:p>
            <a:pPr algn="r" eaLnBrk="1" hangingPunct="1">
              <a:defRPr/>
            </a:pPr>
            <a:r>
              <a:rPr lang="en-US" sz="4400" b="1" i="1" smtClean="0">
                <a:solidFill>
                  <a:srgbClr val="CC9900"/>
                </a:solidFill>
                <a:latin typeface="Bodoni MT Black" pitchFamily="18" charset="0"/>
              </a:rPr>
              <a:t>Property Rights and  Markets </a:t>
            </a:r>
            <a:br>
              <a:rPr lang="en-US" sz="4400" b="1" i="1" smtClean="0">
                <a:solidFill>
                  <a:srgbClr val="CC9900"/>
                </a:solidFill>
                <a:latin typeface="Bodoni MT Black" pitchFamily="18" charset="0"/>
              </a:rPr>
            </a:br>
            <a:r>
              <a:rPr lang="en-US" sz="4400" b="1" i="1" smtClean="0">
                <a:solidFill>
                  <a:srgbClr val="CC9900"/>
                </a:solidFill>
                <a:latin typeface="Bodoni MT Black" pitchFamily="18" charset="0"/>
              </a:rPr>
              <a:t>--continued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ext Box 2"/>
          <p:cNvSpPr txBox="1">
            <a:spLocks noChangeArrowheads="1"/>
          </p:cNvSpPr>
          <p:nvPr/>
        </p:nvSpPr>
        <p:spPr bwMode="auto">
          <a:xfrm>
            <a:off x="762000" y="2590800"/>
            <a:ext cx="6858000" cy="2468563"/>
          </a:xfrm>
          <a:prstGeom prst="rect">
            <a:avLst/>
          </a:prstGeom>
          <a:noFill/>
          <a:ln w="9525">
            <a:noFill/>
            <a:miter lim="800000"/>
            <a:headEnd/>
            <a:tailEnd/>
          </a:ln>
          <a:effectLst/>
        </p:spPr>
        <p:txBody>
          <a:bodyPr>
            <a:spAutoFit/>
          </a:bodyPr>
          <a:lstStyle/>
          <a:p>
            <a:pPr algn="l" eaLnBrk="0" hangingPunct="0">
              <a:defRPr/>
            </a:pPr>
            <a:r>
              <a:rPr lang="en-US" b="0" i="0">
                <a:solidFill>
                  <a:srgbClr val="040800"/>
                </a:solidFill>
                <a:latin typeface="Arial Black" pitchFamily="34" charset="0"/>
              </a:rPr>
              <a:t>PART II</a:t>
            </a:r>
          </a:p>
          <a:p>
            <a:pPr algn="l" eaLnBrk="0" hangingPunct="0">
              <a:defRPr/>
            </a:pPr>
            <a:r>
              <a:rPr lang="en-US" sz="5400">
                <a:effectLst>
                  <a:outerShdw blurRad="38100" dist="38100" dir="2700000" algn="tl">
                    <a:srgbClr val="000000"/>
                  </a:outerShdw>
                </a:effectLst>
                <a:latin typeface="Arial Black" pitchFamily="34" charset="0"/>
              </a:rPr>
              <a:t>The Evolution of Property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additive="base">
                                        <p:cTn id="7" dur="500" fill="hold"/>
                                        <p:tgtEl>
                                          <p:spTgt spid="370690"/>
                                        </p:tgtEl>
                                        <p:attrNameLst>
                                          <p:attrName>ppt_x</p:attrName>
                                        </p:attrNameLst>
                                      </p:cBhvr>
                                      <p:tavLst>
                                        <p:tav tm="0">
                                          <p:val>
                                            <p:strVal val="1+#ppt_w/2"/>
                                          </p:val>
                                        </p:tav>
                                        <p:tav tm="100000">
                                          <p:val>
                                            <p:strVal val="#ppt_x"/>
                                          </p:val>
                                        </p:tav>
                                      </p:tavLst>
                                    </p:anim>
                                    <p:anim calcmode="lin" valueType="num">
                                      <p:cBhvr additive="base">
                                        <p:cTn id="8" dur="500" fill="hold"/>
                                        <p:tgtEl>
                                          <p:spTgt spid="3706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1905000" y="304800"/>
            <a:ext cx="6858000" cy="1752600"/>
          </a:xfrm>
        </p:spPr>
        <p:txBody>
          <a:bodyPr/>
          <a:lstStyle/>
          <a:p>
            <a:pPr algn="r" eaLnBrk="1" hangingPunct="1">
              <a:defRPr/>
            </a:pPr>
            <a:r>
              <a:rPr lang="en-US" sz="4800" b="1" i="1" smtClean="0">
                <a:solidFill>
                  <a:srgbClr val="CC9900"/>
                </a:solidFill>
                <a:latin typeface="Benguiat Bk BT" pitchFamily="18" charset="0"/>
              </a:rPr>
              <a:t>Where do property rights come from? </a:t>
            </a:r>
          </a:p>
        </p:txBody>
      </p:sp>
      <p:sp>
        <p:nvSpPr>
          <p:cNvPr id="184323" name="Text Box 3"/>
          <p:cNvSpPr txBox="1">
            <a:spLocks noChangeArrowheads="1"/>
          </p:cNvSpPr>
          <p:nvPr/>
        </p:nvSpPr>
        <p:spPr bwMode="auto">
          <a:xfrm>
            <a:off x="533400" y="3686175"/>
            <a:ext cx="7356475" cy="1190625"/>
          </a:xfrm>
          <a:prstGeom prst="rect">
            <a:avLst/>
          </a:prstGeom>
          <a:noFill/>
          <a:ln w="9525">
            <a:noFill/>
            <a:miter lim="800000"/>
            <a:headEnd/>
            <a:tailEnd/>
          </a:ln>
        </p:spPr>
        <p:txBody>
          <a:bodyPr>
            <a:spAutoFit/>
          </a:bodyPr>
          <a:lstStyle/>
          <a:p>
            <a:pPr algn="l" eaLnBrk="0" hangingPunct="0"/>
            <a:r>
              <a:rPr lang="en-US" sz="3600" b="0" i="0">
                <a:solidFill>
                  <a:srgbClr val="0A1400"/>
                </a:solidFill>
                <a:latin typeface="Arial Black" pitchFamily="34" charset="0"/>
              </a:rPr>
              <a:t>Property rights are produced when</a:t>
            </a:r>
            <a:endParaRPr lang="en-US" sz="3200" i="0">
              <a:solidFill>
                <a:srgbClr val="0A1400"/>
              </a:solidFill>
              <a:latin typeface="Arial Black" pitchFamily="34" charset="0"/>
            </a:endParaRPr>
          </a:p>
        </p:txBody>
      </p:sp>
      <p:sp>
        <p:nvSpPr>
          <p:cNvPr id="184324" name="Text Box 4"/>
          <p:cNvSpPr txBox="1">
            <a:spLocks noChangeArrowheads="1"/>
          </p:cNvSpPr>
          <p:nvPr/>
        </p:nvSpPr>
        <p:spPr bwMode="auto">
          <a:xfrm>
            <a:off x="1143000" y="5527675"/>
            <a:ext cx="2852738" cy="762000"/>
          </a:xfrm>
          <a:prstGeom prst="rect">
            <a:avLst/>
          </a:prstGeom>
          <a:noFill/>
          <a:ln w="9525">
            <a:noFill/>
            <a:miter lim="800000"/>
            <a:headEnd/>
            <a:tailEnd/>
          </a:ln>
        </p:spPr>
        <p:txBody>
          <a:bodyPr wrap="none">
            <a:spAutoFit/>
          </a:bodyPr>
          <a:lstStyle/>
          <a:p>
            <a:pPr algn="ctr" eaLnBrk="0" hangingPunct="0"/>
            <a:r>
              <a:rPr lang="en-US" sz="4400" i="0">
                <a:solidFill>
                  <a:srgbClr val="B23B00"/>
                </a:solidFill>
                <a:latin typeface="Arial Black" pitchFamily="34" charset="0"/>
              </a:rPr>
              <a:t>MB &gt; MC</a:t>
            </a:r>
          </a:p>
        </p:txBody>
      </p:sp>
      <p:pic>
        <p:nvPicPr>
          <p:cNvPr id="19461" name="Picture 6" descr="TREE_GRN"/>
          <p:cNvPicPr>
            <a:picLocks noChangeAspect="1" noChangeArrowheads="1"/>
          </p:cNvPicPr>
          <p:nvPr/>
        </p:nvPicPr>
        <p:blipFill>
          <a:blip r:embed="rId2" cstate="print">
            <a:lum bright="70000" contrast="-70000"/>
          </a:blip>
          <a:srcRect/>
          <a:stretch>
            <a:fillRect/>
          </a:stretch>
        </p:blipFill>
        <p:spPr bwMode="auto">
          <a:xfrm>
            <a:off x="381000" y="228600"/>
            <a:ext cx="974725" cy="1635125"/>
          </a:xfrm>
          <a:prstGeom prst="rect">
            <a:avLst/>
          </a:prstGeom>
          <a:noFill/>
          <a:ln w="9525">
            <a:noFill/>
            <a:miter lim="800000"/>
            <a:headEnd/>
            <a:tailEnd/>
          </a:ln>
        </p:spPr>
      </p:pic>
      <p:sp>
        <p:nvSpPr>
          <p:cNvPr id="184327" name="Line 7"/>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additive="base">
                                        <p:cTn id="7" dur="500" fill="hold"/>
                                        <p:tgtEl>
                                          <p:spTgt spid="184323"/>
                                        </p:tgtEl>
                                        <p:attrNameLst>
                                          <p:attrName>ppt_x</p:attrName>
                                        </p:attrNameLst>
                                      </p:cBhvr>
                                      <p:tavLst>
                                        <p:tav tm="0">
                                          <p:val>
                                            <p:strVal val="1+#ppt_w/2"/>
                                          </p:val>
                                        </p:tav>
                                        <p:tav tm="100000">
                                          <p:val>
                                            <p:strVal val="#ppt_x"/>
                                          </p:val>
                                        </p:tav>
                                      </p:tavLst>
                                    </p:anim>
                                    <p:anim calcmode="lin" valueType="num">
                                      <p:cBhvr additive="base">
                                        <p:cTn id="8" dur="500" fill="hold"/>
                                        <p:tgtEl>
                                          <p:spTgt spid="1843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24">
                                            <p:txEl>
                                              <p:pRg st="0" end="0"/>
                                            </p:txEl>
                                          </p:spTgt>
                                        </p:tgtEl>
                                        <p:attrNameLst>
                                          <p:attrName>style.visibility</p:attrName>
                                        </p:attrNameLst>
                                      </p:cBhvr>
                                      <p:to>
                                        <p:strVal val="visible"/>
                                      </p:to>
                                    </p:set>
                                    <p:anim calcmode="lin" valueType="num">
                                      <p:cBhvr additive="base">
                                        <p:cTn id="11" dur="500" fill="hold"/>
                                        <p:tgtEl>
                                          <p:spTgt spid="1843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362200" y="765175"/>
            <a:ext cx="6553200" cy="1139825"/>
          </a:xfrm>
        </p:spPr>
        <p:txBody>
          <a:bodyPr/>
          <a:lstStyle/>
          <a:p>
            <a:pPr algn="r" eaLnBrk="1" hangingPunct="1">
              <a:defRPr/>
            </a:pPr>
            <a:r>
              <a:rPr lang="en-US" sz="4000" b="1" i="1" smtClean="0">
                <a:solidFill>
                  <a:srgbClr val="CC9900"/>
                </a:solidFill>
                <a:latin typeface="Benguiat Bk BT" pitchFamily="18" charset="0"/>
              </a:rPr>
              <a:t>BENEFITS of defining &amp;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enforcing property rights</a:t>
            </a:r>
          </a:p>
        </p:txBody>
      </p:sp>
      <p:sp>
        <p:nvSpPr>
          <p:cNvPr id="294915" name="Rectangle 3"/>
          <p:cNvSpPr>
            <a:spLocks noGrp="1" noChangeArrowheads="1"/>
          </p:cNvSpPr>
          <p:nvPr>
            <p:ph type="body" sz="half" idx="1"/>
          </p:nvPr>
        </p:nvSpPr>
        <p:spPr>
          <a:xfrm>
            <a:off x="381000" y="3886200"/>
            <a:ext cx="8001000" cy="2514600"/>
          </a:xfrm>
        </p:spPr>
        <p:txBody>
          <a:bodyPr/>
          <a:lstStyle/>
          <a:p>
            <a:pPr eaLnBrk="1" hangingPunct="1"/>
            <a:r>
              <a:rPr lang="en-US" sz="3600" smtClean="0">
                <a:solidFill>
                  <a:srgbClr val="0A1400"/>
                </a:solidFill>
                <a:effectLst/>
                <a:latin typeface="Arial Black" pitchFamily="34" charset="0"/>
              </a:rPr>
              <a:t>Avoidance of costs of fighting</a:t>
            </a:r>
          </a:p>
          <a:p>
            <a:pPr eaLnBrk="1" hangingPunct="1"/>
            <a:r>
              <a:rPr lang="en-US" sz="3600" smtClean="0">
                <a:solidFill>
                  <a:srgbClr val="0A1400"/>
                </a:solidFill>
                <a:effectLst/>
                <a:latin typeface="Arial Black" pitchFamily="34" charset="0"/>
              </a:rPr>
              <a:t>Gains from better use</a:t>
            </a:r>
          </a:p>
          <a:p>
            <a:pPr eaLnBrk="1" hangingPunct="1"/>
            <a:r>
              <a:rPr lang="en-US" sz="3600" smtClean="0">
                <a:solidFill>
                  <a:srgbClr val="0A1400"/>
                </a:solidFill>
                <a:effectLst/>
                <a:latin typeface="Arial Black" pitchFamily="34" charset="0"/>
              </a:rPr>
              <a:t>Value of the resource</a:t>
            </a:r>
          </a:p>
          <a:p>
            <a:pPr eaLnBrk="1" hangingPunct="1"/>
            <a:endParaRPr lang="en-US" sz="3600" smtClean="0">
              <a:solidFill>
                <a:srgbClr val="0A1400"/>
              </a:solidFill>
              <a:effectLst/>
              <a:latin typeface="Arial Black" pitchFamily="34" charset="0"/>
            </a:endParaRPr>
          </a:p>
        </p:txBody>
      </p:sp>
      <p:pic>
        <p:nvPicPr>
          <p:cNvPr id="20484"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498475"/>
            <a:ext cx="793750" cy="1330325"/>
          </a:xfrm>
          <a:noFill/>
        </p:spPr>
      </p:pic>
      <p:sp>
        <p:nvSpPr>
          <p:cNvPr id="294917"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additive="base">
                                        <p:cTn id="7" dur="5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4915">
                                            <p:txEl>
                                              <p:pRg st="1" end="1"/>
                                            </p:txEl>
                                          </p:spTgt>
                                        </p:tgtEl>
                                        <p:attrNameLst>
                                          <p:attrName>style.visibility</p:attrName>
                                        </p:attrNameLst>
                                      </p:cBhvr>
                                      <p:to>
                                        <p:strVal val="visible"/>
                                      </p:to>
                                    </p:set>
                                    <p:anim calcmode="lin" valueType="num">
                                      <p:cBhvr additive="base">
                                        <p:cTn id="12" dur="5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4915">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4915">
                                            <p:txEl>
                                              <p:pRg st="2" end="2"/>
                                            </p:txEl>
                                          </p:spTgt>
                                        </p:tgtEl>
                                        <p:attrNameLst>
                                          <p:attrName>style.visibility</p:attrName>
                                        </p:attrNameLst>
                                      </p:cBhvr>
                                      <p:to>
                                        <p:strVal val="visible"/>
                                      </p:to>
                                    </p:set>
                                    <p:anim calcmode="lin" valueType="num">
                                      <p:cBhvr additive="base">
                                        <p:cTn id="16" dur="500" fill="hold"/>
                                        <p:tgtEl>
                                          <p:spTgt spid="29491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94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381000" y="2590800"/>
            <a:ext cx="7086600" cy="2468563"/>
          </a:xfrm>
          <a:prstGeom prst="rect">
            <a:avLst/>
          </a:prstGeom>
          <a:noFill/>
          <a:ln w="9525">
            <a:noFill/>
            <a:miter lim="800000"/>
            <a:headEnd/>
            <a:tailEnd/>
          </a:ln>
          <a:effectLst/>
        </p:spPr>
        <p:txBody>
          <a:bodyPr>
            <a:spAutoFit/>
          </a:bodyPr>
          <a:lstStyle/>
          <a:p>
            <a:pPr algn="l" eaLnBrk="0" hangingPunct="0">
              <a:defRPr/>
            </a:pPr>
            <a:r>
              <a:rPr lang="en-US" b="0" i="0">
                <a:solidFill>
                  <a:srgbClr val="040800"/>
                </a:solidFill>
                <a:latin typeface="Arial Black" pitchFamily="34" charset="0"/>
              </a:rPr>
              <a:t>PART I</a:t>
            </a:r>
          </a:p>
          <a:p>
            <a:pPr algn="l" eaLnBrk="0" hangingPunct="0">
              <a:defRPr/>
            </a:pPr>
            <a:r>
              <a:rPr lang="en-US" sz="5400">
                <a:effectLst>
                  <a:outerShdw blurRad="38100" dist="38100" dir="2700000" algn="tl">
                    <a:srgbClr val="000000"/>
                  </a:outerShdw>
                </a:effectLst>
                <a:latin typeface="Arial Black" pitchFamily="34" charset="0"/>
              </a:rPr>
              <a:t>Who Owns the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42"/>
                                        </p:tgtEl>
                                        <p:attrNameLst>
                                          <p:attrName>style.visibility</p:attrName>
                                        </p:attrNameLst>
                                      </p:cBhvr>
                                      <p:to>
                                        <p:strVal val="visible"/>
                                      </p:to>
                                    </p:set>
                                    <p:anim calcmode="lin" valueType="num">
                                      <p:cBhvr additive="base">
                                        <p:cTn id="7" dur="500" fill="hold"/>
                                        <p:tgtEl>
                                          <p:spTgt spid="368642"/>
                                        </p:tgtEl>
                                        <p:attrNameLst>
                                          <p:attrName>ppt_x</p:attrName>
                                        </p:attrNameLst>
                                      </p:cBhvr>
                                      <p:tavLst>
                                        <p:tav tm="0">
                                          <p:val>
                                            <p:strVal val="1+#ppt_w/2"/>
                                          </p:val>
                                        </p:tav>
                                        <p:tav tm="100000">
                                          <p:val>
                                            <p:strVal val="#ppt_x"/>
                                          </p:val>
                                        </p:tav>
                                      </p:tavLst>
                                    </p:anim>
                                    <p:anim calcmode="lin" valueType="num">
                                      <p:cBhvr additive="base">
                                        <p:cTn id="8" dur="500" fill="hold"/>
                                        <p:tgtEl>
                                          <p:spTgt spid="3686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752600" y="765175"/>
            <a:ext cx="7391400" cy="1139825"/>
          </a:xfrm>
        </p:spPr>
        <p:txBody>
          <a:bodyPr/>
          <a:lstStyle/>
          <a:p>
            <a:pPr algn="r" eaLnBrk="1" hangingPunct="1">
              <a:defRPr/>
            </a:pPr>
            <a:r>
              <a:rPr lang="en-US" sz="4000" b="1" i="1" smtClean="0">
                <a:solidFill>
                  <a:srgbClr val="CC9900"/>
                </a:solidFill>
                <a:latin typeface="Benguiat Bk BT" pitchFamily="18" charset="0"/>
              </a:rPr>
              <a:t>COST of defining &amp;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enforcing property rights</a:t>
            </a:r>
          </a:p>
        </p:txBody>
      </p:sp>
      <p:sp>
        <p:nvSpPr>
          <p:cNvPr id="295939" name="Rectangle 3"/>
          <p:cNvSpPr>
            <a:spLocks noGrp="1" noChangeArrowheads="1"/>
          </p:cNvSpPr>
          <p:nvPr>
            <p:ph type="body" sz="half" idx="1"/>
          </p:nvPr>
        </p:nvSpPr>
        <p:spPr>
          <a:xfrm>
            <a:off x="228600" y="3124200"/>
            <a:ext cx="8001000" cy="3200400"/>
          </a:xfrm>
        </p:spPr>
        <p:txBody>
          <a:bodyPr/>
          <a:lstStyle/>
          <a:p>
            <a:pPr eaLnBrk="1" hangingPunct="1"/>
            <a:r>
              <a:rPr lang="en-US" sz="3600" smtClean="0">
                <a:solidFill>
                  <a:srgbClr val="0A1400"/>
                </a:solidFill>
                <a:effectLst/>
                <a:latin typeface="Arial Black" pitchFamily="34" charset="0"/>
              </a:rPr>
              <a:t>Number of parties competing</a:t>
            </a:r>
          </a:p>
          <a:p>
            <a:pPr eaLnBrk="1" hangingPunct="1"/>
            <a:r>
              <a:rPr lang="en-US" sz="3600" smtClean="0">
                <a:solidFill>
                  <a:srgbClr val="0A1400"/>
                </a:solidFill>
                <a:effectLst/>
                <a:latin typeface="Arial Black" pitchFamily="34" charset="0"/>
              </a:rPr>
              <a:t>Heterogeneity of the parties</a:t>
            </a:r>
          </a:p>
          <a:p>
            <a:pPr eaLnBrk="1" hangingPunct="1"/>
            <a:r>
              <a:rPr lang="en-US" sz="3600" smtClean="0">
                <a:solidFill>
                  <a:srgbClr val="0A1400"/>
                </a:solidFill>
                <a:effectLst/>
                <a:latin typeface="Arial Black" pitchFamily="34" charset="0"/>
              </a:rPr>
              <a:t>Different estimates of value</a:t>
            </a:r>
          </a:p>
          <a:p>
            <a:pPr eaLnBrk="1" hangingPunct="1"/>
            <a:r>
              <a:rPr lang="en-US" sz="3600" smtClean="0">
                <a:solidFill>
                  <a:srgbClr val="0A1400"/>
                </a:solidFill>
                <a:effectLst/>
                <a:latin typeface="Arial Black" pitchFamily="34" charset="0"/>
              </a:rPr>
              <a:t>Different technologies for production</a:t>
            </a:r>
          </a:p>
        </p:txBody>
      </p:sp>
      <p:pic>
        <p:nvPicPr>
          <p:cNvPr id="21508"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23875" y="609600"/>
            <a:ext cx="771525" cy="1295400"/>
          </a:xfrm>
          <a:noFill/>
        </p:spPr>
      </p:pic>
      <p:sp>
        <p:nvSpPr>
          <p:cNvPr id="295941"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additive="base">
                                        <p:cTn id="7" dur="500" fill="hold"/>
                                        <p:tgtEl>
                                          <p:spTgt spid="295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5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anim calcmode="lin" valueType="num">
                                      <p:cBhvr additive="base">
                                        <p:cTn id="11" dur="500" fill="hold"/>
                                        <p:tgtEl>
                                          <p:spTgt spid="295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5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anim calcmode="lin" valueType="num">
                                      <p:cBhvr additive="base">
                                        <p:cTn id="15" dur="500" fill="hold"/>
                                        <p:tgtEl>
                                          <p:spTgt spid="295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5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5939">
                                            <p:txEl>
                                              <p:pRg st="3" end="3"/>
                                            </p:txEl>
                                          </p:spTgt>
                                        </p:tgtEl>
                                        <p:attrNameLst>
                                          <p:attrName>style.visibility</p:attrName>
                                        </p:attrNameLst>
                                      </p:cBhvr>
                                      <p:to>
                                        <p:strVal val="visible"/>
                                      </p:to>
                                    </p:set>
                                    <p:anim calcmode="lin" valueType="num">
                                      <p:cBhvr additive="base">
                                        <p:cTn id="19" dur="500" fill="hold"/>
                                        <p:tgtEl>
                                          <p:spTgt spid="295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5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est.jpg"/>
          <p:cNvPicPr>
            <a:picLocks noChangeAspect="1"/>
          </p:cNvPicPr>
          <p:nvPr/>
        </p:nvPicPr>
        <p:blipFill>
          <a:blip r:embed="rId2" cstate="print"/>
          <a:srcRect/>
          <a:stretch>
            <a:fillRect/>
          </a:stretch>
        </p:blipFill>
        <p:spPr bwMode="auto">
          <a:xfrm>
            <a:off x="0" y="304800"/>
            <a:ext cx="9144000" cy="6172200"/>
          </a:xfrm>
          <a:prstGeom prst="rect">
            <a:avLst/>
          </a:prstGeom>
          <a:noFill/>
          <a:ln w="9525">
            <a:noFill/>
            <a:miter lim="800000"/>
            <a:headEnd/>
            <a:tailEnd/>
          </a:ln>
        </p:spPr>
      </p:pic>
      <p:sp>
        <p:nvSpPr>
          <p:cNvPr id="7" name="Line Callout 2 6"/>
          <p:cNvSpPr/>
          <p:nvPr/>
        </p:nvSpPr>
        <p:spPr>
          <a:xfrm>
            <a:off x="7239000" y="3810000"/>
            <a:ext cx="1143000" cy="533400"/>
          </a:xfrm>
          <a:prstGeom prst="borderCallout2">
            <a:avLst>
              <a:gd name="adj1" fmla="val 52145"/>
              <a:gd name="adj2" fmla="val -2099"/>
              <a:gd name="adj3" fmla="val 49918"/>
              <a:gd name="adj4" fmla="val -39450"/>
              <a:gd name="adj5" fmla="val 47936"/>
              <a:gd name="adj6" fmla="val -4905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i="0">
                <a:solidFill>
                  <a:srgbClr val="040800"/>
                </a:solidFill>
                <a:latin typeface="Calibri" pitchFamily="34" charset="0"/>
              </a:rPr>
              <a:t>Omaha/Ottes</a:t>
            </a:r>
          </a:p>
          <a:p>
            <a:pPr algn="ctr">
              <a:defRPr/>
            </a:pPr>
            <a:r>
              <a:rPr lang="en-US" sz="1200" b="0" i="0">
                <a:solidFill>
                  <a:srgbClr val="040800"/>
                </a:solidFill>
                <a:latin typeface="Calibri" pitchFamily="34" charset="0"/>
              </a:rPr>
              <a:t>&gt;10 natives</a:t>
            </a:r>
            <a:br>
              <a:rPr lang="en-US" sz="1200" b="0" i="0">
                <a:solidFill>
                  <a:srgbClr val="040800"/>
                </a:solidFill>
                <a:latin typeface="Calibri" pitchFamily="34" charset="0"/>
              </a:rPr>
            </a:br>
            <a:r>
              <a:rPr lang="en-US" sz="1200" b="0" i="0">
                <a:solidFill>
                  <a:srgbClr val="040800"/>
                </a:solidFill>
                <a:latin typeface="Calibri" pitchFamily="34" charset="0"/>
              </a:rPr>
              <a:t>0 wildlife</a:t>
            </a:r>
          </a:p>
        </p:txBody>
      </p:sp>
      <p:sp>
        <p:nvSpPr>
          <p:cNvPr id="12" name="Line Callout 1 11"/>
          <p:cNvSpPr/>
          <p:nvPr/>
        </p:nvSpPr>
        <p:spPr>
          <a:xfrm>
            <a:off x="5410200" y="4343400"/>
            <a:ext cx="1066800" cy="533400"/>
          </a:xfrm>
          <a:prstGeom prst="borderCallout1">
            <a:avLst>
              <a:gd name="adj1" fmla="val -1250"/>
              <a:gd name="adj2" fmla="val 47917"/>
              <a:gd name="adj3" fmla="val -103215"/>
              <a:gd name="adj4" fmla="val 99315"/>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i="0">
                <a:solidFill>
                  <a:srgbClr val="040800"/>
                </a:solidFill>
                <a:latin typeface="Calibri" pitchFamily="34" charset="0"/>
              </a:rPr>
              <a:t>War Buffer</a:t>
            </a:r>
          </a:p>
          <a:p>
            <a:pPr algn="ctr">
              <a:defRPr/>
            </a:pPr>
            <a:r>
              <a:rPr lang="en-US" sz="1200" b="0" i="0">
                <a:solidFill>
                  <a:srgbClr val="040800"/>
                </a:solidFill>
                <a:latin typeface="Calibri" pitchFamily="34" charset="0"/>
              </a:rPr>
              <a:t>0 natives</a:t>
            </a:r>
          </a:p>
          <a:p>
            <a:pPr algn="ctr">
              <a:defRPr/>
            </a:pPr>
            <a:r>
              <a:rPr lang="en-US" sz="1200" b="0" i="0">
                <a:solidFill>
                  <a:srgbClr val="040800"/>
                </a:solidFill>
                <a:latin typeface="Calibri" pitchFamily="34" charset="0"/>
              </a:rPr>
              <a:t>13 wildlife</a:t>
            </a:r>
          </a:p>
        </p:txBody>
      </p:sp>
      <p:sp>
        <p:nvSpPr>
          <p:cNvPr id="13" name="Line Callout 1 12"/>
          <p:cNvSpPr/>
          <p:nvPr/>
        </p:nvSpPr>
        <p:spPr>
          <a:xfrm>
            <a:off x="7239000" y="3048000"/>
            <a:ext cx="1219200" cy="533400"/>
          </a:xfrm>
          <a:prstGeom prst="borderCallout1">
            <a:avLst>
              <a:gd name="adj1" fmla="val 52679"/>
              <a:gd name="adj2" fmla="val -2083"/>
              <a:gd name="adj3" fmla="val 100000"/>
              <a:gd name="adj4" fmla="val -6723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i="0">
                <a:solidFill>
                  <a:srgbClr val="040800"/>
                </a:solidFill>
                <a:latin typeface="Calibri" pitchFamily="34" charset="0"/>
              </a:rPr>
              <a:t>Yankton Sioux</a:t>
            </a:r>
          </a:p>
          <a:p>
            <a:pPr algn="ctr">
              <a:defRPr/>
            </a:pPr>
            <a:r>
              <a:rPr lang="en-US" sz="1200" b="0" i="0">
                <a:solidFill>
                  <a:srgbClr val="040800"/>
                </a:solidFill>
                <a:latin typeface="Calibri" pitchFamily="34" charset="0"/>
              </a:rPr>
              <a:t>&gt;10 natives</a:t>
            </a:r>
          </a:p>
          <a:p>
            <a:pPr algn="ctr">
              <a:defRPr/>
            </a:pPr>
            <a:r>
              <a:rPr lang="en-US" sz="1200" b="0" i="0">
                <a:solidFill>
                  <a:srgbClr val="040800"/>
                </a:solidFill>
                <a:latin typeface="Calibri" pitchFamily="34" charset="0"/>
              </a:rPr>
              <a:t>1 wildlife</a:t>
            </a:r>
          </a:p>
        </p:txBody>
      </p:sp>
      <p:sp>
        <p:nvSpPr>
          <p:cNvPr id="16" name="Line Callout 2 15"/>
          <p:cNvSpPr/>
          <p:nvPr/>
        </p:nvSpPr>
        <p:spPr>
          <a:xfrm>
            <a:off x="3962400" y="3733800"/>
            <a:ext cx="1219200" cy="533400"/>
          </a:xfrm>
          <a:prstGeom prst="borderCallout2">
            <a:avLst>
              <a:gd name="adj1" fmla="val 49107"/>
              <a:gd name="adj2" fmla="val 98699"/>
              <a:gd name="adj3" fmla="val 43750"/>
              <a:gd name="adj4" fmla="val 144271"/>
              <a:gd name="adj5" fmla="val -37500"/>
              <a:gd name="adj6" fmla="val 170521"/>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i="0" dirty="0">
                <a:solidFill>
                  <a:srgbClr val="000000"/>
                </a:solidFill>
                <a:latin typeface="Calibri" pitchFamily="34" charset="0"/>
              </a:rPr>
              <a:t> </a:t>
            </a:r>
            <a:r>
              <a:rPr lang="en-US" sz="1200" i="0" dirty="0">
                <a:solidFill>
                  <a:srgbClr val="040800"/>
                </a:solidFill>
                <a:latin typeface="Calibri" pitchFamily="34" charset="0"/>
              </a:rPr>
              <a:t>War Buffer</a:t>
            </a:r>
            <a:endParaRPr lang="en-US" sz="1200" b="0" i="0" dirty="0">
              <a:solidFill>
                <a:srgbClr val="040800"/>
              </a:solidFill>
              <a:latin typeface="Calibri" pitchFamily="34" charset="0"/>
            </a:endParaRPr>
          </a:p>
          <a:p>
            <a:pPr algn="ctr">
              <a:defRPr/>
            </a:pPr>
            <a:r>
              <a:rPr lang="en-US" sz="1200" b="0" i="0" dirty="0">
                <a:solidFill>
                  <a:srgbClr val="040800"/>
                </a:solidFill>
                <a:latin typeface="Calibri" pitchFamily="34" charset="0"/>
              </a:rPr>
              <a:t>0 natives</a:t>
            </a:r>
          </a:p>
          <a:p>
            <a:pPr algn="ctr">
              <a:defRPr/>
            </a:pPr>
            <a:r>
              <a:rPr lang="en-US" sz="1200" b="0" i="0" dirty="0">
                <a:solidFill>
                  <a:srgbClr val="040800"/>
                </a:solidFill>
                <a:latin typeface="Calibri" pitchFamily="34" charset="0"/>
              </a:rPr>
              <a:t>42 wildlife</a:t>
            </a:r>
          </a:p>
        </p:txBody>
      </p:sp>
      <p:sp>
        <p:nvSpPr>
          <p:cNvPr id="17" name="Line Callout 1 16"/>
          <p:cNvSpPr/>
          <p:nvPr/>
        </p:nvSpPr>
        <p:spPr>
          <a:xfrm>
            <a:off x="6705600" y="2438400"/>
            <a:ext cx="1219200" cy="533400"/>
          </a:xfrm>
          <a:prstGeom prst="borderCallout1">
            <a:avLst>
              <a:gd name="adj1" fmla="val 50000"/>
              <a:gd name="adj2" fmla="val 260"/>
              <a:gd name="adj3" fmla="val 153274"/>
              <a:gd name="adj4" fmla="val -56302"/>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i="0">
                <a:solidFill>
                  <a:srgbClr val="040800"/>
                </a:solidFill>
                <a:latin typeface="Calibri" pitchFamily="34" charset="0"/>
              </a:rPr>
              <a:t>Teton Sioux</a:t>
            </a:r>
          </a:p>
          <a:p>
            <a:pPr algn="ctr">
              <a:defRPr/>
            </a:pPr>
            <a:r>
              <a:rPr lang="en-US" sz="1200" b="0" i="0">
                <a:solidFill>
                  <a:srgbClr val="040800"/>
                </a:solidFill>
                <a:latin typeface="Calibri" pitchFamily="34" charset="0"/>
              </a:rPr>
              <a:t>&gt;10 natives</a:t>
            </a:r>
          </a:p>
          <a:p>
            <a:pPr algn="ctr">
              <a:defRPr/>
            </a:pPr>
            <a:r>
              <a:rPr lang="en-US" sz="1200" b="0" i="0">
                <a:solidFill>
                  <a:srgbClr val="040800"/>
                </a:solidFill>
                <a:latin typeface="Calibri" pitchFamily="34" charset="0"/>
              </a:rPr>
              <a:t>2 wildlife</a:t>
            </a:r>
          </a:p>
        </p:txBody>
      </p:sp>
      <p:sp>
        <p:nvSpPr>
          <p:cNvPr id="18" name="Line Callout 2 17"/>
          <p:cNvSpPr/>
          <p:nvPr/>
        </p:nvSpPr>
        <p:spPr>
          <a:xfrm>
            <a:off x="3886200" y="3048000"/>
            <a:ext cx="1219200" cy="533400"/>
          </a:xfrm>
          <a:prstGeom prst="borderCallout2">
            <a:avLst>
              <a:gd name="adj1" fmla="val 56250"/>
              <a:gd name="adj2" fmla="val 101042"/>
              <a:gd name="adj3" fmla="val 72321"/>
              <a:gd name="adj4" fmla="val 123959"/>
              <a:gd name="adj5" fmla="val 30059"/>
              <a:gd name="adj6" fmla="val 154114"/>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i="0">
                <a:solidFill>
                  <a:srgbClr val="040800"/>
                </a:solidFill>
                <a:latin typeface="Calibri" pitchFamily="34" charset="0"/>
              </a:rPr>
              <a:t>Peace Buffer</a:t>
            </a:r>
          </a:p>
          <a:p>
            <a:pPr algn="ctr">
              <a:defRPr/>
            </a:pPr>
            <a:r>
              <a:rPr lang="en-US" sz="1200" b="0" i="0">
                <a:solidFill>
                  <a:srgbClr val="040800"/>
                </a:solidFill>
                <a:latin typeface="Calibri" pitchFamily="34" charset="0"/>
              </a:rPr>
              <a:t>1 native</a:t>
            </a:r>
          </a:p>
          <a:p>
            <a:pPr algn="ctr">
              <a:defRPr/>
            </a:pPr>
            <a:r>
              <a:rPr lang="en-US" sz="1200" b="0" i="0">
                <a:solidFill>
                  <a:srgbClr val="040800"/>
                </a:solidFill>
                <a:latin typeface="Calibri" pitchFamily="34" charset="0"/>
              </a:rPr>
              <a:t>5 wildlife</a:t>
            </a:r>
          </a:p>
        </p:txBody>
      </p:sp>
      <p:sp>
        <p:nvSpPr>
          <p:cNvPr id="19" name="Line Callout 2 18"/>
          <p:cNvSpPr/>
          <p:nvPr/>
        </p:nvSpPr>
        <p:spPr>
          <a:xfrm>
            <a:off x="6400800" y="1828800"/>
            <a:ext cx="1143000" cy="533400"/>
          </a:xfrm>
          <a:prstGeom prst="borderCallout2">
            <a:avLst>
              <a:gd name="adj1" fmla="val 45536"/>
              <a:gd name="adj2" fmla="val 179"/>
              <a:gd name="adj3" fmla="val 122917"/>
              <a:gd name="adj4" fmla="val -24703"/>
              <a:gd name="adj5" fmla="val 212203"/>
              <a:gd name="adj6" fmla="val -5029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i="0">
                <a:solidFill>
                  <a:srgbClr val="040800"/>
                </a:solidFill>
                <a:latin typeface="Calibri" pitchFamily="34" charset="0"/>
              </a:rPr>
              <a:t>Arikaras</a:t>
            </a:r>
          </a:p>
          <a:p>
            <a:pPr algn="ctr">
              <a:defRPr/>
            </a:pPr>
            <a:r>
              <a:rPr lang="en-US" sz="1200" b="0" i="0">
                <a:solidFill>
                  <a:srgbClr val="040800"/>
                </a:solidFill>
                <a:latin typeface="Calibri" pitchFamily="34" charset="0"/>
              </a:rPr>
              <a:t>&gt;10 natives</a:t>
            </a:r>
          </a:p>
          <a:p>
            <a:pPr algn="ctr">
              <a:defRPr/>
            </a:pPr>
            <a:r>
              <a:rPr lang="en-US" sz="1200" b="0" i="0">
                <a:solidFill>
                  <a:srgbClr val="040800"/>
                </a:solidFill>
                <a:latin typeface="Calibri" pitchFamily="34" charset="0"/>
              </a:rPr>
              <a:t>2 wildlife</a:t>
            </a:r>
          </a:p>
        </p:txBody>
      </p:sp>
      <p:sp>
        <p:nvSpPr>
          <p:cNvPr id="22538" name="Line Callout 1 19"/>
          <p:cNvSpPr>
            <a:spLocks/>
          </p:cNvSpPr>
          <p:nvPr/>
        </p:nvSpPr>
        <p:spPr bwMode="auto">
          <a:xfrm>
            <a:off x="4038600" y="2438400"/>
            <a:ext cx="1143000" cy="533400"/>
          </a:xfrm>
          <a:prstGeom prst="borderCallout1">
            <a:avLst>
              <a:gd name="adj1" fmla="val 21431"/>
              <a:gd name="adj2" fmla="val 106667"/>
              <a:gd name="adj3" fmla="val 40477"/>
              <a:gd name="adj4" fmla="val 152083"/>
            </a:avLst>
          </a:prstGeom>
          <a:solidFill>
            <a:schemeClr val="bg1"/>
          </a:solidFill>
          <a:ln w="25400" algn="ctr">
            <a:solidFill>
              <a:schemeClr val="accent1"/>
            </a:solidFill>
            <a:miter lim="800000"/>
            <a:headEnd/>
            <a:tailEnd/>
          </a:ln>
        </p:spPr>
        <p:txBody>
          <a:bodyPr anchor="ctr"/>
          <a:lstStyle/>
          <a:p>
            <a:pPr algn="ctr"/>
            <a:r>
              <a:rPr lang="en-US" sz="1200" i="0">
                <a:solidFill>
                  <a:srgbClr val="040800"/>
                </a:solidFill>
                <a:latin typeface="Calibri" pitchFamily="34" charset="0"/>
              </a:rPr>
              <a:t>War Buffer</a:t>
            </a:r>
            <a:endParaRPr lang="en-US" sz="1200" b="0" i="0">
              <a:solidFill>
                <a:srgbClr val="040800"/>
              </a:solidFill>
              <a:latin typeface="Calibri" pitchFamily="34" charset="0"/>
            </a:endParaRPr>
          </a:p>
          <a:p>
            <a:pPr algn="ctr"/>
            <a:r>
              <a:rPr lang="en-US" sz="1200" b="0" i="0">
                <a:solidFill>
                  <a:srgbClr val="040800"/>
                </a:solidFill>
                <a:latin typeface="Calibri" pitchFamily="34" charset="0"/>
              </a:rPr>
              <a:t>0 natives</a:t>
            </a:r>
          </a:p>
          <a:p>
            <a:pPr algn="ctr"/>
            <a:r>
              <a:rPr lang="en-US" sz="1200" b="0" i="0">
                <a:solidFill>
                  <a:srgbClr val="040800"/>
                </a:solidFill>
                <a:latin typeface="Calibri" pitchFamily="34" charset="0"/>
              </a:rPr>
              <a:t>36 wildlife</a:t>
            </a:r>
          </a:p>
        </p:txBody>
      </p:sp>
      <p:sp>
        <p:nvSpPr>
          <p:cNvPr id="21" name="Line Callout 1 20"/>
          <p:cNvSpPr/>
          <p:nvPr/>
        </p:nvSpPr>
        <p:spPr>
          <a:xfrm>
            <a:off x="5334000" y="1219200"/>
            <a:ext cx="1219200" cy="533400"/>
          </a:xfrm>
          <a:prstGeom prst="borderCallout1">
            <a:avLst>
              <a:gd name="adj1" fmla="val 106250"/>
              <a:gd name="adj2" fmla="val 49480"/>
              <a:gd name="adj3" fmla="val 211310"/>
              <a:gd name="adj4" fmla="val 3823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i="0">
                <a:solidFill>
                  <a:srgbClr val="040800"/>
                </a:solidFill>
                <a:latin typeface="Calibri" pitchFamily="34" charset="0"/>
              </a:rPr>
              <a:t>Mandan</a:t>
            </a:r>
            <a:endParaRPr lang="en-US" sz="1200" b="0" i="0">
              <a:solidFill>
                <a:srgbClr val="040800"/>
              </a:solidFill>
              <a:latin typeface="Calibri" pitchFamily="34" charset="0"/>
            </a:endParaRPr>
          </a:p>
          <a:p>
            <a:pPr algn="ctr">
              <a:defRPr/>
            </a:pPr>
            <a:r>
              <a:rPr lang="en-US" sz="1200" b="0" i="0">
                <a:solidFill>
                  <a:srgbClr val="040800"/>
                </a:solidFill>
                <a:latin typeface="Calibri" pitchFamily="34" charset="0"/>
              </a:rPr>
              <a:t>&gt;10 natives</a:t>
            </a:r>
          </a:p>
          <a:p>
            <a:pPr algn="ctr">
              <a:defRPr/>
            </a:pPr>
            <a:r>
              <a:rPr lang="en-US" sz="1200" b="0" i="0">
                <a:solidFill>
                  <a:srgbClr val="040800"/>
                </a:solidFill>
                <a:latin typeface="Calibri" pitchFamily="34" charset="0"/>
              </a:rPr>
              <a:t>0 wildlife</a:t>
            </a:r>
          </a:p>
        </p:txBody>
      </p:sp>
      <p:sp>
        <p:nvSpPr>
          <p:cNvPr id="22540" name="TextBox 21"/>
          <p:cNvSpPr txBox="1">
            <a:spLocks noChangeArrowheads="1"/>
          </p:cNvSpPr>
          <p:nvPr/>
        </p:nvSpPr>
        <p:spPr bwMode="auto">
          <a:xfrm>
            <a:off x="6022975" y="381000"/>
            <a:ext cx="3121025" cy="276225"/>
          </a:xfrm>
          <a:prstGeom prst="rect">
            <a:avLst/>
          </a:prstGeom>
          <a:noFill/>
          <a:ln w="9525">
            <a:noFill/>
            <a:miter lim="800000"/>
            <a:headEnd/>
            <a:tailEnd/>
          </a:ln>
        </p:spPr>
        <p:txBody>
          <a:bodyPr wrap="none">
            <a:spAutoFit/>
          </a:bodyPr>
          <a:lstStyle/>
          <a:p>
            <a:pPr algn="l"/>
            <a:r>
              <a:rPr lang="en-US" sz="1200" b="0" i="0">
                <a:solidFill>
                  <a:schemeClr val="bg1"/>
                </a:solidFill>
                <a:latin typeface="Calibri" pitchFamily="34" charset="0"/>
              </a:rPr>
              <a:t>natives and wildlife numbers are daily averages</a:t>
            </a:r>
          </a:p>
        </p:txBody>
      </p:sp>
      <p:sp>
        <p:nvSpPr>
          <p:cNvPr id="22541" name="TextBox 22"/>
          <p:cNvSpPr txBox="1">
            <a:spLocks noChangeArrowheads="1"/>
          </p:cNvSpPr>
          <p:nvPr/>
        </p:nvSpPr>
        <p:spPr bwMode="auto">
          <a:xfrm>
            <a:off x="6324600" y="5486400"/>
            <a:ext cx="2819400" cy="1016000"/>
          </a:xfrm>
          <a:prstGeom prst="rect">
            <a:avLst/>
          </a:prstGeom>
          <a:noFill/>
          <a:ln w="9525">
            <a:noFill/>
            <a:miter lim="800000"/>
            <a:headEnd/>
            <a:tailEnd/>
          </a:ln>
        </p:spPr>
        <p:txBody>
          <a:bodyPr>
            <a:spAutoFit/>
          </a:bodyPr>
          <a:lstStyle/>
          <a:p>
            <a:pPr algn="l"/>
            <a:r>
              <a:rPr lang="en-US" sz="1200" b="0" i="0">
                <a:solidFill>
                  <a:schemeClr val="bg1"/>
                </a:solidFill>
                <a:latin typeface="Calibri" pitchFamily="34" charset="0"/>
              </a:rPr>
              <a:t>Source: Kay, C. E. 2008. Were Native People Keystone Predators? A Continuous-Time Analysis of Wildlife Observations Made by Lewis and Clark in 1804-1806. The Canadian Field-Naturalist. Vol. 121.</a:t>
            </a:r>
          </a:p>
        </p:txBody>
      </p:sp>
      <p:sp>
        <p:nvSpPr>
          <p:cNvPr id="24" name="Flowchart: Connector 23"/>
          <p:cNvSpPr/>
          <p:nvPr/>
        </p:nvSpPr>
        <p:spPr>
          <a:xfrm>
            <a:off x="6553200" y="3962400"/>
            <a:ext cx="152400" cy="152400"/>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0" i="0"/>
          </a:p>
        </p:txBody>
      </p:sp>
      <p:sp>
        <p:nvSpPr>
          <p:cNvPr id="25" name="Flowchart: Connector 24"/>
          <p:cNvSpPr/>
          <p:nvPr/>
        </p:nvSpPr>
        <p:spPr>
          <a:xfrm rot="1026164">
            <a:off x="6267450" y="3581400"/>
            <a:ext cx="152400" cy="152400"/>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0" i="0"/>
          </a:p>
        </p:txBody>
      </p:sp>
      <p:sp>
        <p:nvSpPr>
          <p:cNvPr id="26" name="Flowchart: Connector 25"/>
          <p:cNvSpPr/>
          <p:nvPr/>
        </p:nvSpPr>
        <p:spPr>
          <a:xfrm>
            <a:off x="5867400" y="3200400"/>
            <a:ext cx="152400" cy="152400"/>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0" i="0"/>
          </a:p>
        </p:txBody>
      </p:sp>
      <p:sp>
        <p:nvSpPr>
          <p:cNvPr id="27" name="Flowchart: Connector 26"/>
          <p:cNvSpPr/>
          <p:nvPr/>
        </p:nvSpPr>
        <p:spPr>
          <a:xfrm>
            <a:off x="5715000" y="2895600"/>
            <a:ext cx="152400" cy="152400"/>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0" i="0"/>
          </a:p>
        </p:txBody>
      </p:sp>
      <p:sp>
        <p:nvSpPr>
          <p:cNvPr id="22546" name="Text Box 18"/>
          <p:cNvSpPr txBox="1">
            <a:spLocks noChangeArrowheads="1"/>
          </p:cNvSpPr>
          <p:nvPr/>
        </p:nvSpPr>
        <p:spPr bwMode="auto">
          <a:xfrm>
            <a:off x="180975" y="212725"/>
            <a:ext cx="4619625" cy="1920875"/>
          </a:xfrm>
          <a:prstGeom prst="rect">
            <a:avLst/>
          </a:prstGeom>
          <a:noFill/>
          <a:ln w="9525">
            <a:noFill/>
            <a:miter lim="800000"/>
            <a:headEnd/>
            <a:tailEnd/>
          </a:ln>
        </p:spPr>
        <p:txBody>
          <a:bodyPr>
            <a:spAutoFit/>
          </a:bodyPr>
          <a:lstStyle/>
          <a:p>
            <a:pPr algn="l" eaLnBrk="0" hangingPunct="0"/>
            <a:r>
              <a:rPr lang="en-US" sz="4000" i="0">
                <a:solidFill>
                  <a:srgbClr val="040800"/>
                </a:solidFill>
              </a:rPr>
              <a:t>No Man’s Land:</a:t>
            </a:r>
          </a:p>
          <a:p>
            <a:pPr algn="l" eaLnBrk="0" hangingPunct="0"/>
            <a:r>
              <a:rPr lang="en-US" sz="4000" i="0">
                <a:solidFill>
                  <a:srgbClr val="040800"/>
                </a:solidFill>
              </a:rPr>
              <a:t>Where the Buffalo Roam</a:t>
            </a:r>
          </a:p>
        </p:txBody>
      </p:sp>
      <p:sp>
        <p:nvSpPr>
          <p:cNvPr id="22547" name="Line Callout 1 19"/>
          <p:cNvSpPr>
            <a:spLocks/>
          </p:cNvSpPr>
          <p:nvPr/>
        </p:nvSpPr>
        <p:spPr bwMode="auto">
          <a:xfrm>
            <a:off x="2286000" y="2819400"/>
            <a:ext cx="1143000" cy="762000"/>
          </a:xfrm>
          <a:prstGeom prst="borderCallout1">
            <a:avLst>
              <a:gd name="adj1" fmla="val 15000"/>
              <a:gd name="adj2" fmla="val 106667"/>
              <a:gd name="adj3" fmla="val -99167"/>
              <a:gd name="adj4" fmla="val 199306"/>
            </a:avLst>
          </a:prstGeom>
          <a:solidFill>
            <a:schemeClr val="bg1"/>
          </a:solidFill>
          <a:ln w="25400" algn="ctr">
            <a:solidFill>
              <a:schemeClr val="accent1"/>
            </a:solidFill>
            <a:miter lim="800000"/>
            <a:headEnd/>
            <a:tailEnd/>
          </a:ln>
        </p:spPr>
        <p:txBody>
          <a:bodyPr anchor="ctr"/>
          <a:lstStyle/>
          <a:p>
            <a:pPr algn="ctr"/>
            <a:r>
              <a:rPr lang="en-US" sz="1200" i="0">
                <a:solidFill>
                  <a:srgbClr val="040800"/>
                </a:solidFill>
                <a:latin typeface="Calibri" pitchFamily="34" charset="0"/>
              </a:rPr>
              <a:t>Six-Sided </a:t>
            </a:r>
          </a:p>
          <a:p>
            <a:pPr algn="ctr"/>
            <a:r>
              <a:rPr lang="en-US" sz="1200" i="0">
                <a:solidFill>
                  <a:srgbClr val="040800"/>
                </a:solidFill>
                <a:latin typeface="Calibri" pitchFamily="34" charset="0"/>
              </a:rPr>
              <a:t>War Buffer</a:t>
            </a:r>
            <a:endParaRPr lang="en-US" sz="1200" b="0" i="0">
              <a:solidFill>
                <a:srgbClr val="040800"/>
              </a:solidFill>
              <a:latin typeface="Calibri" pitchFamily="34" charset="0"/>
            </a:endParaRPr>
          </a:p>
          <a:p>
            <a:pPr algn="ctr"/>
            <a:r>
              <a:rPr lang="en-US" sz="1200" b="0" i="0">
                <a:solidFill>
                  <a:srgbClr val="040800"/>
                </a:solidFill>
                <a:latin typeface="Calibri" pitchFamily="34" charset="0"/>
              </a:rPr>
              <a:t>&lt; 5 natives</a:t>
            </a:r>
          </a:p>
          <a:p>
            <a:pPr algn="ctr"/>
            <a:r>
              <a:rPr lang="en-US" sz="1200" b="0" i="0">
                <a:solidFill>
                  <a:srgbClr val="040800"/>
                </a:solidFill>
                <a:latin typeface="Calibri" pitchFamily="34" charset="0"/>
              </a:rPr>
              <a:t>&gt;35 wildlife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uffhntCMR"/>
          <p:cNvPicPr>
            <a:picLocks noChangeAspect="1" noChangeArrowheads="1"/>
          </p:cNvPicPr>
          <p:nvPr/>
        </p:nvPicPr>
        <p:blipFill>
          <a:blip r:embed="rId2" cstate="print"/>
          <a:srcRect/>
          <a:stretch>
            <a:fillRect/>
          </a:stretch>
        </p:blipFill>
        <p:spPr bwMode="auto">
          <a:xfrm>
            <a:off x="533400" y="2979738"/>
            <a:ext cx="4495800" cy="3382962"/>
          </a:xfrm>
          <a:prstGeom prst="rect">
            <a:avLst/>
          </a:prstGeom>
          <a:noFill/>
          <a:ln w="9525">
            <a:noFill/>
            <a:miter lim="800000"/>
            <a:headEnd/>
            <a:tailEnd/>
          </a:ln>
        </p:spPr>
      </p:pic>
      <p:pic>
        <p:nvPicPr>
          <p:cNvPr id="23555" name="Picture 3" descr="TREE_GRN"/>
          <p:cNvPicPr>
            <a:picLocks noChangeAspect="1" noChangeArrowheads="1"/>
          </p:cNvPicPr>
          <p:nvPr/>
        </p:nvPicPr>
        <p:blipFill>
          <a:blip r:embed="rId3" cstate="print">
            <a:lum bright="70000" contrast="-70000"/>
          </a:blip>
          <a:srcRect/>
          <a:stretch>
            <a:fillRect/>
          </a:stretch>
        </p:blipFill>
        <p:spPr bwMode="auto">
          <a:xfrm>
            <a:off x="533400" y="228600"/>
            <a:ext cx="974725" cy="1635125"/>
          </a:xfrm>
          <a:prstGeom prst="rect">
            <a:avLst/>
          </a:prstGeom>
          <a:noFill/>
          <a:ln w="9525">
            <a:noFill/>
            <a:miter lim="800000"/>
            <a:headEnd/>
            <a:tailEnd/>
          </a:ln>
        </p:spPr>
      </p:pic>
      <p:sp>
        <p:nvSpPr>
          <p:cNvPr id="385028"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85029" name="Text Box 5"/>
          <p:cNvSpPr txBox="1">
            <a:spLocks noChangeArrowheads="1"/>
          </p:cNvSpPr>
          <p:nvPr/>
        </p:nvSpPr>
        <p:spPr bwMode="auto">
          <a:xfrm>
            <a:off x="3429000" y="1219200"/>
            <a:ext cx="5057775" cy="762000"/>
          </a:xfrm>
          <a:prstGeom prst="rect">
            <a:avLst/>
          </a:prstGeom>
          <a:noFill/>
          <a:ln w="9525">
            <a:noFill/>
            <a:miter lim="800000"/>
            <a:headEnd/>
            <a:tailEnd/>
          </a:ln>
          <a:effectLst/>
        </p:spPr>
        <p:txBody>
          <a:bodyPr wrap="none">
            <a:spAutoFit/>
          </a:bodyPr>
          <a:lstStyle/>
          <a:p>
            <a:pPr algn="l" eaLnBrk="0" hangingPunct="0">
              <a:defRPr/>
            </a:pPr>
            <a:r>
              <a:rPr lang="en-US" sz="4400">
                <a:effectLst>
                  <a:outerShdw blurRad="38100" dist="38100" dir="2700000" algn="tl">
                    <a:srgbClr val="000000"/>
                  </a:outerShdw>
                </a:effectLst>
              </a:rPr>
              <a:t>Free Rider Problem?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2971800" y="841375"/>
            <a:ext cx="5943600" cy="1139825"/>
          </a:xfrm>
        </p:spPr>
        <p:txBody>
          <a:bodyPr/>
          <a:lstStyle/>
          <a:p>
            <a:pPr algn="r" eaLnBrk="1" hangingPunct="1">
              <a:defRPr/>
            </a:pPr>
            <a:r>
              <a:rPr lang="en-US" sz="4000" b="1" i="1" dirty="0" smtClean="0">
                <a:solidFill>
                  <a:srgbClr val="CC9900"/>
                </a:solidFill>
                <a:latin typeface="Benguiat Bk BT" pitchFamily="18" charset="0"/>
              </a:rPr>
              <a:t>Secure Prop Rights for </a:t>
            </a:r>
            <a:br>
              <a:rPr lang="en-US" sz="4000" b="1" i="1" dirty="0" smtClean="0">
                <a:solidFill>
                  <a:srgbClr val="CC9900"/>
                </a:solidFill>
                <a:latin typeface="Benguiat Bk BT" pitchFamily="18" charset="0"/>
              </a:rPr>
            </a:br>
            <a:r>
              <a:rPr lang="en-US" sz="4000" b="1" i="1" dirty="0" smtClean="0">
                <a:solidFill>
                  <a:srgbClr val="CC9900"/>
                </a:solidFill>
                <a:latin typeface="Benguiat Bk BT" pitchFamily="18" charset="0"/>
              </a:rPr>
              <a:t>Capital Investment</a:t>
            </a:r>
          </a:p>
        </p:txBody>
      </p:sp>
      <p:sp>
        <p:nvSpPr>
          <p:cNvPr id="386051" name="Line 3"/>
          <p:cNvSpPr>
            <a:spLocks noChangeShapeType="1"/>
          </p:cNvSpPr>
          <p:nvPr/>
        </p:nvSpPr>
        <p:spPr bwMode="auto">
          <a:xfrm flipV="1">
            <a:off x="7620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4580" name="Picture 4" descr="TREE_GRN"/>
          <p:cNvPicPr>
            <a:picLocks noChangeAspect="1" noChangeArrowheads="1"/>
          </p:cNvPicPr>
          <p:nvPr/>
        </p:nvPicPr>
        <p:blipFill>
          <a:blip r:embed="rId3" cstate="print">
            <a:lum bright="70000" contrast="-70000"/>
          </a:blip>
          <a:srcRect/>
          <a:stretch>
            <a:fillRect/>
          </a:stretch>
        </p:blipFill>
        <p:spPr bwMode="auto">
          <a:xfrm>
            <a:off x="533400" y="152400"/>
            <a:ext cx="1058863" cy="1776413"/>
          </a:xfrm>
          <a:prstGeom prst="rect">
            <a:avLst/>
          </a:prstGeom>
          <a:noFill/>
          <a:ln w="9525">
            <a:noFill/>
            <a:miter lim="800000"/>
            <a:headEnd/>
            <a:tailEnd/>
          </a:ln>
        </p:spPr>
      </p:pic>
      <p:pic>
        <p:nvPicPr>
          <p:cNvPr id="24581" name="Picture 5" descr="Clam Gardens p26"/>
          <p:cNvPicPr>
            <a:picLocks noChangeAspect="1" noChangeArrowheads="1"/>
          </p:cNvPicPr>
          <p:nvPr/>
        </p:nvPicPr>
        <p:blipFill>
          <a:blip r:embed="rId4" cstate="print"/>
          <a:srcRect/>
          <a:stretch>
            <a:fillRect/>
          </a:stretch>
        </p:blipFill>
        <p:spPr bwMode="auto">
          <a:xfrm>
            <a:off x="533400" y="2898775"/>
            <a:ext cx="5059363" cy="365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Line 2"/>
          <p:cNvSpPr>
            <a:spLocks noChangeShapeType="1"/>
          </p:cNvSpPr>
          <p:nvPr/>
        </p:nvSpPr>
        <p:spPr bwMode="auto">
          <a:xfrm flipV="1">
            <a:off x="7620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5603" name="Picture 3" descr="TREE_GRN"/>
          <p:cNvPicPr>
            <a:picLocks noChangeAspect="1" noChangeArrowheads="1"/>
          </p:cNvPicPr>
          <p:nvPr/>
        </p:nvPicPr>
        <p:blipFill>
          <a:blip r:embed="rId3" cstate="print">
            <a:lum bright="70000" contrast="-70000"/>
          </a:blip>
          <a:srcRect/>
          <a:stretch>
            <a:fillRect/>
          </a:stretch>
        </p:blipFill>
        <p:spPr bwMode="auto">
          <a:xfrm>
            <a:off x="693738" y="152400"/>
            <a:ext cx="1058862" cy="1776413"/>
          </a:xfrm>
          <a:prstGeom prst="rect">
            <a:avLst/>
          </a:prstGeom>
          <a:noFill/>
          <a:ln w="9525">
            <a:noFill/>
            <a:miter lim="800000"/>
            <a:headEnd/>
            <a:tailEnd/>
          </a:ln>
        </p:spPr>
      </p:pic>
      <p:pic>
        <p:nvPicPr>
          <p:cNvPr id="25604" name="Picture 4" descr="fishtrapfigs"/>
          <p:cNvPicPr>
            <a:picLocks noChangeAspect="1" noChangeArrowheads="1"/>
          </p:cNvPicPr>
          <p:nvPr/>
        </p:nvPicPr>
        <p:blipFill>
          <a:blip r:embed="rId4" cstate="print"/>
          <a:srcRect/>
          <a:stretch>
            <a:fillRect/>
          </a:stretch>
        </p:blipFill>
        <p:spPr bwMode="auto">
          <a:xfrm>
            <a:off x="838200" y="2438400"/>
            <a:ext cx="4294188" cy="4419600"/>
          </a:xfrm>
          <a:prstGeom prst="rect">
            <a:avLst/>
          </a:prstGeom>
          <a:noFill/>
          <a:ln w="9525">
            <a:noFill/>
            <a:miter lim="800000"/>
            <a:headEnd/>
            <a:tailEnd/>
          </a:ln>
        </p:spPr>
      </p:pic>
      <p:sp>
        <p:nvSpPr>
          <p:cNvPr id="388101" name="Rectangle 5"/>
          <p:cNvSpPr>
            <a:spLocks noGrp="1" noChangeArrowheads="1"/>
          </p:cNvSpPr>
          <p:nvPr>
            <p:ph type="title"/>
          </p:nvPr>
        </p:nvSpPr>
        <p:spPr>
          <a:xfrm>
            <a:off x="4495800" y="1069975"/>
            <a:ext cx="4267200" cy="1139825"/>
          </a:xfrm>
        </p:spPr>
        <p:txBody>
          <a:bodyPr/>
          <a:lstStyle/>
          <a:p>
            <a:pPr algn="r" eaLnBrk="1" hangingPunct="1">
              <a:defRPr/>
            </a:pPr>
            <a:r>
              <a:rPr lang="en-US" b="1" i="1" dirty="0" smtClean="0">
                <a:solidFill>
                  <a:srgbClr val="CC9900"/>
                </a:solidFill>
                <a:latin typeface="Benguiat Bk BT" pitchFamily="18" charset="0"/>
              </a:rPr>
              <a:t>Whose Stream?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270125" y="676275"/>
            <a:ext cx="184150" cy="519113"/>
          </a:xfrm>
          <a:prstGeom prst="rect">
            <a:avLst/>
          </a:prstGeom>
          <a:noFill/>
          <a:ln w="9525">
            <a:noFill/>
            <a:miter lim="800000"/>
            <a:headEnd/>
            <a:tailEnd/>
          </a:ln>
        </p:spPr>
        <p:txBody>
          <a:bodyPr wrap="none" lIns="92075" tIns="46038" rIns="92075" bIns="46038">
            <a:spAutoFit/>
          </a:bodyPr>
          <a:lstStyle/>
          <a:p>
            <a:pPr algn="l" eaLnBrk="0" hangingPunct="0"/>
            <a:endParaRPr lang="cs-CZ" sz="2800" b="0" i="0">
              <a:solidFill>
                <a:schemeClr val="tx1"/>
              </a:solidFill>
              <a:latin typeface="GoudyHandtooled BT" pitchFamily="82" charset="0"/>
            </a:endParaRPr>
          </a:p>
        </p:txBody>
      </p:sp>
      <p:sp>
        <p:nvSpPr>
          <p:cNvPr id="168964" name="Text Box 4"/>
          <p:cNvSpPr txBox="1">
            <a:spLocks noChangeArrowheads="1"/>
          </p:cNvSpPr>
          <p:nvPr/>
        </p:nvSpPr>
        <p:spPr bwMode="auto">
          <a:xfrm>
            <a:off x="2322513" y="1143000"/>
            <a:ext cx="6364287" cy="762000"/>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400" dirty="0">
                <a:effectLst>
                  <a:outerShdw blurRad="38100" dist="38100" dir="2700000" algn="tl">
                    <a:srgbClr val="000000"/>
                  </a:outerShdw>
                </a:effectLst>
              </a:rPr>
              <a:t>Producing Property Rights</a:t>
            </a:r>
          </a:p>
        </p:txBody>
      </p:sp>
      <p:pic>
        <p:nvPicPr>
          <p:cNvPr id="26628" name="Picture 5" descr="TREE_GRN"/>
          <p:cNvPicPr>
            <a:picLocks noChangeAspect="1" noChangeArrowheads="1"/>
          </p:cNvPicPr>
          <p:nvPr/>
        </p:nvPicPr>
        <p:blipFill>
          <a:blip r:embed="rId2" cstate="print">
            <a:lum bright="70000" contrast="-70000"/>
          </a:blip>
          <a:srcRect/>
          <a:stretch>
            <a:fillRect/>
          </a:stretch>
        </p:blipFill>
        <p:spPr bwMode="auto">
          <a:xfrm>
            <a:off x="533400" y="228600"/>
            <a:ext cx="974725" cy="1635125"/>
          </a:xfrm>
          <a:prstGeom prst="rect">
            <a:avLst/>
          </a:prstGeom>
          <a:noFill/>
          <a:ln w="9525">
            <a:noFill/>
            <a:miter lim="800000"/>
            <a:headEnd/>
            <a:tailEnd/>
          </a:ln>
        </p:spPr>
      </p:pic>
      <p:sp>
        <p:nvSpPr>
          <p:cNvPr id="168966" name="Line 6"/>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6630" name="Picture 7" descr="rndup1886"/>
          <p:cNvPicPr>
            <a:picLocks noChangeAspect="1" noChangeArrowheads="1"/>
          </p:cNvPicPr>
          <p:nvPr/>
        </p:nvPicPr>
        <p:blipFill>
          <a:blip r:embed="rId3" cstate="print"/>
          <a:srcRect/>
          <a:stretch>
            <a:fillRect/>
          </a:stretch>
        </p:blipFill>
        <p:spPr bwMode="auto">
          <a:xfrm>
            <a:off x="536575" y="2667000"/>
            <a:ext cx="5330825" cy="3486150"/>
          </a:xfrm>
          <a:prstGeom prst="rect">
            <a:avLst/>
          </a:prstGeom>
          <a:noFill/>
          <a:ln w="9525">
            <a:noFill/>
            <a:miter lim="800000"/>
            <a:headEnd/>
            <a:tailEnd/>
          </a:ln>
        </p:spPr>
      </p:pic>
      <p:sp>
        <p:nvSpPr>
          <p:cNvPr id="26631" name="Text Box 8"/>
          <p:cNvSpPr txBox="1">
            <a:spLocks noChangeArrowheads="1"/>
          </p:cNvSpPr>
          <p:nvPr/>
        </p:nvSpPr>
        <p:spPr bwMode="auto">
          <a:xfrm>
            <a:off x="533400" y="6096000"/>
            <a:ext cx="6019800" cy="762000"/>
          </a:xfrm>
          <a:prstGeom prst="rect">
            <a:avLst/>
          </a:prstGeom>
          <a:noFill/>
          <a:ln w="9525">
            <a:noFill/>
            <a:miter lim="800000"/>
            <a:headEnd/>
            <a:tailEnd/>
          </a:ln>
        </p:spPr>
        <p:txBody>
          <a:bodyPr lIns="92075" tIns="46038" rIns="92075" bIns="46038">
            <a:spAutoFit/>
          </a:bodyPr>
          <a:lstStyle/>
          <a:p>
            <a:pPr algn="l" eaLnBrk="0" hangingPunct="0"/>
            <a:r>
              <a:rPr lang="en-US" sz="4400" i="0">
                <a:solidFill>
                  <a:srgbClr val="040800"/>
                </a:solidFill>
              </a:rPr>
              <a:t>Montana, Circa 1860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09800" y="838200"/>
            <a:ext cx="6934200" cy="1139825"/>
          </a:xfrm>
        </p:spPr>
        <p:txBody>
          <a:bodyPr/>
          <a:lstStyle/>
          <a:p>
            <a:pPr algn="r" eaLnBrk="1" hangingPunct="1">
              <a:defRPr/>
            </a:pPr>
            <a:r>
              <a:rPr lang="en-US" sz="4000" b="1" i="1" smtClean="0">
                <a:solidFill>
                  <a:srgbClr val="CC9900"/>
                </a:solidFill>
                <a:latin typeface="Benguiat Bk BT" pitchFamily="18" charset="0"/>
              </a:rPr>
              <a:t>“You boys ever hear of the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tragedy of the commons?”</a:t>
            </a:r>
          </a:p>
        </p:txBody>
      </p:sp>
      <p:sp>
        <p:nvSpPr>
          <p:cNvPr id="171011" name="Line 3"/>
          <p:cNvSpPr>
            <a:spLocks noChangeShapeType="1"/>
          </p:cNvSpPr>
          <p:nvPr/>
        </p:nvSpPr>
        <p:spPr bwMode="auto">
          <a:xfrm>
            <a:off x="533400" y="2971800"/>
            <a:ext cx="0" cy="30480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1012" name="Line 4"/>
          <p:cNvSpPr>
            <a:spLocks noChangeShapeType="1"/>
          </p:cNvSpPr>
          <p:nvPr/>
        </p:nvSpPr>
        <p:spPr bwMode="auto">
          <a:xfrm>
            <a:off x="533400" y="6019800"/>
            <a:ext cx="4800600" cy="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1013" name="Line 5"/>
          <p:cNvSpPr>
            <a:spLocks noChangeShapeType="1"/>
          </p:cNvSpPr>
          <p:nvPr/>
        </p:nvSpPr>
        <p:spPr bwMode="auto">
          <a:xfrm>
            <a:off x="1219200" y="2971800"/>
            <a:ext cx="4191000" cy="2971800"/>
          </a:xfrm>
          <a:prstGeom prst="line">
            <a:avLst/>
          </a:prstGeom>
          <a:noFill/>
          <a:ln w="57150">
            <a:solidFill>
              <a:srgbClr val="0000FF"/>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1014" name="Line 6"/>
          <p:cNvSpPr>
            <a:spLocks noChangeShapeType="1"/>
          </p:cNvSpPr>
          <p:nvPr/>
        </p:nvSpPr>
        <p:spPr bwMode="auto">
          <a:xfrm flipV="1">
            <a:off x="1295400" y="3276600"/>
            <a:ext cx="4876800" cy="2362200"/>
          </a:xfrm>
          <a:prstGeom prst="line">
            <a:avLst/>
          </a:prstGeom>
          <a:noFill/>
          <a:ln w="57150">
            <a:solidFill>
              <a:srgbClr val="FF00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27655" name="Text Box 7"/>
          <p:cNvSpPr txBox="1">
            <a:spLocks noChangeArrowheads="1"/>
          </p:cNvSpPr>
          <p:nvPr/>
        </p:nvSpPr>
        <p:spPr bwMode="auto">
          <a:xfrm>
            <a:off x="5487988" y="5638800"/>
            <a:ext cx="658812" cy="457200"/>
          </a:xfrm>
          <a:prstGeom prst="rect">
            <a:avLst/>
          </a:prstGeom>
          <a:noFill/>
          <a:ln w="9525">
            <a:noFill/>
            <a:miter lim="800000"/>
            <a:headEnd/>
            <a:tailEnd/>
          </a:ln>
        </p:spPr>
        <p:txBody>
          <a:bodyPr wrap="none">
            <a:spAutoFit/>
          </a:bodyPr>
          <a:lstStyle/>
          <a:p>
            <a:pPr algn="l" eaLnBrk="0" hangingPunct="0"/>
            <a:r>
              <a:rPr lang="en-US" sz="2400" b="0" i="0">
                <a:solidFill>
                  <a:srgbClr val="0000FF"/>
                </a:solidFill>
                <a:latin typeface="Goudy Stout" pitchFamily="18" charset="0"/>
              </a:rPr>
              <a:t>MB</a:t>
            </a:r>
          </a:p>
        </p:txBody>
      </p:sp>
      <p:sp>
        <p:nvSpPr>
          <p:cNvPr id="27656" name="Text Box 8"/>
          <p:cNvSpPr txBox="1">
            <a:spLocks noChangeArrowheads="1"/>
          </p:cNvSpPr>
          <p:nvPr/>
        </p:nvSpPr>
        <p:spPr bwMode="auto">
          <a:xfrm>
            <a:off x="6248400" y="2971800"/>
            <a:ext cx="735013" cy="457200"/>
          </a:xfrm>
          <a:prstGeom prst="rect">
            <a:avLst/>
          </a:prstGeom>
          <a:noFill/>
          <a:ln w="9525">
            <a:noFill/>
            <a:miter lim="800000"/>
            <a:headEnd/>
            <a:tailEnd/>
          </a:ln>
        </p:spPr>
        <p:txBody>
          <a:bodyPr wrap="none">
            <a:spAutoFit/>
          </a:bodyPr>
          <a:lstStyle/>
          <a:p>
            <a:pPr algn="l" eaLnBrk="0" hangingPunct="0"/>
            <a:r>
              <a:rPr lang="en-US" sz="2400" b="0" i="0">
                <a:solidFill>
                  <a:srgbClr val="FF0000"/>
                </a:solidFill>
                <a:latin typeface="Goudy Stout" pitchFamily="18" charset="0"/>
              </a:rPr>
              <a:t>M C</a:t>
            </a:r>
          </a:p>
        </p:txBody>
      </p:sp>
      <p:sp>
        <p:nvSpPr>
          <p:cNvPr id="171017" name="Line 9"/>
          <p:cNvSpPr>
            <a:spLocks noChangeShapeType="1"/>
          </p:cNvSpPr>
          <p:nvPr/>
        </p:nvSpPr>
        <p:spPr bwMode="auto">
          <a:xfrm flipV="1">
            <a:off x="990600" y="2743200"/>
            <a:ext cx="4038600" cy="2209800"/>
          </a:xfrm>
          <a:prstGeom prst="line">
            <a:avLst/>
          </a:prstGeom>
          <a:noFill/>
          <a:ln w="57150">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1018" name="Text Box 10"/>
          <p:cNvSpPr txBox="1">
            <a:spLocks noChangeArrowheads="1"/>
          </p:cNvSpPr>
          <p:nvPr/>
        </p:nvSpPr>
        <p:spPr bwMode="auto">
          <a:xfrm>
            <a:off x="5105400" y="2362200"/>
            <a:ext cx="760413" cy="457200"/>
          </a:xfrm>
          <a:prstGeom prst="rect">
            <a:avLst/>
          </a:prstGeom>
          <a:noFill/>
          <a:ln w="9525">
            <a:noFill/>
            <a:miter lim="800000"/>
            <a:headEnd/>
            <a:tailEnd/>
          </a:ln>
        </p:spPr>
        <p:txBody>
          <a:bodyPr wrap="none">
            <a:spAutoFit/>
          </a:bodyPr>
          <a:lstStyle/>
          <a:p>
            <a:pPr algn="l" eaLnBrk="0" hangingPunct="0"/>
            <a:r>
              <a:rPr lang="en-US" sz="2400" b="0" i="0">
                <a:solidFill>
                  <a:srgbClr val="FF0000"/>
                </a:solidFill>
                <a:latin typeface="Goudy Stout" pitchFamily="18" charset="0"/>
              </a:rPr>
              <a:t>MC’</a:t>
            </a:r>
          </a:p>
        </p:txBody>
      </p:sp>
      <p:sp>
        <p:nvSpPr>
          <p:cNvPr id="171019" name="Line 11"/>
          <p:cNvSpPr>
            <a:spLocks noChangeShapeType="1"/>
          </p:cNvSpPr>
          <p:nvPr/>
        </p:nvSpPr>
        <p:spPr bwMode="auto">
          <a:xfrm>
            <a:off x="2667000" y="4038600"/>
            <a:ext cx="0" cy="1981200"/>
          </a:xfrm>
          <a:prstGeom prst="line">
            <a:avLst/>
          </a:prstGeom>
          <a:noFill/>
          <a:ln w="9525">
            <a:solidFill>
              <a:schemeClr val="tx1"/>
            </a:solidFill>
            <a:prstDash val="dash"/>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1020" name="Text Box 12"/>
          <p:cNvSpPr txBox="1">
            <a:spLocks noChangeArrowheads="1"/>
          </p:cNvSpPr>
          <p:nvPr/>
        </p:nvSpPr>
        <p:spPr bwMode="auto">
          <a:xfrm>
            <a:off x="2378075" y="5988050"/>
            <a:ext cx="669925" cy="641350"/>
          </a:xfrm>
          <a:prstGeom prst="rect">
            <a:avLst/>
          </a:prstGeom>
          <a:noFill/>
          <a:ln w="9525">
            <a:noFill/>
            <a:miter lim="800000"/>
            <a:headEnd/>
            <a:tailEnd/>
          </a:ln>
        </p:spPr>
        <p:txBody>
          <a:bodyPr wrap="none">
            <a:spAutoFit/>
          </a:bodyPr>
          <a:lstStyle/>
          <a:p>
            <a:pPr algn="l" eaLnBrk="0" hangingPunct="0"/>
            <a:r>
              <a:rPr lang="en-US" sz="3600" i="0">
                <a:solidFill>
                  <a:srgbClr val="FFFF00"/>
                </a:solidFill>
                <a:latin typeface="Bodoni MT Black" pitchFamily="18" charset="0"/>
              </a:rPr>
              <a:t>C*</a:t>
            </a:r>
            <a:endParaRPr lang="en-US" sz="1800" i="0">
              <a:solidFill>
                <a:srgbClr val="FFFF00"/>
              </a:solidFill>
              <a:latin typeface="Bodoni MT Black" pitchFamily="18" charset="0"/>
            </a:endParaRPr>
          </a:p>
        </p:txBody>
      </p:sp>
      <p:pic>
        <p:nvPicPr>
          <p:cNvPr id="27661" name="Picture 13" descr="TREE_GRN"/>
          <p:cNvPicPr>
            <a:picLocks noGrp="1" noChangeAspect="1" noChangeArrowheads="1"/>
          </p:cNvPicPr>
          <p:nvPr>
            <p:ph idx="1"/>
          </p:nvPr>
        </p:nvPicPr>
        <p:blipFill>
          <a:blip r:embed="rId2" cstate="print">
            <a:lum bright="70000" contrast="-70000"/>
          </a:blip>
          <a:srcRect/>
          <a:stretch>
            <a:fillRect/>
          </a:stretch>
        </p:blipFill>
        <p:spPr>
          <a:xfrm>
            <a:off x="457200" y="381000"/>
            <a:ext cx="817563" cy="1371600"/>
          </a:xfrm>
          <a:noFill/>
        </p:spPr>
      </p:pic>
      <p:sp>
        <p:nvSpPr>
          <p:cNvPr id="171023" name="Line 1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1024" name="Line 16"/>
          <p:cNvSpPr>
            <a:spLocks noChangeShapeType="1"/>
          </p:cNvSpPr>
          <p:nvPr/>
        </p:nvSpPr>
        <p:spPr bwMode="auto">
          <a:xfrm>
            <a:off x="3505200" y="4572000"/>
            <a:ext cx="0" cy="14478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27664" name="Text Box 17"/>
          <p:cNvSpPr txBox="1">
            <a:spLocks noChangeArrowheads="1"/>
          </p:cNvSpPr>
          <p:nvPr/>
        </p:nvSpPr>
        <p:spPr bwMode="auto">
          <a:xfrm>
            <a:off x="136525" y="2733675"/>
            <a:ext cx="361950" cy="519113"/>
          </a:xfrm>
          <a:prstGeom prst="rect">
            <a:avLst/>
          </a:prstGeom>
          <a:noFill/>
          <a:ln w="9525">
            <a:noFill/>
            <a:miter lim="800000"/>
            <a:headEnd/>
            <a:tailEnd/>
          </a:ln>
        </p:spPr>
        <p:txBody>
          <a:bodyPr wrap="none">
            <a:spAutoFit/>
          </a:bodyPr>
          <a:lstStyle/>
          <a:p>
            <a:pPr algn="l" eaLnBrk="0" hangingPunct="0"/>
            <a:r>
              <a:rPr lang="en-US" sz="2800" b="0" i="0">
                <a:solidFill>
                  <a:schemeClr val="tx1"/>
                </a:solidFill>
              </a:rPr>
              <a:t>$</a:t>
            </a:r>
          </a:p>
        </p:txBody>
      </p:sp>
      <p:sp>
        <p:nvSpPr>
          <p:cNvPr id="27665" name="Text Box 18"/>
          <p:cNvSpPr txBox="1">
            <a:spLocks noChangeArrowheads="1"/>
          </p:cNvSpPr>
          <p:nvPr/>
        </p:nvSpPr>
        <p:spPr bwMode="auto">
          <a:xfrm>
            <a:off x="5165725" y="5934075"/>
            <a:ext cx="993775" cy="519113"/>
          </a:xfrm>
          <a:prstGeom prst="rect">
            <a:avLst/>
          </a:prstGeom>
          <a:noFill/>
          <a:ln w="9525">
            <a:noFill/>
            <a:miter lim="800000"/>
            <a:headEnd/>
            <a:tailEnd/>
          </a:ln>
        </p:spPr>
        <p:txBody>
          <a:bodyPr wrap="none">
            <a:spAutoFit/>
          </a:bodyPr>
          <a:lstStyle/>
          <a:p>
            <a:pPr algn="l" eaLnBrk="0" hangingPunct="0"/>
            <a:r>
              <a:rPr lang="en-US" sz="2800" b="0" i="0">
                <a:solidFill>
                  <a:schemeClr val="tx1"/>
                </a:solidFill>
              </a:rPr>
              <a:t>Cows</a:t>
            </a:r>
          </a:p>
        </p:txBody>
      </p:sp>
      <p:sp>
        <p:nvSpPr>
          <p:cNvPr id="27666" name="Text Box 19"/>
          <p:cNvSpPr txBox="1">
            <a:spLocks noChangeArrowheads="1"/>
          </p:cNvSpPr>
          <p:nvPr/>
        </p:nvSpPr>
        <p:spPr bwMode="auto">
          <a:xfrm>
            <a:off x="3200400" y="5943600"/>
            <a:ext cx="1004888" cy="641350"/>
          </a:xfrm>
          <a:prstGeom prst="rect">
            <a:avLst/>
          </a:prstGeom>
          <a:noFill/>
          <a:ln w="9525">
            <a:noFill/>
            <a:miter lim="800000"/>
            <a:headEnd/>
            <a:tailEnd/>
          </a:ln>
        </p:spPr>
        <p:txBody>
          <a:bodyPr wrap="none">
            <a:spAutoFit/>
          </a:bodyPr>
          <a:lstStyle/>
          <a:p>
            <a:pPr algn="l" eaLnBrk="0" hangingPunct="0"/>
            <a:r>
              <a:rPr lang="en-US" sz="3600" i="0">
                <a:solidFill>
                  <a:srgbClr val="FFFF00"/>
                </a:solidFill>
              </a:rPr>
              <a:t>C</a:t>
            </a:r>
            <a:r>
              <a:rPr lang="en-US" sz="3600" i="0" baseline="30000">
                <a:solidFill>
                  <a:srgbClr val="FFFF00"/>
                </a:solidFill>
              </a:rPr>
              <a:t>TM</a:t>
            </a:r>
            <a:endParaRPr lang="en-US" sz="3600" i="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1017"/>
                                        </p:tgtEl>
                                        <p:attrNameLst>
                                          <p:attrName>style.visibility</p:attrName>
                                        </p:attrNameLst>
                                      </p:cBhvr>
                                      <p:to>
                                        <p:strVal val="visible"/>
                                      </p:to>
                                    </p:set>
                                    <p:animEffect transition="in" filter="dissolve">
                                      <p:cBhvr>
                                        <p:cTn id="7" dur="500"/>
                                        <p:tgtEl>
                                          <p:spTgt spid="1710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1018"/>
                                        </p:tgtEl>
                                        <p:attrNameLst>
                                          <p:attrName>style.visibility</p:attrName>
                                        </p:attrNameLst>
                                      </p:cBhvr>
                                      <p:to>
                                        <p:strVal val="visible"/>
                                      </p:to>
                                    </p:set>
                                    <p:animEffect transition="in" filter="dissolve">
                                      <p:cBhvr>
                                        <p:cTn id="10" dur="500"/>
                                        <p:tgtEl>
                                          <p:spTgt spid="171018"/>
                                        </p:tgtEl>
                                      </p:cBhvr>
                                    </p:animEffect>
                                  </p:childTnLst>
                                </p:cTn>
                              </p:par>
                              <p:par>
                                <p:cTn id="11" presetID="9" presetClass="entr" presetSubtype="0" fill="hold" nodeType="withEffect">
                                  <p:stCondLst>
                                    <p:cond delay="0"/>
                                  </p:stCondLst>
                                  <p:childTnLst>
                                    <p:set>
                                      <p:cBhvr>
                                        <p:cTn id="12" dur="1" fill="hold">
                                          <p:stCondLst>
                                            <p:cond delay="0"/>
                                          </p:stCondLst>
                                        </p:cTn>
                                        <p:tgtEl>
                                          <p:spTgt spid="171019"/>
                                        </p:tgtEl>
                                        <p:attrNameLst>
                                          <p:attrName>style.visibility</p:attrName>
                                        </p:attrNameLst>
                                      </p:cBhvr>
                                      <p:to>
                                        <p:strVal val="visible"/>
                                      </p:to>
                                    </p:set>
                                    <p:animEffect transition="in" filter="dissolve">
                                      <p:cBhvr>
                                        <p:cTn id="13" dur="500"/>
                                        <p:tgtEl>
                                          <p:spTgt spid="1710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1020"/>
                                        </p:tgtEl>
                                        <p:attrNameLst>
                                          <p:attrName>style.visibility</p:attrName>
                                        </p:attrNameLst>
                                      </p:cBhvr>
                                      <p:to>
                                        <p:strVal val="visible"/>
                                      </p:to>
                                    </p:set>
                                    <p:animEffect transition="in" filter="dissolve">
                                      <p:cBhvr>
                                        <p:cTn id="16" dur="500"/>
                                        <p:tgtEl>
                                          <p:spTgt spid="171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8" grpId="0"/>
      <p:bldP spid="1710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581400" y="841375"/>
            <a:ext cx="5181600" cy="1139825"/>
          </a:xfrm>
        </p:spPr>
        <p:txBody>
          <a:bodyPr/>
          <a:lstStyle/>
          <a:p>
            <a:pPr algn="r" eaLnBrk="1" hangingPunct="1">
              <a:defRPr/>
            </a:pPr>
            <a:r>
              <a:rPr lang="en-US" sz="4000" b="1" i="1" smtClean="0">
                <a:solidFill>
                  <a:srgbClr val="CC9900"/>
                </a:solidFill>
                <a:latin typeface="Benguiat Bk BT" pitchFamily="18" charset="0"/>
              </a:rPr>
              <a:t>The </a:t>
            </a:r>
            <a:r>
              <a:rPr lang="en-US" sz="3600" b="1" i="1" smtClean="0">
                <a:solidFill>
                  <a:srgbClr val="CC9900"/>
                </a:solidFill>
              </a:rPr>
              <a:t> </a:t>
            </a:r>
            <a:r>
              <a:rPr lang="en-US" sz="3600" b="1" i="1" smtClean="0">
                <a:solidFill>
                  <a:srgbClr val="FF6600"/>
                </a:solidFill>
              </a:rPr>
              <a:t>NOT</a:t>
            </a:r>
            <a:r>
              <a:rPr lang="en-US" sz="3600" b="1" i="1" smtClean="0">
                <a:solidFill>
                  <a:srgbClr val="CC9900"/>
                </a:solidFill>
              </a:rPr>
              <a:t> so </a:t>
            </a:r>
            <a:br>
              <a:rPr lang="en-US" sz="3600" b="1" i="1" smtClean="0">
                <a:solidFill>
                  <a:srgbClr val="CC9900"/>
                </a:solidFill>
              </a:rPr>
            </a:br>
            <a:r>
              <a:rPr lang="en-US" sz="3600" b="1" i="1" smtClean="0">
                <a:solidFill>
                  <a:srgbClr val="CC9900"/>
                </a:solidFill>
              </a:rPr>
              <a:t>Common Commons</a:t>
            </a:r>
          </a:p>
        </p:txBody>
      </p:sp>
      <p:sp>
        <p:nvSpPr>
          <p:cNvPr id="174083" name="Rectangle 3"/>
          <p:cNvSpPr>
            <a:spLocks noGrp="1" noChangeArrowheads="1"/>
          </p:cNvSpPr>
          <p:nvPr>
            <p:ph type="body" sz="half" idx="1"/>
          </p:nvPr>
        </p:nvSpPr>
        <p:spPr>
          <a:xfrm>
            <a:off x="304800" y="3851275"/>
            <a:ext cx="7924800" cy="2625725"/>
          </a:xfrm>
        </p:spPr>
        <p:txBody>
          <a:bodyPr/>
          <a:lstStyle/>
          <a:p>
            <a:pPr eaLnBrk="1" hangingPunct="1"/>
            <a:r>
              <a:rPr lang="en-US" sz="2800" b="1" smtClean="0">
                <a:solidFill>
                  <a:srgbClr val="000000"/>
                </a:solidFill>
                <a:effectLst/>
              </a:rPr>
              <a:t>Custom, culture, and ideology</a:t>
            </a:r>
          </a:p>
          <a:p>
            <a:pPr eaLnBrk="1" hangingPunct="1">
              <a:buFont typeface="Wingdings" pitchFamily="2" charset="2"/>
              <a:buNone/>
            </a:pPr>
            <a:endParaRPr lang="en-US" sz="2800" b="1" smtClean="0">
              <a:solidFill>
                <a:srgbClr val="000000"/>
              </a:solidFill>
              <a:effectLst/>
            </a:endParaRPr>
          </a:p>
          <a:p>
            <a:pPr eaLnBrk="1" hangingPunct="1"/>
            <a:r>
              <a:rPr lang="en-US" sz="2800" b="1" smtClean="0">
                <a:solidFill>
                  <a:srgbClr val="000000"/>
                </a:solidFill>
                <a:effectLst/>
              </a:rPr>
              <a:t>Formal property rights</a:t>
            </a:r>
            <a:endParaRPr lang="en-US" sz="2800" b="1" smtClean="0">
              <a:effectLst/>
            </a:endParaRPr>
          </a:p>
          <a:p>
            <a:pPr eaLnBrk="1" hangingPunct="1"/>
            <a:endParaRPr lang="en-US" sz="2800" b="1" smtClean="0">
              <a:solidFill>
                <a:srgbClr val="000000"/>
              </a:solidFill>
              <a:effectLst/>
            </a:endParaRPr>
          </a:p>
          <a:p>
            <a:pPr eaLnBrk="1" hangingPunct="1"/>
            <a:r>
              <a:rPr lang="en-US" sz="2800" b="1" smtClean="0">
                <a:solidFill>
                  <a:srgbClr val="000000"/>
                </a:solidFill>
                <a:effectLst/>
              </a:rPr>
              <a:t>Government regulation</a:t>
            </a:r>
          </a:p>
        </p:txBody>
      </p:sp>
      <p:pic>
        <p:nvPicPr>
          <p:cNvPr id="28676"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306388" y="152400"/>
            <a:ext cx="1065212" cy="1787525"/>
          </a:xfrm>
          <a:noFill/>
        </p:spPr>
      </p:pic>
      <p:sp>
        <p:nvSpPr>
          <p:cNvPr id="174086" name="Line 6"/>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083">
                                            <p:txEl>
                                              <p:pRg st="2" end="2"/>
                                            </p:txEl>
                                          </p:spTgt>
                                        </p:tgtEl>
                                        <p:attrNameLst>
                                          <p:attrName>style.visibility</p:attrName>
                                        </p:attrNameLst>
                                      </p:cBhvr>
                                      <p:to>
                                        <p:strVal val="visible"/>
                                      </p:to>
                                    </p:set>
                                    <p:anim calcmode="lin" valueType="num">
                                      <p:cBhvr additive="base">
                                        <p:cTn id="7"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083">
                                            <p:txEl>
                                              <p:pRg st="0" end="0"/>
                                            </p:txEl>
                                          </p:spTgt>
                                        </p:tgtEl>
                                        <p:attrNameLst>
                                          <p:attrName>style.visibility</p:attrName>
                                        </p:attrNameLst>
                                      </p:cBhvr>
                                      <p:to>
                                        <p:strVal val="visible"/>
                                      </p:to>
                                    </p:set>
                                    <p:anim calcmode="lin" valueType="num">
                                      <p:cBhvr additive="base">
                                        <p:cTn id="11"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08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anim calcmode="lin" valueType="num">
                                      <p:cBhvr additive="base">
                                        <p:cTn id="15" dur="500" fill="hold"/>
                                        <p:tgtEl>
                                          <p:spTgt spid="17408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1981200" y="990600"/>
            <a:ext cx="5976937" cy="762000"/>
          </a:xfrm>
          <a:prstGeom prst="rect">
            <a:avLst/>
          </a:prstGeom>
          <a:noFill/>
          <a:ln w="9525">
            <a:noFill/>
            <a:miter lim="800000"/>
            <a:headEnd/>
            <a:tailEnd/>
          </a:ln>
          <a:effectLst/>
        </p:spPr>
        <p:txBody>
          <a:bodyPr wrap="none">
            <a:spAutoFit/>
          </a:bodyPr>
          <a:lstStyle/>
          <a:p>
            <a:pPr algn="l" eaLnBrk="0" hangingPunct="0">
              <a:defRPr/>
            </a:pPr>
            <a:r>
              <a:rPr lang="en-US" sz="4400" dirty="0">
                <a:effectLst>
                  <a:outerShdw blurRad="38100" dist="38100" dir="2700000" algn="tl">
                    <a:srgbClr val="000000"/>
                  </a:outerShdw>
                </a:effectLst>
              </a:rPr>
              <a:t>Cattlemen’s Associations</a:t>
            </a:r>
          </a:p>
        </p:txBody>
      </p:sp>
      <p:pic>
        <p:nvPicPr>
          <p:cNvPr id="29699"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457200" y="228600"/>
            <a:ext cx="817563" cy="1371600"/>
          </a:xfrm>
          <a:noFill/>
        </p:spPr>
      </p:pic>
      <p:sp>
        <p:nvSpPr>
          <p:cNvPr id="175111" name="Line 7"/>
          <p:cNvSpPr>
            <a:spLocks noChangeShapeType="1"/>
          </p:cNvSpPr>
          <p:nvPr/>
        </p:nvSpPr>
        <p:spPr bwMode="auto">
          <a:xfrm flipV="1">
            <a:off x="457200" y="1752600"/>
            <a:ext cx="81534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9701" name="Picture 8"/>
          <p:cNvPicPr>
            <a:picLocks noChangeAspect="1" noChangeArrowheads="1"/>
          </p:cNvPicPr>
          <p:nvPr/>
        </p:nvPicPr>
        <p:blipFill>
          <a:blip r:embed="rId3" cstate="print"/>
          <a:srcRect/>
          <a:stretch>
            <a:fillRect/>
          </a:stretch>
        </p:blipFill>
        <p:spPr bwMode="auto">
          <a:xfrm>
            <a:off x="838200" y="2362200"/>
            <a:ext cx="5257800" cy="34956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TREE_GRN"/>
          <p:cNvPicPr>
            <a:picLocks noChangeAspect="1" noChangeArrowheads="1"/>
          </p:cNvPicPr>
          <p:nvPr/>
        </p:nvPicPr>
        <p:blipFill>
          <a:blip r:embed="rId2" cstate="print">
            <a:lum bright="70000" contrast="-70000"/>
          </a:blip>
          <a:srcRect/>
          <a:stretch>
            <a:fillRect/>
          </a:stretch>
        </p:blipFill>
        <p:spPr bwMode="auto">
          <a:xfrm>
            <a:off x="533400" y="228600"/>
            <a:ext cx="974725" cy="1635125"/>
          </a:xfrm>
          <a:prstGeom prst="rect">
            <a:avLst/>
          </a:prstGeom>
          <a:noFill/>
          <a:ln w="9525">
            <a:noFill/>
            <a:miter lim="800000"/>
            <a:headEnd/>
            <a:tailEnd/>
          </a:ln>
        </p:spPr>
      </p:pic>
      <p:sp>
        <p:nvSpPr>
          <p:cNvPr id="176132"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176133" name="Text Box 5"/>
          <p:cNvSpPr txBox="1">
            <a:spLocks noChangeArrowheads="1"/>
          </p:cNvSpPr>
          <p:nvPr/>
        </p:nvSpPr>
        <p:spPr bwMode="auto">
          <a:xfrm>
            <a:off x="2940050" y="1219200"/>
            <a:ext cx="5746750" cy="762000"/>
          </a:xfrm>
          <a:prstGeom prst="rect">
            <a:avLst/>
          </a:prstGeom>
          <a:noFill/>
          <a:ln w="9525">
            <a:noFill/>
            <a:miter lim="800000"/>
            <a:headEnd/>
            <a:tailEnd/>
          </a:ln>
          <a:effectLst/>
        </p:spPr>
        <p:txBody>
          <a:bodyPr wrap="none">
            <a:spAutoFit/>
          </a:bodyPr>
          <a:lstStyle/>
          <a:p>
            <a:pPr algn="l" eaLnBrk="0" hangingPunct="0">
              <a:defRPr/>
            </a:pPr>
            <a:r>
              <a:rPr lang="en-US" sz="4400"/>
              <a:t> </a:t>
            </a:r>
            <a:r>
              <a:rPr lang="en-US" sz="4400">
                <a:effectLst>
                  <a:outerShdw blurRad="38100" dist="38100" dir="2700000" algn="tl">
                    <a:srgbClr val="000000"/>
                  </a:outerShdw>
                </a:effectLst>
              </a:rPr>
              <a:t>Roundups &amp; Branding</a:t>
            </a:r>
            <a:r>
              <a:rPr lang="en-US" sz="4400"/>
              <a:t> </a:t>
            </a:r>
          </a:p>
        </p:txBody>
      </p:sp>
      <p:pic>
        <p:nvPicPr>
          <p:cNvPr id="30725" name="Picture 6" descr="brands"/>
          <p:cNvPicPr>
            <a:picLocks noChangeAspect="1" noChangeArrowheads="1"/>
          </p:cNvPicPr>
          <p:nvPr/>
        </p:nvPicPr>
        <p:blipFill>
          <a:blip r:embed="rId3" cstate="print"/>
          <a:srcRect/>
          <a:stretch>
            <a:fillRect/>
          </a:stretch>
        </p:blipFill>
        <p:spPr bwMode="auto">
          <a:xfrm>
            <a:off x="533400" y="2667000"/>
            <a:ext cx="27654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952500" y="714375"/>
            <a:ext cx="7239000" cy="54292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inecamp1"/>
          <p:cNvPicPr>
            <a:picLocks noChangeAspect="1" noChangeArrowheads="1"/>
          </p:cNvPicPr>
          <p:nvPr/>
        </p:nvPicPr>
        <p:blipFill>
          <a:blip r:embed="rId2" cstate="print"/>
          <a:srcRect/>
          <a:stretch>
            <a:fillRect/>
          </a:stretch>
        </p:blipFill>
        <p:spPr bwMode="auto">
          <a:xfrm>
            <a:off x="533400" y="2741613"/>
            <a:ext cx="4572000" cy="3735387"/>
          </a:xfrm>
          <a:prstGeom prst="rect">
            <a:avLst/>
          </a:prstGeom>
          <a:noFill/>
          <a:ln w="9525">
            <a:noFill/>
            <a:miter lim="800000"/>
            <a:headEnd/>
            <a:tailEnd/>
          </a:ln>
        </p:spPr>
      </p:pic>
      <p:pic>
        <p:nvPicPr>
          <p:cNvPr id="31747" name="Picture 3" descr="TREE_GRN"/>
          <p:cNvPicPr>
            <a:picLocks noChangeAspect="1" noChangeArrowheads="1"/>
          </p:cNvPicPr>
          <p:nvPr/>
        </p:nvPicPr>
        <p:blipFill>
          <a:blip r:embed="rId3" cstate="print">
            <a:lum bright="70000" contrast="-70000"/>
          </a:blip>
          <a:srcRect/>
          <a:stretch>
            <a:fillRect/>
          </a:stretch>
        </p:blipFill>
        <p:spPr bwMode="auto">
          <a:xfrm>
            <a:off x="533400" y="228600"/>
            <a:ext cx="974725" cy="1635125"/>
          </a:xfrm>
          <a:prstGeom prst="rect">
            <a:avLst/>
          </a:prstGeom>
          <a:noFill/>
          <a:ln w="9525">
            <a:noFill/>
            <a:miter lim="800000"/>
            <a:headEnd/>
            <a:tailEnd/>
          </a:ln>
        </p:spPr>
      </p:pic>
      <p:sp>
        <p:nvSpPr>
          <p:cNvPr id="178180" name="Text Box 4"/>
          <p:cNvSpPr txBox="1">
            <a:spLocks noChangeArrowheads="1"/>
          </p:cNvSpPr>
          <p:nvPr/>
        </p:nvSpPr>
        <p:spPr bwMode="auto">
          <a:xfrm>
            <a:off x="4800600" y="609600"/>
            <a:ext cx="3925888" cy="1431925"/>
          </a:xfrm>
          <a:prstGeom prst="rect">
            <a:avLst/>
          </a:prstGeom>
          <a:noFill/>
          <a:ln w="9525">
            <a:noFill/>
            <a:miter lim="800000"/>
            <a:headEnd/>
            <a:tailEnd/>
          </a:ln>
          <a:effectLst/>
        </p:spPr>
        <p:txBody>
          <a:bodyPr wrap="none">
            <a:spAutoFit/>
          </a:bodyPr>
          <a:lstStyle/>
          <a:p>
            <a:pPr eaLnBrk="0" hangingPunct="0">
              <a:defRPr/>
            </a:pPr>
            <a:r>
              <a:rPr lang="en-US" sz="4400">
                <a:effectLst>
                  <a:outerShdw blurRad="38100" dist="38100" dir="2700000" algn="tl">
                    <a:srgbClr val="000000"/>
                  </a:outerShdw>
                </a:effectLst>
              </a:rPr>
              <a:t>Human Fences:</a:t>
            </a:r>
          </a:p>
          <a:p>
            <a:pPr eaLnBrk="0" hangingPunct="0">
              <a:defRPr/>
            </a:pPr>
            <a:r>
              <a:rPr lang="en-US" sz="4400">
                <a:effectLst>
                  <a:outerShdw blurRad="38100" dist="38100" dir="2700000" algn="tl">
                    <a:srgbClr val="000000"/>
                  </a:outerShdw>
                </a:effectLst>
              </a:rPr>
              <a:t>Line Camps</a:t>
            </a:r>
          </a:p>
        </p:txBody>
      </p:sp>
      <p:sp>
        <p:nvSpPr>
          <p:cNvPr id="178181"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733800" y="993775"/>
            <a:ext cx="5029200" cy="1139825"/>
          </a:xfrm>
        </p:spPr>
        <p:txBody>
          <a:bodyPr/>
          <a:lstStyle/>
          <a:p>
            <a:pPr algn="r" eaLnBrk="1" hangingPunct="1">
              <a:defRPr/>
            </a:pPr>
            <a:r>
              <a:rPr lang="en-US" b="1" i="1" smtClean="0">
                <a:solidFill>
                  <a:srgbClr val="CC9900"/>
                </a:solidFill>
                <a:latin typeface="Benguiat Bk BT" pitchFamily="18" charset="0"/>
              </a:rPr>
              <a:t>Why Range wars?</a:t>
            </a:r>
          </a:p>
        </p:txBody>
      </p:sp>
      <p:sp>
        <p:nvSpPr>
          <p:cNvPr id="32771" name="Text Box 4"/>
          <p:cNvSpPr txBox="1">
            <a:spLocks noChangeArrowheads="1"/>
          </p:cNvSpPr>
          <p:nvPr/>
        </p:nvSpPr>
        <p:spPr bwMode="auto">
          <a:xfrm>
            <a:off x="381000" y="6102350"/>
            <a:ext cx="5073650" cy="579438"/>
          </a:xfrm>
          <a:prstGeom prst="rect">
            <a:avLst/>
          </a:prstGeom>
          <a:noFill/>
          <a:ln w="9525">
            <a:noFill/>
            <a:miter lim="800000"/>
            <a:headEnd/>
            <a:tailEnd/>
          </a:ln>
        </p:spPr>
        <p:txBody>
          <a:bodyPr wrap="none">
            <a:spAutoFit/>
          </a:bodyPr>
          <a:lstStyle/>
          <a:p>
            <a:pPr algn="l" eaLnBrk="0" hangingPunct="0"/>
            <a:r>
              <a:rPr lang="en-US" sz="3200" i="0">
                <a:solidFill>
                  <a:srgbClr val="0A1400"/>
                </a:solidFill>
                <a:latin typeface="Britannic Bold" pitchFamily="34" charset="0"/>
              </a:rPr>
              <a:t>Who needs the roundup?</a:t>
            </a:r>
          </a:p>
        </p:txBody>
      </p:sp>
      <p:pic>
        <p:nvPicPr>
          <p:cNvPr id="32772"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458788" y="228600"/>
            <a:ext cx="908050" cy="1524000"/>
          </a:xfrm>
          <a:noFill/>
        </p:spPr>
      </p:pic>
      <p:sp>
        <p:nvSpPr>
          <p:cNvPr id="179207" name="Line 7"/>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32774" name="Picture 8"/>
          <p:cNvPicPr>
            <a:picLocks noChangeAspect="1" noChangeArrowheads="1"/>
          </p:cNvPicPr>
          <p:nvPr/>
        </p:nvPicPr>
        <p:blipFill>
          <a:blip r:embed="rId3" cstate="print"/>
          <a:srcRect/>
          <a:stretch>
            <a:fillRect/>
          </a:stretch>
        </p:blipFill>
        <p:spPr bwMode="auto">
          <a:xfrm>
            <a:off x="1143000" y="2514600"/>
            <a:ext cx="4648200" cy="3086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86200" y="762000"/>
            <a:ext cx="5105400" cy="1139825"/>
          </a:xfrm>
        </p:spPr>
        <p:txBody>
          <a:bodyPr/>
          <a:lstStyle/>
          <a:p>
            <a:pPr algn="r" eaLnBrk="1" hangingPunct="1">
              <a:defRPr/>
            </a:pPr>
            <a:r>
              <a:rPr lang="en-US" sz="4000" b="1" i="1" smtClean="0">
                <a:solidFill>
                  <a:srgbClr val="CC9900"/>
                </a:solidFill>
                <a:latin typeface="Benguiat Bk BT" pitchFamily="18" charset="0"/>
              </a:rPr>
              <a:t>Technology of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Property Rights</a:t>
            </a:r>
            <a:endParaRPr lang="en-US" sz="4000" b="1" i="1" smtClean="0">
              <a:solidFill>
                <a:srgbClr val="CC9900"/>
              </a:solidFill>
              <a:latin typeface="Goudy Stout" pitchFamily="18" charset="0"/>
            </a:endParaRPr>
          </a:p>
        </p:txBody>
      </p:sp>
      <p:pic>
        <p:nvPicPr>
          <p:cNvPr id="33795" name="Picture 3" descr="barbedwire"/>
          <p:cNvPicPr>
            <a:picLocks noGrp="1" noChangeAspect="1" noChangeArrowheads="1"/>
          </p:cNvPicPr>
          <p:nvPr>
            <p:ph sz="half" idx="1"/>
          </p:nvPr>
        </p:nvPicPr>
        <p:blipFill>
          <a:blip r:embed="rId2" cstate="print"/>
          <a:srcRect/>
          <a:stretch>
            <a:fillRect/>
          </a:stretch>
        </p:blipFill>
        <p:spPr>
          <a:xfrm>
            <a:off x="457200" y="3244850"/>
            <a:ext cx="4038600" cy="2165350"/>
          </a:xfrm>
          <a:noFill/>
        </p:spPr>
      </p:pic>
      <p:sp>
        <p:nvSpPr>
          <p:cNvPr id="180228" name="Text Box 4"/>
          <p:cNvSpPr txBox="1">
            <a:spLocks noChangeArrowheads="1"/>
          </p:cNvSpPr>
          <p:nvPr/>
        </p:nvSpPr>
        <p:spPr bwMode="auto">
          <a:xfrm>
            <a:off x="309563" y="5592763"/>
            <a:ext cx="5634037" cy="1066800"/>
          </a:xfrm>
          <a:prstGeom prst="rect">
            <a:avLst/>
          </a:prstGeom>
          <a:noFill/>
          <a:ln w="9525">
            <a:noFill/>
            <a:miter lim="800000"/>
            <a:headEnd/>
            <a:tailEnd/>
          </a:ln>
        </p:spPr>
        <p:txBody>
          <a:bodyPr wrap="none">
            <a:spAutoFit/>
          </a:bodyPr>
          <a:lstStyle/>
          <a:p>
            <a:pPr algn="l" eaLnBrk="0" hangingPunct="0"/>
            <a:r>
              <a:rPr lang="en-US" sz="3200" i="0">
                <a:solidFill>
                  <a:srgbClr val="0A1400"/>
                </a:solidFill>
                <a:latin typeface="Arial Black" pitchFamily="34" charset="0"/>
              </a:rPr>
              <a:t>Price: 1874-$308/100 lbs</a:t>
            </a:r>
          </a:p>
          <a:p>
            <a:pPr algn="l" eaLnBrk="0" hangingPunct="0"/>
            <a:r>
              <a:rPr lang="en-US" sz="3200" i="0">
                <a:solidFill>
                  <a:srgbClr val="0A1400"/>
                </a:solidFill>
                <a:latin typeface="Arial Black" pitchFamily="34" charset="0"/>
              </a:rPr>
              <a:t>	    1897-$40/100 lbs</a:t>
            </a:r>
          </a:p>
        </p:txBody>
      </p:sp>
      <p:pic>
        <p:nvPicPr>
          <p:cNvPr id="33797" name="Picture 5" descr="TREE_GRN"/>
          <p:cNvPicPr>
            <a:picLocks noGrp="1" noChangeAspect="1" noChangeArrowheads="1"/>
          </p:cNvPicPr>
          <p:nvPr>
            <p:ph sz="half" idx="2"/>
          </p:nvPr>
        </p:nvPicPr>
        <p:blipFill>
          <a:blip r:embed="rId3" cstate="print">
            <a:lum bright="70000" contrast="-70000"/>
          </a:blip>
          <a:srcRect/>
          <a:stretch>
            <a:fillRect/>
          </a:stretch>
        </p:blipFill>
        <p:spPr>
          <a:xfrm>
            <a:off x="533400" y="457200"/>
            <a:ext cx="838200" cy="1406525"/>
          </a:xfrm>
          <a:noFill/>
        </p:spPr>
      </p:pic>
      <p:sp>
        <p:nvSpPr>
          <p:cNvPr id="180231" name="Line 7"/>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180234" name="Picture 10" descr="fallofcowboy"/>
          <p:cNvPicPr>
            <a:picLocks noChangeAspect="1" noChangeArrowheads="1"/>
          </p:cNvPicPr>
          <p:nvPr/>
        </p:nvPicPr>
        <p:blipFill>
          <a:blip r:embed="rId4" cstate="print"/>
          <a:srcRect/>
          <a:stretch>
            <a:fillRect/>
          </a:stretch>
        </p:blipFill>
        <p:spPr bwMode="auto">
          <a:xfrm>
            <a:off x="4495800" y="2438400"/>
            <a:ext cx="4114800" cy="2733675"/>
          </a:xfrm>
          <a:prstGeom prst="rect">
            <a:avLst/>
          </a:prstGeom>
          <a:noFill/>
          <a:ln w="9525">
            <a:noFill/>
            <a:miter lim="800000"/>
            <a:headEnd/>
            <a:tailEnd/>
          </a:ln>
        </p:spPr>
      </p:pic>
      <p:sp>
        <p:nvSpPr>
          <p:cNvPr id="180235" name="Text Box 11"/>
          <p:cNvSpPr txBox="1">
            <a:spLocks noChangeArrowheads="1"/>
          </p:cNvSpPr>
          <p:nvPr/>
        </p:nvSpPr>
        <p:spPr bwMode="auto">
          <a:xfrm>
            <a:off x="5334000" y="4572000"/>
            <a:ext cx="2578100" cy="457200"/>
          </a:xfrm>
          <a:prstGeom prst="rect">
            <a:avLst/>
          </a:prstGeom>
          <a:noFill/>
          <a:ln w="9525">
            <a:noFill/>
            <a:miter lim="800000"/>
            <a:headEnd/>
            <a:tailEnd/>
          </a:ln>
        </p:spPr>
        <p:txBody>
          <a:bodyPr wrap="none">
            <a:spAutoFit/>
          </a:bodyPr>
          <a:lstStyle/>
          <a:p>
            <a:pPr algn="ctr" eaLnBrk="0" hangingPunct="0"/>
            <a:r>
              <a:rPr lang="en-US" sz="2400">
                <a:solidFill>
                  <a:srgbClr val="0A1400"/>
                </a:solidFill>
                <a:latin typeface="Times New Roman" pitchFamily="18" charset="0"/>
              </a:rPr>
              <a:t>Fall of the Cowboy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0228"/>
                                        </p:tgtEl>
                                        <p:attrNameLst>
                                          <p:attrName>style.visibility</p:attrName>
                                        </p:attrNameLst>
                                      </p:cBhvr>
                                      <p:to>
                                        <p:strVal val="visible"/>
                                      </p:to>
                                    </p:set>
                                    <p:anim calcmode="lin" valueType="num">
                                      <p:cBhvr additive="base">
                                        <p:cTn id="7" dur="500" fill="hold"/>
                                        <p:tgtEl>
                                          <p:spTgt spid="180228"/>
                                        </p:tgtEl>
                                        <p:attrNameLst>
                                          <p:attrName>ppt_x</p:attrName>
                                        </p:attrNameLst>
                                      </p:cBhvr>
                                      <p:tavLst>
                                        <p:tav tm="0">
                                          <p:val>
                                            <p:strVal val="#ppt_x"/>
                                          </p:val>
                                        </p:tav>
                                        <p:tav tm="100000">
                                          <p:val>
                                            <p:strVal val="#ppt_x"/>
                                          </p:val>
                                        </p:tav>
                                      </p:tavLst>
                                    </p:anim>
                                    <p:anim calcmode="lin" valueType="num">
                                      <p:cBhvr additive="base">
                                        <p:cTn id="8"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0234"/>
                                        </p:tgtEl>
                                        <p:attrNameLst>
                                          <p:attrName>style.visibility</p:attrName>
                                        </p:attrNameLst>
                                      </p:cBhvr>
                                      <p:to>
                                        <p:strVal val="visible"/>
                                      </p:to>
                                    </p:set>
                                    <p:animEffect transition="in" filter="dissolve">
                                      <p:cBhvr>
                                        <p:cTn id="13" dur="500"/>
                                        <p:tgtEl>
                                          <p:spTgt spid="18023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80235"/>
                                        </p:tgtEl>
                                        <p:attrNameLst>
                                          <p:attrName>style.visibility</p:attrName>
                                        </p:attrNameLst>
                                      </p:cBhvr>
                                      <p:to>
                                        <p:strVal val="visible"/>
                                      </p:to>
                                    </p:set>
                                    <p:anim calcmode="lin" valueType="num">
                                      <p:cBhvr additive="base">
                                        <p:cTn id="16" dur="500" fill="hold"/>
                                        <p:tgtEl>
                                          <p:spTgt spid="180235"/>
                                        </p:tgtEl>
                                        <p:attrNameLst>
                                          <p:attrName>ppt_x</p:attrName>
                                        </p:attrNameLst>
                                      </p:cBhvr>
                                      <p:tavLst>
                                        <p:tav tm="0">
                                          <p:val>
                                            <p:strVal val="#ppt_x"/>
                                          </p:val>
                                        </p:tav>
                                        <p:tav tm="100000">
                                          <p:val>
                                            <p:strVal val="#ppt_x"/>
                                          </p:val>
                                        </p:tav>
                                      </p:tavLst>
                                    </p:anim>
                                    <p:anim calcmode="lin" valueType="num">
                                      <p:cBhvr additive="base">
                                        <p:cTn id="17" dur="500" fill="hold"/>
                                        <p:tgtEl>
                                          <p:spTgt spid="180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117725" y="3702050"/>
            <a:ext cx="184150" cy="641350"/>
          </a:xfrm>
          <a:prstGeom prst="rect">
            <a:avLst/>
          </a:prstGeom>
          <a:noFill/>
          <a:ln w="9525">
            <a:noFill/>
            <a:miter lim="800000"/>
            <a:headEnd/>
            <a:tailEnd/>
          </a:ln>
        </p:spPr>
        <p:txBody>
          <a:bodyPr wrap="none">
            <a:spAutoFit/>
          </a:bodyPr>
          <a:lstStyle/>
          <a:p>
            <a:pPr algn="l" eaLnBrk="0" hangingPunct="0"/>
            <a:endParaRPr lang="cs-CZ" sz="3600" b="0" i="0">
              <a:solidFill>
                <a:schemeClr val="tx2"/>
              </a:solidFill>
              <a:latin typeface="Times New Roman" pitchFamily="18" charset="0"/>
            </a:endParaRPr>
          </a:p>
        </p:txBody>
      </p:sp>
      <p:pic>
        <p:nvPicPr>
          <p:cNvPr id="34819" name="Picture 3" descr="TREE_GRN"/>
          <p:cNvPicPr>
            <a:picLocks noGrp="1" noChangeAspect="1" noChangeArrowheads="1"/>
          </p:cNvPicPr>
          <p:nvPr>
            <p:ph sz="half" idx="1"/>
          </p:nvPr>
        </p:nvPicPr>
        <p:blipFill>
          <a:blip r:embed="rId2" cstate="print">
            <a:lum bright="70000" contrast="-70000"/>
          </a:blip>
          <a:srcRect/>
          <a:stretch>
            <a:fillRect/>
          </a:stretch>
        </p:blipFill>
        <p:spPr>
          <a:xfrm>
            <a:off x="411163" y="381000"/>
            <a:ext cx="884237" cy="1482725"/>
          </a:xfrm>
          <a:noFill/>
        </p:spPr>
      </p:pic>
      <p:sp>
        <p:nvSpPr>
          <p:cNvPr id="374788"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374789" name="Picture 5" descr="sovereign_nations_pic"/>
          <p:cNvPicPr>
            <a:picLocks noGrp="1" noChangeAspect="1" noChangeArrowheads="1"/>
          </p:cNvPicPr>
          <p:nvPr>
            <p:ph sz="half" idx="2"/>
          </p:nvPr>
        </p:nvPicPr>
        <p:blipFill>
          <a:blip r:embed="rId3" cstate="print"/>
          <a:srcRect/>
          <a:stretch>
            <a:fillRect/>
          </a:stretch>
        </p:blipFill>
        <p:spPr>
          <a:xfrm>
            <a:off x="533400" y="2660650"/>
            <a:ext cx="2311400" cy="3587750"/>
          </a:xfrm>
          <a:noFill/>
        </p:spPr>
      </p:pic>
      <p:sp>
        <p:nvSpPr>
          <p:cNvPr id="374790" name="Rectangle 6"/>
          <p:cNvSpPr>
            <a:spLocks noGrp="1" noChangeArrowheads="1"/>
          </p:cNvSpPr>
          <p:nvPr>
            <p:ph type="title"/>
          </p:nvPr>
        </p:nvSpPr>
        <p:spPr>
          <a:xfrm>
            <a:off x="1143000" y="5184775"/>
            <a:ext cx="8229600" cy="1139825"/>
          </a:xfrm>
        </p:spPr>
        <p:txBody>
          <a:bodyPr/>
          <a:lstStyle/>
          <a:p>
            <a:pPr eaLnBrk="1" hangingPunct="1">
              <a:defRPr/>
            </a:pPr>
            <a:r>
              <a:rPr lang="en-US" smtClean="0">
                <a:solidFill>
                  <a:srgbClr val="0A1400"/>
                </a:solidFill>
              </a:rPr>
              <a:t>“I own this place.”</a:t>
            </a:r>
          </a:p>
        </p:txBody>
      </p:sp>
      <p:sp>
        <p:nvSpPr>
          <p:cNvPr id="374791" name="Rectangle 7"/>
          <p:cNvSpPr>
            <a:spLocks noChangeArrowheads="1"/>
          </p:cNvSpPr>
          <p:nvPr/>
        </p:nvSpPr>
        <p:spPr bwMode="auto">
          <a:xfrm>
            <a:off x="1295400" y="990600"/>
            <a:ext cx="7543800" cy="1066800"/>
          </a:xfrm>
          <a:prstGeom prst="rect">
            <a:avLst/>
          </a:prstGeom>
          <a:noFill/>
          <a:ln w="9525">
            <a:noFill/>
            <a:miter lim="800000"/>
            <a:headEnd/>
            <a:tailEnd/>
          </a:ln>
          <a:effectLst/>
        </p:spPr>
        <p:txBody>
          <a:bodyPr anchor="b" anchorCtr="1"/>
          <a:lstStyle/>
          <a:p>
            <a:pPr>
              <a:defRPr/>
            </a:pPr>
            <a:r>
              <a:rPr lang="en-US" sz="4400">
                <a:effectLst>
                  <a:outerShdw blurRad="38100" dist="38100" dir="2700000" algn="tl">
                    <a:srgbClr val="000000"/>
                  </a:outerShdw>
                </a:effectLst>
              </a:rPr>
              <a:t>Weakening Property Rights</a:t>
            </a:r>
            <a:endParaRPr lang="en-US" sz="36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anim calcmode="lin" valueType="num">
                                      <p:cBhvr additive="base">
                                        <p:cTn id="7" dur="500" fill="hold"/>
                                        <p:tgtEl>
                                          <p:spTgt spid="374790"/>
                                        </p:tgtEl>
                                        <p:attrNameLst>
                                          <p:attrName>ppt_x</p:attrName>
                                        </p:attrNameLst>
                                      </p:cBhvr>
                                      <p:tavLst>
                                        <p:tav tm="0">
                                          <p:val>
                                            <p:strVal val="#ppt_x"/>
                                          </p:val>
                                        </p:tav>
                                        <p:tav tm="100000">
                                          <p:val>
                                            <p:strVal val="#ppt_x"/>
                                          </p:val>
                                        </p:tav>
                                      </p:tavLst>
                                    </p:anim>
                                    <p:anim calcmode="lin" valueType="num">
                                      <p:cBhvr additive="base">
                                        <p:cTn id="8" dur="500" fill="hold"/>
                                        <p:tgtEl>
                                          <p:spTgt spid="3747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4789"/>
                                        </p:tgtEl>
                                        <p:attrNameLst>
                                          <p:attrName>style.visibility</p:attrName>
                                        </p:attrNameLst>
                                      </p:cBhvr>
                                      <p:to>
                                        <p:strVal val="visible"/>
                                      </p:to>
                                    </p:set>
                                    <p:anim calcmode="lin" valueType="num">
                                      <p:cBhvr additive="base">
                                        <p:cTn id="11" dur="500" fill="hold"/>
                                        <p:tgtEl>
                                          <p:spTgt spid="374789"/>
                                        </p:tgtEl>
                                        <p:attrNameLst>
                                          <p:attrName>ppt_x</p:attrName>
                                        </p:attrNameLst>
                                      </p:cBhvr>
                                      <p:tavLst>
                                        <p:tav tm="0">
                                          <p:val>
                                            <p:strVal val="#ppt_x"/>
                                          </p:val>
                                        </p:tav>
                                        <p:tav tm="100000">
                                          <p:val>
                                            <p:strVal val="#ppt_x"/>
                                          </p:val>
                                        </p:tav>
                                      </p:tavLst>
                                    </p:anim>
                                    <p:anim calcmode="lin" valueType="num">
                                      <p:cBhvr additive="base">
                                        <p:cTn id="12" dur="500" fill="hold"/>
                                        <p:tgtEl>
                                          <p:spTgt spid="374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TREE_GRN"/>
          <p:cNvPicPr>
            <a:picLocks noChangeAspect="1" noChangeArrowheads="1"/>
          </p:cNvPicPr>
          <p:nvPr/>
        </p:nvPicPr>
        <p:blipFill>
          <a:blip r:embed="rId2" cstate="print">
            <a:lum bright="70000" contrast="-70000"/>
          </a:blip>
          <a:srcRect/>
          <a:stretch>
            <a:fillRect/>
          </a:stretch>
        </p:blipFill>
        <p:spPr bwMode="auto">
          <a:xfrm>
            <a:off x="533400" y="228600"/>
            <a:ext cx="974725" cy="1635125"/>
          </a:xfrm>
          <a:prstGeom prst="rect">
            <a:avLst/>
          </a:prstGeom>
          <a:noFill/>
          <a:ln w="9525">
            <a:noFill/>
            <a:miter lim="800000"/>
            <a:headEnd/>
            <a:tailEnd/>
          </a:ln>
        </p:spPr>
      </p:pic>
      <p:sp>
        <p:nvSpPr>
          <p:cNvPr id="353285"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53286" name="Text Box 6"/>
          <p:cNvSpPr txBox="1">
            <a:spLocks noChangeArrowheads="1"/>
          </p:cNvSpPr>
          <p:nvPr/>
        </p:nvSpPr>
        <p:spPr bwMode="auto">
          <a:xfrm>
            <a:off x="1645799" y="549275"/>
            <a:ext cx="6742551" cy="1323439"/>
          </a:xfrm>
          <a:prstGeom prst="rect">
            <a:avLst/>
          </a:prstGeom>
          <a:noFill/>
          <a:ln w="9525">
            <a:noFill/>
            <a:miter lim="800000"/>
            <a:headEnd/>
            <a:tailEnd/>
          </a:ln>
          <a:effectLst/>
        </p:spPr>
        <p:txBody>
          <a:bodyPr wrap="none">
            <a:spAutoFit/>
          </a:bodyPr>
          <a:lstStyle/>
          <a:p>
            <a:pPr eaLnBrk="0" hangingPunct="0">
              <a:defRPr/>
            </a:pPr>
            <a:r>
              <a:rPr lang="en-US" sz="4000" dirty="0">
                <a:effectLst>
                  <a:outerShdw blurRad="38100" dist="38100" dir="2700000" algn="tl">
                    <a:srgbClr val="000000"/>
                  </a:outerShdw>
                </a:effectLst>
              </a:rPr>
              <a:t>Producing Property Rights </a:t>
            </a:r>
          </a:p>
          <a:p>
            <a:pPr eaLnBrk="0" hangingPunct="0">
              <a:defRPr/>
            </a:pPr>
            <a:r>
              <a:rPr lang="en-US" sz="4000" dirty="0">
                <a:effectLst>
                  <a:outerShdw blurRad="38100" dist="38100" dir="2700000" algn="tl">
                    <a:srgbClr val="000000"/>
                  </a:outerShdw>
                </a:effectLst>
              </a:rPr>
              <a:t>in Bolivia</a:t>
            </a:r>
          </a:p>
        </p:txBody>
      </p:sp>
      <p:pic>
        <p:nvPicPr>
          <p:cNvPr id="35845" name="Picture 8"/>
          <p:cNvPicPr>
            <a:picLocks noChangeAspect="1" noChangeArrowheads="1"/>
          </p:cNvPicPr>
          <p:nvPr/>
        </p:nvPicPr>
        <p:blipFill>
          <a:blip r:embed="rId3" cstate="print"/>
          <a:srcRect/>
          <a:stretch>
            <a:fillRect/>
          </a:stretch>
        </p:blipFill>
        <p:spPr bwMode="auto">
          <a:xfrm>
            <a:off x="533400" y="2236788"/>
            <a:ext cx="5186363" cy="2382837"/>
          </a:xfrm>
          <a:prstGeom prst="rect">
            <a:avLst/>
          </a:prstGeom>
          <a:noFill/>
          <a:ln w="9525">
            <a:noFill/>
            <a:miter lim="800000"/>
            <a:headEnd/>
            <a:tailEnd/>
          </a:ln>
        </p:spPr>
      </p:pic>
      <p:pic>
        <p:nvPicPr>
          <p:cNvPr id="353289" name="Picture 9"/>
          <p:cNvPicPr>
            <a:picLocks noChangeAspect="1" noChangeArrowheads="1"/>
          </p:cNvPicPr>
          <p:nvPr/>
        </p:nvPicPr>
        <p:blipFill>
          <a:blip r:embed="rId4" cstate="print"/>
          <a:srcRect/>
          <a:stretch>
            <a:fillRect/>
          </a:stretch>
        </p:blipFill>
        <p:spPr bwMode="auto">
          <a:xfrm>
            <a:off x="3429000" y="3276600"/>
            <a:ext cx="4075113" cy="2949575"/>
          </a:xfrm>
          <a:prstGeom prst="rect">
            <a:avLst/>
          </a:prstGeom>
          <a:noFill/>
          <a:ln w="9525">
            <a:noFill/>
            <a:miter lim="800000"/>
            <a:headEnd/>
            <a:tailEnd/>
          </a:ln>
        </p:spPr>
      </p:pic>
      <p:sp>
        <p:nvSpPr>
          <p:cNvPr id="35847" name="Text Box 10"/>
          <p:cNvSpPr txBox="1">
            <a:spLocks noChangeArrowheads="1"/>
          </p:cNvSpPr>
          <p:nvPr/>
        </p:nvSpPr>
        <p:spPr bwMode="auto">
          <a:xfrm>
            <a:off x="-141288" y="6096000"/>
            <a:ext cx="9132888" cy="762000"/>
          </a:xfrm>
          <a:prstGeom prst="rect">
            <a:avLst/>
          </a:prstGeom>
          <a:noFill/>
          <a:ln w="9525">
            <a:noFill/>
            <a:miter lim="800000"/>
            <a:headEnd/>
            <a:tailEnd/>
          </a:ln>
        </p:spPr>
        <p:txBody>
          <a:bodyPr>
            <a:spAutoFit/>
          </a:bodyPr>
          <a:lstStyle/>
          <a:p>
            <a:pPr eaLnBrk="0" hangingPunct="0"/>
            <a:r>
              <a:rPr lang="en-US" sz="4400" i="0">
                <a:solidFill>
                  <a:srgbClr val="040800"/>
                </a:solidFill>
              </a:rPr>
              <a:t>Bees and Barbed Wire for Water</a:t>
            </a:r>
          </a:p>
        </p:txBody>
      </p:sp>
      <p:pic>
        <p:nvPicPr>
          <p:cNvPr id="353291" name="Picture 11"/>
          <p:cNvPicPr>
            <a:picLocks noChangeAspect="1" noChangeArrowheads="1"/>
          </p:cNvPicPr>
          <p:nvPr/>
        </p:nvPicPr>
        <p:blipFill>
          <a:blip r:embed="rId5" cstate="print"/>
          <a:srcRect/>
          <a:stretch>
            <a:fillRect/>
          </a:stretch>
        </p:blipFill>
        <p:spPr bwMode="auto">
          <a:xfrm>
            <a:off x="7385050" y="2362200"/>
            <a:ext cx="114935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3289"/>
                                        </p:tgtEl>
                                        <p:attrNameLst>
                                          <p:attrName>style.visibility</p:attrName>
                                        </p:attrNameLst>
                                      </p:cBhvr>
                                      <p:to>
                                        <p:strVal val="visible"/>
                                      </p:to>
                                    </p:set>
                                    <p:animEffect transition="in" filter="dissolve">
                                      <p:cBhvr>
                                        <p:cTn id="7" dur="500"/>
                                        <p:tgtEl>
                                          <p:spTgt spid="3532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3291"/>
                                        </p:tgtEl>
                                        <p:attrNameLst>
                                          <p:attrName>style.visibility</p:attrName>
                                        </p:attrNameLst>
                                      </p:cBhvr>
                                      <p:to>
                                        <p:strVal val="visible"/>
                                      </p:to>
                                    </p:set>
                                    <p:animEffect transition="in" filter="dissolve">
                                      <p:cBhvr>
                                        <p:cTn id="12" dur="1000"/>
                                        <p:tgtEl>
                                          <p:spTgt spid="353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3200400" y="2590800"/>
            <a:ext cx="2895600" cy="823913"/>
          </a:xfrm>
          <a:prstGeom prst="rect">
            <a:avLst/>
          </a:prstGeom>
          <a:noFill/>
          <a:ln w="9525">
            <a:noFill/>
            <a:miter lim="800000"/>
            <a:headEnd/>
            <a:tailEnd/>
          </a:ln>
        </p:spPr>
        <p:txBody>
          <a:bodyPr>
            <a:spAutoFit/>
          </a:bodyPr>
          <a:lstStyle/>
          <a:p>
            <a:pPr algn="l" eaLnBrk="0" hangingPunct="0"/>
            <a:r>
              <a:rPr lang="en-US" b="0" i="0">
                <a:latin typeface="Arial Black" pitchFamily="34" charset="0"/>
              </a:rPr>
              <a:t>BREAK</a:t>
            </a:r>
            <a:endParaRPr lang="en-US" i="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anim calcmode="lin" valueType="num">
                                      <p:cBhvr additive="base">
                                        <p:cTn id="7" dur="500" fill="hold"/>
                                        <p:tgtEl>
                                          <p:spTgt spid="371714"/>
                                        </p:tgtEl>
                                        <p:attrNameLst>
                                          <p:attrName>ppt_x</p:attrName>
                                        </p:attrNameLst>
                                      </p:cBhvr>
                                      <p:tavLst>
                                        <p:tav tm="0">
                                          <p:val>
                                            <p:strVal val="1+#ppt_w/2"/>
                                          </p:val>
                                        </p:tav>
                                        <p:tav tm="100000">
                                          <p:val>
                                            <p:strVal val="#ppt_x"/>
                                          </p:val>
                                        </p:tav>
                                      </p:tavLst>
                                    </p:anim>
                                    <p:anim calcmode="lin" valueType="num">
                                      <p:cBhvr additive="base">
                                        <p:cTn id="8" dur="500" fill="hold"/>
                                        <p:tgtEl>
                                          <p:spTgt spid="371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a:xfrm>
            <a:off x="609600" y="4724400"/>
            <a:ext cx="6400800" cy="1752600"/>
          </a:xfrm>
        </p:spPr>
        <p:txBody>
          <a:bodyPr/>
          <a:lstStyle/>
          <a:p>
            <a:pPr algn="l" eaLnBrk="1" hangingPunct="1"/>
            <a:r>
              <a:rPr lang="en-US" sz="2800" b="1" smtClean="0">
                <a:solidFill>
                  <a:srgbClr val="060602"/>
                </a:solidFill>
                <a:effectLst/>
                <a:latin typeface="Times New Roman" pitchFamily="18" charset="0"/>
              </a:rPr>
              <a:t>Terry L. Anderson</a:t>
            </a:r>
          </a:p>
          <a:p>
            <a:pPr algn="l" eaLnBrk="1" hangingPunct="1"/>
            <a:r>
              <a:rPr lang="en-US" sz="2800" b="1" smtClean="0">
                <a:solidFill>
                  <a:srgbClr val="060602"/>
                </a:solidFill>
                <a:effectLst/>
                <a:latin typeface="Times New Roman" pitchFamily="18" charset="0"/>
              </a:rPr>
              <a:t>Executive Director, PERC</a:t>
            </a:r>
          </a:p>
          <a:p>
            <a:pPr algn="l" eaLnBrk="1" hangingPunct="1"/>
            <a:r>
              <a:rPr lang="en-US" sz="2800" b="1" smtClean="0">
                <a:solidFill>
                  <a:srgbClr val="060602"/>
                </a:solidFill>
                <a:effectLst/>
                <a:latin typeface="Times New Roman" pitchFamily="18" charset="0"/>
              </a:rPr>
              <a:t>Senior Fellow, Hoover Institution</a:t>
            </a:r>
          </a:p>
        </p:txBody>
      </p:sp>
      <p:pic>
        <p:nvPicPr>
          <p:cNvPr id="37891" name="Picture 3" descr="TREE_GRN"/>
          <p:cNvPicPr>
            <a:picLocks noChangeAspect="1" noChangeArrowheads="1"/>
          </p:cNvPicPr>
          <p:nvPr/>
        </p:nvPicPr>
        <p:blipFill>
          <a:blip r:embed="rId2" cstate="print">
            <a:lum bright="70000" contrast="-70000"/>
          </a:blip>
          <a:srcRect/>
          <a:stretch>
            <a:fillRect/>
          </a:stretch>
        </p:blipFill>
        <p:spPr bwMode="auto">
          <a:xfrm>
            <a:off x="457200" y="685800"/>
            <a:ext cx="1454150" cy="2438400"/>
          </a:xfrm>
          <a:prstGeom prst="rect">
            <a:avLst/>
          </a:prstGeom>
          <a:noFill/>
          <a:ln w="9525">
            <a:noFill/>
            <a:miter lim="800000"/>
            <a:headEnd/>
            <a:tailEnd/>
          </a:ln>
        </p:spPr>
      </p:pic>
      <p:sp>
        <p:nvSpPr>
          <p:cNvPr id="372740" name="Line 4"/>
          <p:cNvSpPr>
            <a:spLocks noChangeShapeType="1"/>
          </p:cNvSpPr>
          <p:nvPr/>
        </p:nvSpPr>
        <p:spPr bwMode="auto">
          <a:xfrm>
            <a:off x="685800" y="3886200"/>
            <a:ext cx="78486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72741" name="Rectangle 5"/>
          <p:cNvSpPr>
            <a:spLocks noGrp="1" noChangeArrowheads="1"/>
          </p:cNvSpPr>
          <p:nvPr>
            <p:ph type="ctrTitle"/>
          </p:nvPr>
        </p:nvSpPr>
        <p:spPr>
          <a:xfrm>
            <a:off x="533400" y="762000"/>
            <a:ext cx="8915400" cy="3124200"/>
          </a:xfrm>
        </p:spPr>
        <p:txBody>
          <a:bodyPr/>
          <a:lstStyle/>
          <a:p>
            <a:pPr algn="r" eaLnBrk="1" hangingPunct="1">
              <a:defRPr/>
            </a:pPr>
            <a:r>
              <a:rPr lang="en-US" sz="4400" b="1" i="1" smtClean="0">
                <a:solidFill>
                  <a:srgbClr val="CC9900"/>
                </a:solidFill>
                <a:latin typeface="Bodoni MT Black" pitchFamily="18" charset="0"/>
              </a:rPr>
              <a:t>Free Market Environmentalism</a:t>
            </a:r>
            <a:br>
              <a:rPr lang="en-US" sz="4400" b="1" i="1" smtClean="0">
                <a:solidFill>
                  <a:srgbClr val="CC9900"/>
                </a:solidFill>
                <a:latin typeface="Bodoni MT Black" pitchFamily="18" charset="0"/>
              </a:rPr>
            </a:br>
            <a:r>
              <a:rPr lang="en-US" sz="4400" b="1" i="1" smtClean="0">
                <a:solidFill>
                  <a:srgbClr val="CC9900"/>
                </a:solidFill>
                <a:latin typeface="Bodoni MT Black" pitchFamily="18" charset="0"/>
              </a:rPr>
              <a:t>continued</a:t>
            </a:r>
            <a:br>
              <a:rPr lang="en-US" sz="4400" b="1" i="1" smtClean="0">
                <a:solidFill>
                  <a:srgbClr val="CC9900"/>
                </a:solidFill>
                <a:latin typeface="Bodoni MT Black" pitchFamily="18" charset="0"/>
              </a:rPr>
            </a:br>
            <a:endParaRPr lang="en-US" sz="4400" b="1" i="1" smtClean="0">
              <a:solidFill>
                <a:srgbClr val="CC9900"/>
              </a:solidFill>
              <a:latin typeface="Bodoni MT Black"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914400" y="2590800"/>
            <a:ext cx="6934200" cy="2287588"/>
          </a:xfrm>
          <a:prstGeom prst="rect">
            <a:avLst/>
          </a:prstGeom>
          <a:noFill/>
          <a:ln w="9525">
            <a:noFill/>
            <a:miter lim="800000"/>
            <a:headEnd/>
            <a:tailEnd/>
          </a:ln>
          <a:effectLst/>
        </p:spPr>
        <p:txBody>
          <a:bodyPr>
            <a:spAutoFit/>
          </a:bodyPr>
          <a:lstStyle/>
          <a:p>
            <a:pPr algn="l" eaLnBrk="0" hangingPunct="0">
              <a:defRPr/>
            </a:pPr>
            <a:r>
              <a:rPr lang="en-US" b="0" i="0">
                <a:latin typeface="Arial Black" pitchFamily="34" charset="0"/>
              </a:rPr>
              <a:t>PART III</a:t>
            </a:r>
          </a:p>
          <a:p>
            <a:pPr algn="l" eaLnBrk="0" hangingPunct="0">
              <a:defRPr/>
            </a:pPr>
            <a:r>
              <a:rPr lang="en-US">
                <a:effectLst>
                  <a:outerShdw blurRad="38100" dist="38100" dir="2700000" algn="tl">
                    <a:srgbClr val="000000"/>
                  </a:outerShdw>
                </a:effectLst>
                <a:latin typeface="Arial Black" pitchFamily="34" charset="0"/>
              </a:rPr>
              <a:t>The Regulation of Property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3762"/>
                                        </p:tgtEl>
                                        <p:attrNameLst>
                                          <p:attrName>style.visibility</p:attrName>
                                        </p:attrNameLst>
                                      </p:cBhvr>
                                      <p:to>
                                        <p:strVal val="visible"/>
                                      </p:to>
                                    </p:set>
                                    <p:anim calcmode="lin" valueType="num">
                                      <p:cBhvr additive="base">
                                        <p:cTn id="7" dur="500" fill="hold"/>
                                        <p:tgtEl>
                                          <p:spTgt spid="373762"/>
                                        </p:tgtEl>
                                        <p:attrNameLst>
                                          <p:attrName>ppt_x</p:attrName>
                                        </p:attrNameLst>
                                      </p:cBhvr>
                                      <p:tavLst>
                                        <p:tav tm="0">
                                          <p:val>
                                            <p:strVal val="1+#ppt_w/2"/>
                                          </p:val>
                                        </p:tav>
                                        <p:tav tm="100000">
                                          <p:val>
                                            <p:strVal val="#ppt_x"/>
                                          </p:val>
                                        </p:tav>
                                      </p:tavLst>
                                    </p:anim>
                                    <p:anim calcmode="lin" valueType="num">
                                      <p:cBhvr additive="base">
                                        <p:cTn id="8" dur="500" fill="hold"/>
                                        <p:tgtEl>
                                          <p:spTgt spid="3737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905000" y="762000"/>
            <a:ext cx="6781800" cy="1139825"/>
          </a:xfrm>
        </p:spPr>
        <p:txBody>
          <a:bodyPr/>
          <a:lstStyle/>
          <a:p>
            <a:pPr algn="r" eaLnBrk="1" hangingPunct="1">
              <a:defRPr/>
            </a:pPr>
            <a:r>
              <a:rPr lang="en-US" sz="4000" b="1" i="1" dirty="0" smtClean="0">
                <a:solidFill>
                  <a:srgbClr val="CC9900"/>
                </a:solidFill>
                <a:latin typeface="Benguiat Bk BT" pitchFamily="18" charset="0"/>
              </a:rPr>
              <a:t>Finding Property Rights </a:t>
            </a:r>
            <a:br>
              <a:rPr lang="en-US" sz="4000" b="1" i="1" dirty="0" smtClean="0">
                <a:solidFill>
                  <a:srgbClr val="CC9900"/>
                </a:solidFill>
                <a:latin typeface="Benguiat Bk BT" pitchFamily="18" charset="0"/>
              </a:rPr>
            </a:br>
            <a:r>
              <a:rPr lang="en-US" sz="4000" b="1" i="1" dirty="0" smtClean="0">
                <a:solidFill>
                  <a:srgbClr val="CC9900"/>
                </a:solidFill>
                <a:latin typeface="Benguiat Bk BT" pitchFamily="18" charset="0"/>
              </a:rPr>
              <a:t>through  Government</a:t>
            </a:r>
          </a:p>
        </p:txBody>
      </p:sp>
      <p:sp>
        <p:nvSpPr>
          <p:cNvPr id="365571" name="Rectangle 3"/>
          <p:cNvSpPr>
            <a:spLocks noGrp="1" noChangeArrowheads="1"/>
          </p:cNvSpPr>
          <p:nvPr>
            <p:ph type="body" sz="half" idx="1"/>
          </p:nvPr>
        </p:nvSpPr>
        <p:spPr>
          <a:xfrm>
            <a:off x="304800" y="3124200"/>
            <a:ext cx="7543800" cy="3200400"/>
          </a:xfrm>
        </p:spPr>
        <p:txBody>
          <a:bodyPr/>
          <a:lstStyle/>
          <a:p>
            <a:pPr lvl="1" eaLnBrk="1" hangingPunct="1">
              <a:lnSpc>
                <a:spcPct val="90000"/>
              </a:lnSpc>
              <a:buFontTx/>
              <a:buNone/>
              <a:defRPr/>
            </a:pPr>
            <a:endParaRPr lang="en-US" sz="2000" smtClean="0">
              <a:solidFill>
                <a:srgbClr val="0A1400"/>
              </a:solidFill>
              <a:latin typeface="Arial Black" pitchFamily="34" charset="0"/>
            </a:endParaRPr>
          </a:p>
          <a:p>
            <a:pPr eaLnBrk="1" hangingPunct="1">
              <a:lnSpc>
                <a:spcPct val="90000"/>
              </a:lnSpc>
              <a:defRPr/>
            </a:pPr>
            <a:r>
              <a:rPr lang="en-US" smtClean="0">
                <a:solidFill>
                  <a:srgbClr val="0A1400"/>
                </a:solidFill>
                <a:latin typeface="Arial Black" pitchFamily="34" charset="0"/>
              </a:rPr>
              <a:t>Environmental problems are property rights problems</a:t>
            </a:r>
          </a:p>
          <a:p>
            <a:pPr eaLnBrk="1" hangingPunct="1">
              <a:lnSpc>
                <a:spcPct val="90000"/>
              </a:lnSpc>
              <a:defRPr/>
            </a:pPr>
            <a:r>
              <a:rPr lang="en-US" smtClean="0">
                <a:solidFill>
                  <a:srgbClr val="0A1400"/>
                </a:solidFill>
                <a:latin typeface="Arial Black" pitchFamily="34" charset="0"/>
              </a:rPr>
              <a:t>Who has what rights?</a:t>
            </a:r>
          </a:p>
          <a:p>
            <a:pPr eaLnBrk="1" hangingPunct="1">
              <a:lnSpc>
                <a:spcPct val="90000"/>
              </a:lnSpc>
              <a:defRPr/>
            </a:pPr>
            <a:r>
              <a:rPr lang="en-US" smtClean="0">
                <a:solidFill>
                  <a:srgbClr val="0A1400"/>
                </a:solidFill>
                <a:latin typeface="Arial Black" pitchFamily="34" charset="0"/>
              </a:rPr>
              <a:t>Settle or Litigate?</a:t>
            </a:r>
          </a:p>
          <a:p>
            <a:pPr eaLnBrk="1" hangingPunct="1">
              <a:lnSpc>
                <a:spcPct val="90000"/>
              </a:lnSpc>
              <a:defRPr/>
            </a:pPr>
            <a:r>
              <a:rPr lang="en-US" smtClean="0">
                <a:solidFill>
                  <a:srgbClr val="0A1400"/>
                </a:solidFill>
                <a:latin typeface="Arial Black" pitchFamily="34" charset="0"/>
              </a:rPr>
              <a:t>MB vs MC</a:t>
            </a:r>
          </a:p>
        </p:txBody>
      </p:sp>
      <p:pic>
        <p:nvPicPr>
          <p:cNvPr id="39940"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609600" y="457200"/>
            <a:ext cx="839788" cy="1406525"/>
          </a:xfrm>
          <a:noFill/>
        </p:spPr>
      </p:pic>
      <p:sp>
        <p:nvSpPr>
          <p:cNvPr id="365573"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5571">
                                            <p:txEl>
                                              <p:pRg st="1" end="1"/>
                                            </p:txEl>
                                          </p:spTgt>
                                        </p:tgtEl>
                                        <p:attrNameLst>
                                          <p:attrName>style.visibility</p:attrName>
                                        </p:attrNameLst>
                                      </p:cBhvr>
                                      <p:to>
                                        <p:strVal val="visible"/>
                                      </p:to>
                                    </p:set>
                                    <p:anim calcmode="lin" valueType="num">
                                      <p:cBhvr additive="base">
                                        <p:cTn id="7" dur="500" fill="hold"/>
                                        <p:tgtEl>
                                          <p:spTgt spid="3655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55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5571">
                                            <p:txEl>
                                              <p:pRg st="2" end="2"/>
                                            </p:txEl>
                                          </p:spTgt>
                                        </p:tgtEl>
                                        <p:attrNameLst>
                                          <p:attrName>style.visibility</p:attrName>
                                        </p:attrNameLst>
                                      </p:cBhvr>
                                      <p:to>
                                        <p:strVal val="visible"/>
                                      </p:to>
                                    </p:set>
                                    <p:anim calcmode="lin" valueType="num">
                                      <p:cBhvr additive="base">
                                        <p:cTn id="11" dur="5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55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5571">
                                            <p:txEl>
                                              <p:pRg st="3" end="3"/>
                                            </p:txEl>
                                          </p:spTgt>
                                        </p:tgtEl>
                                        <p:attrNameLst>
                                          <p:attrName>style.visibility</p:attrName>
                                        </p:attrNameLst>
                                      </p:cBhvr>
                                      <p:to>
                                        <p:strVal val="visible"/>
                                      </p:to>
                                    </p:set>
                                    <p:anim calcmode="lin" valueType="num">
                                      <p:cBhvr additive="base">
                                        <p:cTn id="15" dur="500" fill="hold"/>
                                        <p:tgtEl>
                                          <p:spTgt spid="3655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557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5571">
                                            <p:txEl>
                                              <p:pRg st="4" end="4"/>
                                            </p:txEl>
                                          </p:spTgt>
                                        </p:tgtEl>
                                        <p:attrNameLst>
                                          <p:attrName>style.visibility</p:attrName>
                                        </p:attrNameLst>
                                      </p:cBhvr>
                                      <p:to>
                                        <p:strVal val="visible"/>
                                      </p:to>
                                    </p:set>
                                    <p:anim calcmode="lin" valueType="num">
                                      <p:cBhvr additive="base">
                                        <p:cTn id="19" dur="500" fill="hold"/>
                                        <p:tgtEl>
                                          <p:spTgt spid="3655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5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1676400" y="669925"/>
            <a:ext cx="6858000" cy="1311275"/>
          </a:xfrm>
          <a:prstGeom prst="rect">
            <a:avLst/>
          </a:prstGeom>
          <a:noFill/>
          <a:ln w="9525">
            <a:noFill/>
            <a:miter lim="800000"/>
            <a:headEnd/>
            <a:tailEnd/>
          </a:ln>
          <a:effectLst/>
        </p:spPr>
        <p:txBody>
          <a:bodyPr lIns="92075" tIns="46038" rIns="92075" bIns="46038">
            <a:spAutoFit/>
          </a:bodyPr>
          <a:lstStyle/>
          <a:p>
            <a:pPr eaLnBrk="0" hangingPunct="0">
              <a:defRPr/>
            </a:pPr>
            <a:r>
              <a:rPr lang="en-US" sz="4000">
                <a:effectLst>
                  <a:outerShdw blurRad="38100" dist="38100" dir="2700000" algn="tl">
                    <a:srgbClr val="000000"/>
                  </a:outerShdw>
                </a:effectLst>
              </a:rPr>
              <a:t>Who owns the gunk and who owns the dump?</a:t>
            </a:r>
          </a:p>
        </p:txBody>
      </p:sp>
      <p:pic>
        <p:nvPicPr>
          <p:cNvPr id="40963" name="Picture 3" descr="TREE_GRN"/>
          <p:cNvPicPr>
            <a:picLocks noChangeAspect="1" noChangeArrowheads="1"/>
          </p:cNvPicPr>
          <p:nvPr/>
        </p:nvPicPr>
        <p:blipFill>
          <a:blip r:embed="rId2" cstate="print">
            <a:lum bright="70000" contrast="-70000"/>
          </a:blip>
          <a:srcRect/>
          <a:stretch>
            <a:fillRect/>
          </a:stretch>
        </p:blipFill>
        <p:spPr bwMode="auto">
          <a:xfrm>
            <a:off x="533400" y="269875"/>
            <a:ext cx="974725" cy="1635125"/>
          </a:xfrm>
          <a:prstGeom prst="rect">
            <a:avLst/>
          </a:prstGeom>
          <a:noFill/>
          <a:ln w="9525">
            <a:noFill/>
            <a:miter lim="800000"/>
            <a:headEnd/>
            <a:tailEnd/>
          </a:ln>
        </p:spPr>
      </p:pic>
      <p:sp>
        <p:nvSpPr>
          <p:cNvPr id="359428"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359429" name="Picture 5"/>
          <p:cNvPicPr>
            <a:picLocks noChangeAspect="1" noChangeArrowheads="1"/>
          </p:cNvPicPr>
          <p:nvPr/>
        </p:nvPicPr>
        <p:blipFill>
          <a:blip r:embed="rId3" cstate="print"/>
          <a:srcRect/>
          <a:stretch>
            <a:fillRect/>
          </a:stretch>
        </p:blipFill>
        <p:spPr bwMode="auto">
          <a:xfrm>
            <a:off x="533400" y="2743200"/>
            <a:ext cx="4762500" cy="3571875"/>
          </a:xfrm>
          <a:prstGeom prst="rect">
            <a:avLst/>
          </a:prstGeom>
          <a:noFill/>
          <a:ln w="9525">
            <a:noFill/>
            <a:miter lim="800000"/>
            <a:headEnd/>
            <a:tailEnd/>
          </a:ln>
        </p:spPr>
      </p:pic>
      <p:sp>
        <p:nvSpPr>
          <p:cNvPr id="359430" name="Freeform 6"/>
          <p:cNvSpPr>
            <a:spLocks/>
          </p:cNvSpPr>
          <p:nvPr/>
        </p:nvSpPr>
        <p:spPr bwMode="auto">
          <a:xfrm>
            <a:off x="2941638" y="2919413"/>
            <a:ext cx="2220912" cy="1120775"/>
          </a:xfrm>
          <a:custGeom>
            <a:avLst/>
            <a:gdLst/>
            <a:ahLst/>
            <a:cxnLst>
              <a:cxn ang="0">
                <a:pos x="7" y="213"/>
              </a:cxn>
              <a:cxn ang="0">
                <a:pos x="55" y="81"/>
              </a:cxn>
              <a:cxn ang="0">
                <a:pos x="79" y="9"/>
              </a:cxn>
              <a:cxn ang="0">
                <a:pos x="223" y="69"/>
              </a:cxn>
              <a:cxn ang="0">
                <a:pos x="211" y="141"/>
              </a:cxn>
              <a:cxn ang="0">
                <a:pos x="139" y="129"/>
              </a:cxn>
              <a:cxn ang="0">
                <a:pos x="175" y="105"/>
              </a:cxn>
              <a:cxn ang="0">
                <a:pos x="211" y="93"/>
              </a:cxn>
              <a:cxn ang="0">
                <a:pos x="247" y="105"/>
              </a:cxn>
              <a:cxn ang="0">
                <a:pos x="259" y="141"/>
              </a:cxn>
              <a:cxn ang="0">
                <a:pos x="175" y="261"/>
              </a:cxn>
              <a:cxn ang="0">
                <a:pos x="247" y="177"/>
              </a:cxn>
              <a:cxn ang="0">
                <a:pos x="331" y="225"/>
              </a:cxn>
              <a:cxn ang="0">
                <a:pos x="319" y="273"/>
              </a:cxn>
              <a:cxn ang="0">
                <a:pos x="355" y="249"/>
              </a:cxn>
              <a:cxn ang="0">
                <a:pos x="475" y="333"/>
              </a:cxn>
              <a:cxn ang="0">
                <a:pos x="511" y="321"/>
              </a:cxn>
              <a:cxn ang="0">
                <a:pos x="547" y="417"/>
              </a:cxn>
              <a:cxn ang="0">
                <a:pos x="535" y="489"/>
              </a:cxn>
              <a:cxn ang="0">
                <a:pos x="523" y="453"/>
              </a:cxn>
              <a:cxn ang="0">
                <a:pos x="535" y="369"/>
              </a:cxn>
              <a:cxn ang="0">
                <a:pos x="619" y="309"/>
              </a:cxn>
              <a:cxn ang="0">
                <a:pos x="739" y="321"/>
              </a:cxn>
              <a:cxn ang="0">
                <a:pos x="715" y="369"/>
              </a:cxn>
              <a:cxn ang="0">
                <a:pos x="751" y="393"/>
              </a:cxn>
              <a:cxn ang="0">
                <a:pos x="715" y="489"/>
              </a:cxn>
              <a:cxn ang="0">
                <a:pos x="679" y="477"/>
              </a:cxn>
              <a:cxn ang="0">
                <a:pos x="763" y="393"/>
              </a:cxn>
              <a:cxn ang="0">
                <a:pos x="895" y="477"/>
              </a:cxn>
              <a:cxn ang="0">
                <a:pos x="871" y="561"/>
              </a:cxn>
              <a:cxn ang="0">
                <a:pos x="823" y="537"/>
              </a:cxn>
              <a:cxn ang="0">
                <a:pos x="859" y="513"/>
              </a:cxn>
              <a:cxn ang="0">
                <a:pos x="1039" y="477"/>
              </a:cxn>
              <a:cxn ang="0">
                <a:pos x="1051" y="525"/>
              </a:cxn>
              <a:cxn ang="0">
                <a:pos x="1087" y="501"/>
              </a:cxn>
              <a:cxn ang="0">
                <a:pos x="1219" y="393"/>
              </a:cxn>
              <a:cxn ang="0">
                <a:pos x="1195" y="609"/>
              </a:cxn>
              <a:cxn ang="0">
                <a:pos x="1159" y="573"/>
              </a:cxn>
              <a:cxn ang="0">
                <a:pos x="1303" y="369"/>
              </a:cxn>
              <a:cxn ang="0">
                <a:pos x="1375" y="393"/>
              </a:cxn>
              <a:cxn ang="0">
                <a:pos x="1399" y="465"/>
              </a:cxn>
            </a:cxnLst>
            <a:rect l="0" t="0" r="r" b="b"/>
            <a:pathLst>
              <a:path w="1399" h="706">
                <a:moveTo>
                  <a:pt x="7" y="213"/>
                </a:moveTo>
                <a:cubicBezTo>
                  <a:pt x="30" y="75"/>
                  <a:pt x="0" y="203"/>
                  <a:pt x="55" y="81"/>
                </a:cubicBezTo>
                <a:cubicBezTo>
                  <a:pt x="65" y="58"/>
                  <a:pt x="79" y="9"/>
                  <a:pt x="79" y="9"/>
                </a:cubicBezTo>
                <a:cubicBezTo>
                  <a:pt x="153" y="18"/>
                  <a:pt x="200" y="0"/>
                  <a:pt x="223" y="69"/>
                </a:cubicBezTo>
                <a:cubicBezTo>
                  <a:pt x="219" y="93"/>
                  <a:pt x="231" y="127"/>
                  <a:pt x="211" y="141"/>
                </a:cubicBezTo>
                <a:cubicBezTo>
                  <a:pt x="191" y="155"/>
                  <a:pt x="156" y="146"/>
                  <a:pt x="139" y="129"/>
                </a:cubicBezTo>
                <a:cubicBezTo>
                  <a:pt x="129" y="119"/>
                  <a:pt x="162" y="111"/>
                  <a:pt x="175" y="105"/>
                </a:cubicBezTo>
                <a:cubicBezTo>
                  <a:pt x="186" y="99"/>
                  <a:pt x="199" y="97"/>
                  <a:pt x="211" y="93"/>
                </a:cubicBezTo>
                <a:cubicBezTo>
                  <a:pt x="223" y="97"/>
                  <a:pt x="238" y="96"/>
                  <a:pt x="247" y="105"/>
                </a:cubicBezTo>
                <a:cubicBezTo>
                  <a:pt x="256" y="114"/>
                  <a:pt x="259" y="128"/>
                  <a:pt x="259" y="141"/>
                </a:cubicBezTo>
                <a:cubicBezTo>
                  <a:pt x="259" y="212"/>
                  <a:pt x="237" y="240"/>
                  <a:pt x="175" y="261"/>
                </a:cubicBezTo>
                <a:cubicBezTo>
                  <a:pt x="204" y="173"/>
                  <a:pt x="174" y="195"/>
                  <a:pt x="247" y="177"/>
                </a:cubicBezTo>
                <a:cubicBezTo>
                  <a:pt x="273" y="186"/>
                  <a:pt x="319" y="197"/>
                  <a:pt x="331" y="225"/>
                </a:cubicBezTo>
                <a:cubicBezTo>
                  <a:pt x="337" y="240"/>
                  <a:pt x="307" y="261"/>
                  <a:pt x="319" y="273"/>
                </a:cubicBezTo>
                <a:cubicBezTo>
                  <a:pt x="329" y="283"/>
                  <a:pt x="343" y="257"/>
                  <a:pt x="355" y="249"/>
                </a:cubicBezTo>
                <a:cubicBezTo>
                  <a:pt x="427" y="261"/>
                  <a:pt x="452" y="263"/>
                  <a:pt x="475" y="333"/>
                </a:cubicBezTo>
                <a:cubicBezTo>
                  <a:pt x="487" y="329"/>
                  <a:pt x="500" y="314"/>
                  <a:pt x="511" y="321"/>
                </a:cubicBezTo>
                <a:cubicBezTo>
                  <a:pt x="529" y="332"/>
                  <a:pt x="543" y="399"/>
                  <a:pt x="547" y="417"/>
                </a:cubicBezTo>
                <a:cubicBezTo>
                  <a:pt x="543" y="441"/>
                  <a:pt x="548" y="469"/>
                  <a:pt x="535" y="489"/>
                </a:cubicBezTo>
                <a:cubicBezTo>
                  <a:pt x="528" y="500"/>
                  <a:pt x="523" y="466"/>
                  <a:pt x="523" y="453"/>
                </a:cubicBezTo>
                <a:cubicBezTo>
                  <a:pt x="523" y="425"/>
                  <a:pt x="522" y="394"/>
                  <a:pt x="535" y="369"/>
                </a:cubicBezTo>
                <a:cubicBezTo>
                  <a:pt x="539" y="362"/>
                  <a:pt x="607" y="317"/>
                  <a:pt x="619" y="309"/>
                </a:cubicBezTo>
                <a:cubicBezTo>
                  <a:pt x="659" y="313"/>
                  <a:pt x="705" y="300"/>
                  <a:pt x="739" y="321"/>
                </a:cubicBezTo>
                <a:cubicBezTo>
                  <a:pt x="754" y="330"/>
                  <a:pt x="712" y="351"/>
                  <a:pt x="715" y="369"/>
                </a:cubicBezTo>
                <a:cubicBezTo>
                  <a:pt x="717" y="383"/>
                  <a:pt x="739" y="385"/>
                  <a:pt x="751" y="393"/>
                </a:cubicBezTo>
                <a:cubicBezTo>
                  <a:pt x="748" y="407"/>
                  <a:pt x="742" y="478"/>
                  <a:pt x="715" y="489"/>
                </a:cubicBezTo>
                <a:cubicBezTo>
                  <a:pt x="703" y="494"/>
                  <a:pt x="691" y="481"/>
                  <a:pt x="679" y="477"/>
                </a:cubicBezTo>
                <a:cubicBezTo>
                  <a:pt x="695" y="428"/>
                  <a:pt x="714" y="409"/>
                  <a:pt x="763" y="393"/>
                </a:cubicBezTo>
                <a:cubicBezTo>
                  <a:pt x="813" y="418"/>
                  <a:pt x="845" y="452"/>
                  <a:pt x="895" y="477"/>
                </a:cubicBezTo>
                <a:cubicBezTo>
                  <a:pt x="887" y="505"/>
                  <a:pt x="893" y="542"/>
                  <a:pt x="871" y="561"/>
                </a:cubicBezTo>
                <a:cubicBezTo>
                  <a:pt x="857" y="572"/>
                  <a:pt x="827" y="554"/>
                  <a:pt x="823" y="537"/>
                </a:cubicBezTo>
                <a:cubicBezTo>
                  <a:pt x="820" y="523"/>
                  <a:pt x="846" y="519"/>
                  <a:pt x="859" y="513"/>
                </a:cubicBezTo>
                <a:cubicBezTo>
                  <a:pt x="912" y="490"/>
                  <a:pt x="983" y="486"/>
                  <a:pt x="1039" y="477"/>
                </a:cubicBezTo>
                <a:cubicBezTo>
                  <a:pt x="1043" y="493"/>
                  <a:pt x="1036" y="518"/>
                  <a:pt x="1051" y="525"/>
                </a:cubicBezTo>
                <a:cubicBezTo>
                  <a:pt x="1064" y="531"/>
                  <a:pt x="1076" y="510"/>
                  <a:pt x="1087" y="501"/>
                </a:cubicBezTo>
                <a:cubicBezTo>
                  <a:pt x="1132" y="463"/>
                  <a:pt x="1170" y="426"/>
                  <a:pt x="1219" y="393"/>
                </a:cubicBezTo>
                <a:cubicBezTo>
                  <a:pt x="1328" y="429"/>
                  <a:pt x="1293" y="576"/>
                  <a:pt x="1195" y="609"/>
                </a:cubicBezTo>
                <a:cubicBezTo>
                  <a:pt x="1172" y="626"/>
                  <a:pt x="1089" y="706"/>
                  <a:pt x="1159" y="573"/>
                </a:cubicBezTo>
                <a:cubicBezTo>
                  <a:pt x="1182" y="529"/>
                  <a:pt x="1259" y="427"/>
                  <a:pt x="1303" y="369"/>
                </a:cubicBezTo>
                <a:cubicBezTo>
                  <a:pt x="1327" y="377"/>
                  <a:pt x="1351" y="385"/>
                  <a:pt x="1375" y="393"/>
                </a:cubicBezTo>
                <a:cubicBezTo>
                  <a:pt x="1399" y="401"/>
                  <a:pt x="1399" y="465"/>
                  <a:pt x="1399" y="465"/>
                </a:cubicBezTo>
              </a:path>
            </a:pathLst>
          </a:custGeom>
          <a:solidFill>
            <a:srgbClr val="130401"/>
          </a:solid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9429"/>
                                        </p:tgtEl>
                                        <p:attrNameLst>
                                          <p:attrName>style.visibility</p:attrName>
                                        </p:attrNameLst>
                                      </p:cBhvr>
                                      <p:to>
                                        <p:strVal val="visible"/>
                                      </p:to>
                                    </p:set>
                                    <p:animEffect transition="in" filter="dissolve">
                                      <p:cBhvr>
                                        <p:cTn id="7" dur="1000"/>
                                        <p:tgtEl>
                                          <p:spTgt spid="3594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9430"/>
                                        </p:tgtEl>
                                        <p:attrNameLst>
                                          <p:attrName>style.visibility</p:attrName>
                                        </p:attrNameLst>
                                      </p:cBhvr>
                                      <p:to>
                                        <p:strVal val="visible"/>
                                      </p:to>
                                    </p:set>
                                    <p:animEffect transition="in" filter="dissolve">
                                      <p:cBhvr>
                                        <p:cTn id="12" dur="1000"/>
                                        <p:tgtEl>
                                          <p:spTgt spid="359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cstate="print"/>
          <a:srcRect/>
          <a:stretch>
            <a:fillRect/>
          </a:stretch>
        </p:blipFill>
        <p:spPr bwMode="auto">
          <a:xfrm>
            <a:off x="247650" y="1420813"/>
            <a:ext cx="8648700" cy="40163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971800" y="1069975"/>
            <a:ext cx="5791200" cy="1139825"/>
          </a:xfrm>
        </p:spPr>
        <p:txBody>
          <a:bodyPr/>
          <a:lstStyle/>
          <a:p>
            <a:pPr algn="r" eaLnBrk="1" hangingPunct="1">
              <a:defRPr/>
            </a:pPr>
            <a:r>
              <a:rPr lang="en-US" b="1" i="1" dirty="0" smtClean="0">
                <a:solidFill>
                  <a:srgbClr val="CC9900"/>
                </a:solidFill>
                <a:latin typeface="Benguiat Bk BT" pitchFamily="18" charset="0"/>
              </a:rPr>
              <a:t>Who owns the air?</a:t>
            </a:r>
          </a:p>
        </p:txBody>
      </p:sp>
      <p:sp>
        <p:nvSpPr>
          <p:cNvPr id="360451" name="Rectangle 3"/>
          <p:cNvSpPr>
            <a:spLocks noGrp="1" noChangeArrowheads="1"/>
          </p:cNvSpPr>
          <p:nvPr>
            <p:ph type="body" sz="half" idx="1"/>
          </p:nvPr>
        </p:nvSpPr>
        <p:spPr>
          <a:xfrm>
            <a:off x="304800" y="2286000"/>
            <a:ext cx="7620000" cy="4419600"/>
          </a:xfrm>
        </p:spPr>
        <p:txBody>
          <a:bodyPr/>
          <a:lstStyle/>
          <a:p>
            <a:pPr eaLnBrk="1" hangingPunct="1">
              <a:lnSpc>
                <a:spcPct val="80000"/>
              </a:lnSpc>
              <a:defRPr/>
            </a:pPr>
            <a:r>
              <a:rPr lang="en-US" sz="2400" b="1" i="1" smtClean="0">
                <a:solidFill>
                  <a:srgbClr val="0D1A00"/>
                </a:solidFill>
                <a:effectLst/>
                <a:latin typeface="Arial Black" pitchFamily="34" charset="0"/>
              </a:rPr>
              <a:t>Eng. &amp; Mining Journal, </a:t>
            </a:r>
            <a:r>
              <a:rPr lang="en-US" sz="2400" b="1" smtClean="0">
                <a:solidFill>
                  <a:srgbClr val="0D1A00"/>
                </a:solidFill>
                <a:effectLst/>
                <a:latin typeface="Arial Black" pitchFamily="34" charset="0"/>
              </a:rPr>
              <a:t>1893 “the unfortunate traveler from South Butte traces his way not by landmarks, for these are utterly invisible, but by the hacking cough of his forerunner, who though a few feet away is completely veiled in smoke.”</a:t>
            </a:r>
            <a:r>
              <a:rPr lang="en-US" sz="2400" b="1" smtClean="0">
                <a:solidFill>
                  <a:srgbClr val="0D1A00"/>
                </a:solidFill>
                <a:latin typeface="Arial Black" pitchFamily="34" charset="0"/>
              </a:rPr>
              <a:t> </a:t>
            </a:r>
            <a:r>
              <a:rPr lang="en-US" sz="2400" b="1" smtClean="0">
                <a:solidFill>
                  <a:srgbClr val="0D1A00"/>
                </a:solidFill>
                <a:effectLst/>
                <a:latin typeface="Arial Black" pitchFamily="34" charset="0"/>
              </a:rPr>
              <a:t> </a:t>
            </a:r>
          </a:p>
          <a:p>
            <a:pPr eaLnBrk="1" hangingPunct="1">
              <a:lnSpc>
                <a:spcPct val="80000"/>
              </a:lnSpc>
              <a:defRPr/>
            </a:pPr>
            <a:r>
              <a:rPr lang="en-US" sz="2400" b="1" smtClean="0">
                <a:solidFill>
                  <a:srgbClr val="0D1A00"/>
                </a:solidFill>
                <a:effectLst/>
                <a:latin typeface="Arial Black" pitchFamily="34" charset="0"/>
              </a:rPr>
              <a:t>1899, District Judge ordered Butte smelters  to take action to prevent their smoke from deluging the town or be  enjoined  from operating.</a:t>
            </a:r>
            <a:r>
              <a:rPr lang="en-US" sz="2400" b="1" smtClean="0">
                <a:solidFill>
                  <a:srgbClr val="0D1A00"/>
                </a:solidFill>
                <a:latin typeface="Arial Black" pitchFamily="34" charset="0"/>
              </a:rPr>
              <a:t> </a:t>
            </a:r>
          </a:p>
          <a:p>
            <a:pPr eaLnBrk="1" hangingPunct="1">
              <a:lnSpc>
                <a:spcPct val="80000"/>
              </a:lnSpc>
              <a:defRPr/>
            </a:pPr>
            <a:r>
              <a:rPr lang="en-US" sz="2400" b="1" smtClean="0">
                <a:solidFill>
                  <a:srgbClr val="0D1A00"/>
                </a:solidFill>
                <a:effectLst/>
                <a:latin typeface="Arial Black" pitchFamily="34" charset="0"/>
              </a:rPr>
              <a:t>ACM moved smelter to Anaconda where clean air was less scarce.</a:t>
            </a:r>
          </a:p>
        </p:txBody>
      </p:sp>
      <p:sp>
        <p:nvSpPr>
          <p:cNvPr id="360452"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1989"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0451">
                                            <p:txEl>
                                              <p:pRg st="1" end="1"/>
                                            </p:txEl>
                                          </p:spTgt>
                                        </p:tgtEl>
                                        <p:attrNameLst>
                                          <p:attrName>style.visibility</p:attrName>
                                        </p:attrNameLst>
                                      </p:cBhvr>
                                      <p:to>
                                        <p:strVal val="visible"/>
                                      </p:to>
                                    </p:set>
                                    <p:anim calcmode="lin" valueType="num">
                                      <p:cBhvr additive="base">
                                        <p:cTn id="7" dur="500" fill="hold"/>
                                        <p:tgtEl>
                                          <p:spTgt spid="3604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0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0451">
                                            <p:txEl>
                                              <p:pRg st="2" end="2"/>
                                            </p:txEl>
                                          </p:spTgt>
                                        </p:tgtEl>
                                        <p:attrNameLst>
                                          <p:attrName>style.visibility</p:attrName>
                                        </p:attrNameLst>
                                      </p:cBhvr>
                                      <p:to>
                                        <p:strVal val="visible"/>
                                      </p:to>
                                    </p:set>
                                    <p:anim calcmode="lin" valueType="num">
                                      <p:cBhvr additive="base">
                                        <p:cTn id="13" dur="500" fill="hold"/>
                                        <p:tgtEl>
                                          <p:spTgt spid="3604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0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438400" y="1069975"/>
            <a:ext cx="6096000" cy="1139825"/>
          </a:xfrm>
        </p:spPr>
        <p:txBody>
          <a:bodyPr/>
          <a:lstStyle/>
          <a:p>
            <a:pPr algn="r" eaLnBrk="1" hangingPunct="1">
              <a:defRPr/>
            </a:pPr>
            <a:r>
              <a:rPr lang="en-US" b="1" i="1" dirty="0" smtClean="0">
                <a:solidFill>
                  <a:srgbClr val="CC9900"/>
                </a:solidFill>
                <a:latin typeface="Benguiat Bk BT" pitchFamily="18" charset="0"/>
              </a:rPr>
              <a:t>Liability rule for air.</a:t>
            </a:r>
          </a:p>
        </p:txBody>
      </p:sp>
      <p:sp>
        <p:nvSpPr>
          <p:cNvPr id="43011" name="Rectangle 3"/>
          <p:cNvSpPr>
            <a:spLocks noGrp="1" noChangeArrowheads="1"/>
          </p:cNvSpPr>
          <p:nvPr>
            <p:ph type="body" sz="half" idx="1"/>
          </p:nvPr>
        </p:nvSpPr>
        <p:spPr>
          <a:xfrm>
            <a:off x="304800" y="3124200"/>
            <a:ext cx="7620000" cy="3276600"/>
          </a:xfrm>
        </p:spPr>
        <p:txBody>
          <a:bodyPr/>
          <a:lstStyle/>
          <a:p>
            <a:pPr eaLnBrk="1" hangingPunct="1"/>
            <a:r>
              <a:rPr lang="en-US" sz="2800" smtClean="0">
                <a:solidFill>
                  <a:srgbClr val="0D1A00"/>
                </a:solidFill>
                <a:effectLst/>
                <a:latin typeface="Arial Black" pitchFamily="34" charset="0"/>
              </a:rPr>
              <a:t>Months after opening new smelter in 1902, state condemned milk from local dairies blaming smoke from smelter.</a:t>
            </a:r>
          </a:p>
          <a:p>
            <a:pPr eaLnBrk="1" hangingPunct="1"/>
            <a:r>
              <a:rPr lang="en-US" sz="2800" smtClean="0">
                <a:solidFill>
                  <a:srgbClr val="0D1A00"/>
                </a:solidFill>
                <a:effectLst/>
                <a:latin typeface="Arial Black" pitchFamily="34" charset="0"/>
              </a:rPr>
              <a:t>ACM negotiated by reducing emissions and paying damages.</a:t>
            </a:r>
          </a:p>
          <a:p>
            <a:pPr eaLnBrk="1" hangingPunct="1"/>
            <a:r>
              <a:rPr lang="en-US" sz="2800" smtClean="0">
                <a:solidFill>
                  <a:srgbClr val="0D1A00"/>
                </a:solidFill>
                <a:effectLst/>
                <a:latin typeface="Arial Black" pitchFamily="34" charset="0"/>
              </a:rPr>
              <a:t>Ex post liability settlement</a:t>
            </a:r>
          </a:p>
        </p:txBody>
      </p:sp>
      <p:sp>
        <p:nvSpPr>
          <p:cNvPr id="361476"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3013"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3200400" y="762000"/>
            <a:ext cx="5410200" cy="1139825"/>
          </a:xfrm>
        </p:spPr>
        <p:txBody>
          <a:bodyPr/>
          <a:lstStyle/>
          <a:p>
            <a:pPr algn="r" eaLnBrk="1" hangingPunct="1">
              <a:defRPr/>
            </a:pPr>
            <a:r>
              <a:rPr lang="en-US" sz="4000" b="1" i="1" dirty="0" smtClean="0">
                <a:solidFill>
                  <a:srgbClr val="CC9900"/>
                </a:solidFill>
                <a:latin typeface="Benguiat Bk BT" pitchFamily="18" charset="0"/>
              </a:rPr>
              <a:t>Property rule for land</a:t>
            </a:r>
          </a:p>
        </p:txBody>
      </p:sp>
      <p:sp>
        <p:nvSpPr>
          <p:cNvPr id="362499" name="Rectangle 3"/>
          <p:cNvSpPr>
            <a:spLocks noGrp="1" noChangeArrowheads="1"/>
          </p:cNvSpPr>
          <p:nvPr>
            <p:ph type="body" sz="half" idx="1"/>
          </p:nvPr>
        </p:nvSpPr>
        <p:spPr>
          <a:xfrm>
            <a:off x="304800" y="1981200"/>
            <a:ext cx="8153400" cy="4800600"/>
          </a:xfrm>
        </p:spPr>
        <p:txBody>
          <a:bodyPr/>
          <a:lstStyle/>
          <a:p>
            <a:pPr eaLnBrk="1" hangingPunct="1">
              <a:lnSpc>
                <a:spcPct val="80000"/>
              </a:lnSpc>
              <a:buFont typeface="Wingdings" pitchFamily="2" charset="2"/>
              <a:buNone/>
              <a:defRPr/>
            </a:pPr>
            <a:endParaRPr lang="en-US" sz="2400" smtClean="0">
              <a:solidFill>
                <a:srgbClr val="0D1A00"/>
              </a:solidFill>
              <a:effectLst/>
              <a:latin typeface="Arial Black" pitchFamily="34" charset="0"/>
            </a:endParaRPr>
          </a:p>
          <a:p>
            <a:pPr eaLnBrk="1" hangingPunct="1">
              <a:lnSpc>
                <a:spcPct val="80000"/>
              </a:lnSpc>
              <a:defRPr/>
            </a:pPr>
            <a:r>
              <a:rPr lang="en-US" sz="2400" smtClean="0">
                <a:solidFill>
                  <a:srgbClr val="0D1A00"/>
                </a:solidFill>
                <a:effectLst/>
                <a:latin typeface="Arial Black" pitchFamily="34" charset="0"/>
              </a:rPr>
              <a:t>1903, the ACM paid farmer $1,500 for an  easement “to enter upon, use, and enjoy” his land for the “purpose of a dumping ground and for the deposit of slums, tailings and debris from the smelting plants and reduction works.”</a:t>
            </a:r>
            <a:r>
              <a:rPr lang="en-US" sz="2400" smtClean="0">
                <a:solidFill>
                  <a:srgbClr val="0D1A00"/>
                </a:solidFill>
                <a:latin typeface="Arial Black" pitchFamily="34" charset="0"/>
              </a:rPr>
              <a:t> </a:t>
            </a:r>
          </a:p>
          <a:p>
            <a:pPr eaLnBrk="1" hangingPunct="1">
              <a:lnSpc>
                <a:spcPct val="80000"/>
              </a:lnSpc>
              <a:defRPr/>
            </a:pPr>
            <a:r>
              <a:rPr lang="en-US" sz="2400" smtClean="0">
                <a:solidFill>
                  <a:srgbClr val="0D1A00"/>
                </a:solidFill>
                <a:effectLst/>
                <a:latin typeface="Arial Black" pitchFamily="34" charset="0"/>
              </a:rPr>
              <a:t>Easement gave company the ability to float its tailings and debris down “the waters of warm springs creek and the waters of Deer Lodge River” onto the Beckstead property into perpetuity. </a:t>
            </a:r>
          </a:p>
          <a:p>
            <a:pPr eaLnBrk="1" hangingPunct="1">
              <a:lnSpc>
                <a:spcPct val="80000"/>
              </a:lnSpc>
              <a:defRPr/>
            </a:pPr>
            <a:r>
              <a:rPr lang="en-US" sz="2400" smtClean="0">
                <a:solidFill>
                  <a:srgbClr val="0D1A00"/>
                </a:solidFill>
                <a:effectLst/>
                <a:latin typeface="Arial Black" pitchFamily="34" charset="0"/>
              </a:rPr>
              <a:t>By 1912 ACM held 15 easements out of 20 ranches and was trying to secure easements for other 5. </a:t>
            </a:r>
          </a:p>
        </p:txBody>
      </p:sp>
      <p:sp>
        <p:nvSpPr>
          <p:cNvPr id="362500"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4037"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057400" y="762000"/>
            <a:ext cx="6705600" cy="1139825"/>
          </a:xfrm>
        </p:spPr>
        <p:txBody>
          <a:bodyPr/>
          <a:lstStyle/>
          <a:p>
            <a:pPr algn="r" eaLnBrk="1" hangingPunct="1">
              <a:defRPr/>
            </a:pPr>
            <a:r>
              <a:rPr lang="en-US" sz="4000" b="1" i="1" dirty="0" smtClean="0">
                <a:solidFill>
                  <a:srgbClr val="CC9900"/>
                </a:solidFill>
                <a:latin typeface="Benguiat Bk BT" pitchFamily="18" charset="0"/>
              </a:rPr>
              <a:t>Litigation over air continued.</a:t>
            </a:r>
          </a:p>
        </p:txBody>
      </p:sp>
      <p:sp>
        <p:nvSpPr>
          <p:cNvPr id="45059" name="Rectangle 3"/>
          <p:cNvSpPr>
            <a:spLocks noGrp="1" noChangeArrowheads="1"/>
          </p:cNvSpPr>
          <p:nvPr>
            <p:ph type="body" sz="half" idx="1"/>
          </p:nvPr>
        </p:nvSpPr>
        <p:spPr>
          <a:xfrm>
            <a:off x="304800" y="3317875"/>
            <a:ext cx="7620000" cy="3235325"/>
          </a:xfrm>
        </p:spPr>
        <p:txBody>
          <a:bodyPr/>
          <a:lstStyle/>
          <a:p>
            <a:pPr eaLnBrk="1" hangingPunct="1">
              <a:lnSpc>
                <a:spcPct val="90000"/>
              </a:lnSpc>
            </a:pPr>
            <a:r>
              <a:rPr lang="en-US" sz="2800" smtClean="0">
                <a:solidFill>
                  <a:srgbClr val="0D1A00"/>
                </a:solidFill>
                <a:effectLst/>
                <a:latin typeface="Arial Black" pitchFamily="34" charset="0"/>
              </a:rPr>
              <a:t>Farmers formed an association. </a:t>
            </a:r>
          </a:p>
          <a:p>
            <a:pPr eaLnBrk="1" hangingPunct="1">
              <a:lnSpc>
                <a:spcPct val="90000"/>
              </a:lnSpc>
            </a:pPr>
            <a:r>
              <a:rPr lang="en-US" sz="2800" smtClean="0">
                <a:solidFill>
                  <a:srgbClr val="0D1A00"/>
                </a:solidFill>
                <a:effectLst/>
                <a:latin typeface="Arial Black" pitchFamily="34" charset="0"/>
              </a:rPr>
              <a:t>Lack of settlement led to the longest and costliest injunction suit ever brought before an equity court in the U.S.</a:t>
            </a:r>
          </a:p>
          <a:p>
            <a:pPr eaLnBrk="1" hangingPunct="1">
              <a:lnSpc>
                <a:spcPct val="90000"/>
              </a:lnSpc>
            </a:pPr>
            <a:r>
              <a:rPr lang="en-US" sz="2800" smtClean="0">
                <a:solidFill>
                  <a:srgbClr val="0D1A00"/>
                </a:solidFill>
                <a:effectLst/>
                <a:latin typeface="Arial Black" pitchFamily="34" charset="0"/>
              </a:rPr>
              <a:t>Why the difference between land/water and air?</a:t>
            </a:r>
          </a:p>
        </p:txBody>
      </p:sp>
      <p:sp>
        <p:nvSpPr>
          <p:cNvPr id="363524"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5061"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133600" y="917575"/>
            <a:ext cx="6858000" cy="1139825"/>
          </a:xfrm>
        </p:spPr>
        <p:txBody>
          <a:bodyPr/>
          <a:lstStyle/>
          <a:p>
            <a:pPr algn="r" eaLnBrk="1" hangingPunct="1">
              <a:defRPr/>
            </a:pPr>
            <a:r>
              <a:rPr lang="en-US" b="1" i="1" smtClean="0">
                <a:solidFill>
                  <a:srgbClr val="CC9900"/>
                </a:solidFill>
                <a:latin typeface="Benguiat Bk BT" pitchFamily="18" charset="0"/>
              </a:rPr>
              <a:t>Clarifying Expectations</a:t>
            </a:r>
          </a:p>
        </p:txBody>
      </p:sp>
      <p:sp>
        <p:nvSpPr>
          <p:cNvPr id="364547" name="Rectangle 3"/>
          <p:cNvSpPr>
            <a:spLocks noGrp="1" noChangeArrowheads="1"/>
          </p:cNvSpPr>
          <p:nvPr>
            <p:ph type="body" sz="half" idx="1"/>
          </p:nvPr>
        </p:nvSpPr>
        <p:spPr>
          <a:xfrm>
            <a:off x="304800" y="2057400"/>
            <a:ext cx="7620000" cy="4495800"/>
          </a:xfrm>
        </p:spPr>
        <p:txBody>
          <a:bodyPr/>
          <a:lstStyle/>
          <a:p>
            <a:pPr eaLnBrk="1" hangingPunct="1">
              <a:lnSpc>
                <a:spcPct val="80000"/>
              </a:lnSpc>
            </a:pPr>
            <a:r>
              <a:rPr lang="en-US" sz="2400" smtClean="0">
                <a:solidFill>
                  <a:srgbClr val="0D1A00"/>
                </a:solidFill>
                <a:effectLst/>
                <a:latin typeface="Arial Black" pitchFamily="34" charset="0"/>
              </a:rPr>
              <a:t>Injunction sought by farmers denied, but damages would have to be paid. </a:t>
            </a:r>
          </a:p>
          <a:p>
            <a:pPr eaLnBrk="1" hangingPunct="1">
              <a:lnSpc>
                <a:spcPct val="80000"/>
              </a:lnSpc>
            </a:pPr>
            <a:r>
              <a:rPr lang="en-US" sz="2400" smtClean="0">
                <a:solidFill>
                  <a:srgbClr val="0D1A00"/>
                </a:solidFill>
                <a:effectLst/>
                <a:latin typeface="Arial Black" pitchFamily="34" charset="0"/>
              </a:rPr>
              <a:t>ACM switches to smoke pollution  easements. </a:t>
            </a:r>
          </a:p>
          <a:p>
            <a:pPr eaLnBrk="1" hangingPunct="1">
              <a:lnSpc>
                <a:spcPct val="80000"/>
              </a:lnSpc>
            </a:pPr>
            <a:r>
              <a:rPr lang="en-US" sz="2400" smtClean="0">
                <a:solidFill>
                  <a:srgbClr val="0D1A00"/>
                </a:solidFill>
                <a:effectLst/>
                <a:latin typeface="Arial Black" pitchFamily="34" charset="0"/>
              </a:rPr>
              <a:t>Easement granted “in perpetuity, . . . .the right to emanate and issue into the atmosphere all smoke, fules [sic], and gases and the substances contained therein, which may issue or emanate from said smelters, mills, or other reduction works” across his property “and to pollute the atmosphere to the extent that the same may be polluted in connection with any such operations or acts” by the ACM.</a:t>
            </a:r>
          </a:p>
        </p:txBody>
      </p:sp>
      <p:sp>
        <p:nvSpPr>
          <p:cNvPr id="364548"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6085"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4547">
                                            <p:txEl>
                                              <p:pRg st="2" end="2"/>
                                            </p:txEl>
                                          </p:spTgt>
                                        </p:tgtEl>
                                        <p:attrNameLst>
                                          <p:attrName>style.visibility</p:attrName>
                                        </p:attrNameLst>
                                      </p:cBhvr>
                                      <p:to>
                                        <p:strVal val="visible"/>
                                      </p:to>
                                    </p:set>
                                    <p:anim calcmode="lin" valueType="num">
                                      <p:cBhvr additive="base">
                                        <p:cTn id="7" dur="500" fill="hold"/>
                                        <p:tgtEl>
                                          <p:spTgt spid="36454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45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914400" y="533400"/>
            <a:ext cx="7924800" cy="1752600"/>
          </a:xfrm>
        </p:spPr>
        <p:txBody>
          <a:bodyPr/>
          <a:lstStyle/>
          <a:p>
            <a:pPr algn="r" eaLnBrk="1" hangingPunct="1">
              <a:defRPr/>
            </a:pPr>
            <a:r>
              <a:rPr lang="en-US" b="1" i="1" dirty="0" smtClean="0">
                <a:solidFill>
                  <a:srgbClr val="CC9900"/>
                </a:solidFill>
                <a:latin typeface="Benguiat Bk BT" pitchFamily="18" charset="0"/>
              </a:rPr>
              <a:t>Mudding the Water:</a:t>
            </a:r>
            <a:r>
              <a:rPr lang="en-US" sz="4000" b="1" i="1" dirty="0" smtClean="0">
                <a:solidFill>
                  <a:srgbClr val="CC9900"/>
                </a:solidFill>
                <a:latin typeface="Benguiat Bk BT" pitchFamily="18" charset="0"/>
              </a:rPr>
              <a:t/>
            </a:r>
            <a:br>
              <a:rPr lang="en-US" sz="4000" b="1" i="1" dirty="0" smtClean="0">
                <a:solidFill>
                  <a:srgbClr val="CC9900"/>
                </a:solidFill>
                <a:latin typeface="Benguiat Bk BT" pitchFamily="18" charset="0"/>
              </a:rPr>
            </a:br>
            <a:r>
              <a:rPr lang="en-US" sz="3200" b="1" i="1" dirty="0" smtClean="0">
                <a:solidFill>
                  <a:srgbClr val="CC9900"/>
                </a:solidFill>
                <a:latin typeface="Benguiat Bk BT" pitchFamily="18" charset="0"/>
              </a:rPr>
              <a:t>Making the Environment the Enemy </a:t>
            </a:r>
            <a:endParaRPr lang="en-US" sz="3600" b="1" i="1" dirty="0" smtClean="0">
              <a:solidFill>
                <a:srgbClr val="CC9900"/>
              </a:solidFill>
              <a:latin typeface="Benguiat Bk BT" pitchFamily="18" charset="0"/>
            </a:endParaRPr>
          </a:p>
        </p:txBody>
      </p:sp>
      <p:sp>
        <p:nvSpPr>
          <p:cNvPr id="352259" name="Line 3"/>
          <p:cNvSpPr>
            <a:spLocks noChangeShapeType="1"/>
          </p:cNvSpPr>
          <p:nvPr/>
        </p:nvSpPr>
        <p:spPr bwMode="auto">
          <a:xfrm flipV="1">
            <a:off x="457200" y="21336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7108" name="Picture 4" descr="TREE_GRN"/>
          <p:cNvPicPr>
            <a:picLocks noChangeAspect="1" noChangeArrowheads="1"/>
          </p:cNvPicPr>
          <p:nvPr/>
        </p:nvPicPr>
        <p:blipFill>
          <a:blip r:embed="rId2" cstate="print">
            <a:lum bright="70000" contrast="-70000"/>
          </a:blip>
          <a:srcRect/>
          <a:stretch>
            <a:fillRect/>
          </a:stretch>
        </p:blipFill>
        <p:spPr bwMode="auto">
          <a:xfrm>
            <a:off x="457200" y="381000"/>
            <a:ext cx="863600" cy="1447800"/>
          </a:xfrm>
          <a:prstGeom prst="rect">
            <a:avLst/>
          </a:prstGeom>
          <a:noFill/>
          <a:ln w="9525">
            <a:noFill/>
            <a:miter lim="800000"/>
            <a:headEnd/>
            <a:tailEnd/>
          </a:ln>
        </p:spPr>
      </p:pic>
      <p:pic>
        <p:nvPicPr>
          <p:cNvPr id="47109" name="Picture 6"/>
          <p:cNvPicPr>
            <a:picLocks noChangeAspect="1" noChangeArrowheads="1"/>
          </p:cNvPicPr>
          <p:nvPr/>
        </p:nvPicPr>
        <p:blipFill>
          <a:blip r:embed="rId3" cstate="print"/>
          <a:srcRect/>
          <a:stretch>
            <a:fillRect/>
          </a:stretch>
        </p:blipFill>
        <p:spPr bwMode="auto">
          <a:xfrm>
            <a:off x="685800" y="2514600"/>
            <a:ext cx="5486400" cy="37052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Line 2"/>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8131" name="Picture 3" descr="TREE_GRN"/>
          <p:cNvPicPr>
            <a:picLocks noChangeAspect="1" noChangeArrowheads="1"/>
          </p:cNvPicPr>
          <p:nvPr/>
        </p:nvPicPr>
        <p:blipFill>
          <a:blip r:embed="rId2" cstate="print">
            <a:lum bright="70000" contrast="-70000"/>
          </a:blip>
          <a:srcRect/>
          <a:stretch>
            <a:fillRect/>
          </a:stretch>
        </p:blipFill>
        <p:spPr bwMode="auto">
          <a:xfrm>
            <a:off x="457200" y="152400"/>
            <a:ext cx="1058863" cy="1776413"/>
          </a:xfrm>
          <a:prstGeom prst="rect">
            <a:avLst/>
          </a:prstGeom>
          <a:noFill/>
          <a:ln w="9525">
            <a:noFill/>
            <a:miter lim="800000"/>
            <a:headEnd/>
            <a:tailEnd/>
          </a:ln>
        </p:spPr>
      </p:pic>
      <p:sp>
        <p:nvSpPr>
          <p:cNvPr id="366597" name="Rectangle 5"/>
          <p:cNvSpPr>
            <a:spLocks noGrp="1" noChangeArrowheads="1"/>
          </p:cNvSpPr>
          <p:nvPr>
            <p:ph type="title"/>
          </p:nvPr>
        </p:nvSpPr>
        <p:spPr>
          <a:xfrm>
            <a:off x="2362200" y="762000"/>
            <a:ext cx="6629400" cy="1143000"/>
          </a:xfrm>
        </p:spPr>
        <p:txBody>
          <a:bodyPr/>
          <a:lstStyle/>
          <a:p>
            <a:pPr algn="r" eaLnBrk="1" hangingPunct="1">
              <a:defRPr/>
            </a:pPr>
            <a:r>
              <a:rPr lang="en-US" sz="4000" b="1" i="1" smtClean="0">
                <a:solidFill>
                  <a:srgbClr val="CC9900"/>
                </a:solidFill>
                <a:latin typeface="Benguiat Bk BT" pitchFamily="18" charset="0"/>
              </a:rPr>
              <a:t>“ESA has turned old growth into pulpwood.”</a:t>
            </a:r>
            <a:endParaRPr lang="en-US" sz="3600" smtClean="0">
              <a:solidFill>
                <a:srgbClr val="FFFF66"/>
              </a:solidFill>
              <a:effectLst/>
            </a:endParaRPr>
          </a:p>
        </p:txBody>
      </p:sp>
      <p:pic>
        <p:nvPicPr>
          <p:cNvPr id="48133" name="Picture 6" descr="14921_RCW"/>
          <p:cNvPicPr>
            <a:picLocks noChangeAspect="1" noChangeArrowheads="1"/>
          </p:cNvPicPr>
          <p:nvPr/>
        </p:nvPicPr>
        <p:blipFill>
          <a:blip r:embed="rId3" cstate="print"/>
          <a:srcRect/>
          <a:stretch>
            <a:fillRect/>
          </a:stretch>
        </p:blipFill>
        <p:spPr bwMode="auto">
          <a:xfrm>
            <a:off x="533400" y="2667000"/>
            <a:ext cx="2320925" cy="2667000"/>
          </a:xfrm>
          <a:prstGeom prst="rect">
            <a:avLst/>
          </a:prstGeom>
          <a:noFill/>
          <a:ln w="9525">
            <a:noFill/>
            <a:miter lim="800000"/>
            <a:headEnd/>
            <a:tailEnd/>
          </a:ln>
        </p:spPr>
      </p:pic>
      <p:sp>
        <p:nvSpPr>
          <p:cNvPr id="48134" name="Text Box 7"/>
          <p:cNvSpPr txBox="1">
            <a:spLocks noChangeArrowheads="1"/>
          </p:cNvSpPr>
          <p:nvPr/>
        </p:nvSpPr>
        <p:spPr bwMode="auto">
          <a:xfrm>
            <a:off x="889000" y="5257800"/>
            <a:ext cx="1549400" cy="762000"/>
          </a:xfrm>
          <a:prstGeom prst="rect">
            <a:avLst/>
          </a:prstGeom>
          <a:noFill/>
          <a:ln w="9525">
            <a:noFill/>
            <a:miter lim="800000"/>
            <a:headEnd/>
            <a:tailEnd/>
          </a:ln>
        </p:spPr>
        <p:txBody>
          <a:bodyPr wrap="none">
            <a:spAutoFit/>
          </a:bodyPr>
          <a:lstStyle/>
          <a:p>
            <a:pPr algn="l" eaLnBrk="0" hangingPunct="0"/>
            <a:r>
              <a:rPr lang="en-US" sz="4400" i="0">
                <a:solidFill>
                  <a:srgbClr val="040800"/>
                </a:solidFill>
              </a:rPr>
              <a:t>RCW</a:t>
            </a:r>
          </a:p>
        </p:txBody>
      </p:sp>
      <p:pic>
        <p:nvPicPr>
          <p:cNvPr id="48135" name="Picture 8"/>
          <p:cNvPicPr>
            <a:picLocks noChangeAspect="1" noChangeArrowheads="1"/>
          </p:cNvPicPr>
          <p:nvPr/>
        </p:nvPicPr>
        <p:blipFill>
          <a:blip r:embed="rId4" cstate="print"/>
          <a:srcRect/>
          <a:stretch>
            <a:fillRect/>
          </a:stretch>
        </p:blipFill>
        <p:spPr bwMode="auto">
          <a:xfrm>
            <a:off x="2971800" y="2590800"/>
            <a:ext cx="4953000" cy="30670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5181600" y="993775"/>
            <a:ext cx="3733800" cy="1139825"/>
          </a:xfrm>
        </p:spPr>
        <p:txBody>
          <a:bodyPr/>
          <a:lstStyle/>
          <a:p>
            <a:pPr algn="r" eaLnBrk="1" hangingPunct="1">
              <a:defRPr/>
            </a:pPr>
            <a:r>
              <a:rPr lang="en-US" b="1" i="1" smtClean="0">
                <a:solidFill>
                  <a:srgbClr val="CC9900"/>
                </a:solidFill>
                <a:latin typeface="Benguiat Bk BT" pitchFamily="18" charset="0"/>
              </a:rPr>
              <a:t>Mono Lake </a:t>
            </a:r>
          </a:p>
        </p:txBody>
      </p:sp>
      <p:sp>
        <p:nvSpPr>
          <p:cNvPr id="49155" name="Rectangle 3"/>
          <p:cNvSpPr>
            <a:spLocks noGrp="1" noChangeArrowheads="1"/>
          </p:cNvSpPr>
          <p:nvPr>
            <p:ph type="body" sz="half" idx="1"/>
          </p:nvPr>
        </p:nvSpPr>
        <p:spPr>
          <a:xfrm>
            <a:off x="304800" y="3276600"/>
            <a:ext cx="5715000" cy="3429000"/>
          </a:xfrm>
        </p:spPr>
        <p:txBody>
          <a:bodyPr/>
          <a:lstStyle/>
          <a:p>
            <a:pPr eaLnBrk="1" hangingPunct="1">
              <a:lnSpc>
                <a:spcPct val="90000"/>
              </a:lnSpc>
            </a:pPr>
            <a:r>
              <a:rPr lang="en-US" sz="2800" smtClean="0">
                <a:solidFill>
                  <a:srgbClr val="0D1A00"/>
                </a:solidFill>
                <a:effectLst/>
                <a:latin typeface="Arial Black" pitchFamily="34" charset="0"/>
              </a:rPr>
              <a:t>1970s new demands for env. amentities</a:t>
            </a:r>
          </a:p>
          <a:p>
            <a:pPr eaLnBrk="1" hangingPunct="1">
              <a:lnSpc>
                <a:spcPct val="90000"/>
              </a:lnSpc>
            </a:pPr>
            <a:r>
              <a:rPr lang="en-US" sz="2800" smtClean="0">
                <a:solidFill>
                  <a:srgbClr val="0D1A00"/>
                </a:solidFill>
                <a:effectLst/>
                <a:latin typeface="Arial Black" pitchFamily="34" charset="0"/>
              </a:rPr>
              <a:t>Over 20 years of court battles,  lake’s level declined.</a:t>
            </a:r>
          </a:p>
          <a:p>
            <a:pPr eaLnBrk="1" hangingPunct="1">
              <a:lnSpc>
                <a:spcPct val="90000"/>
              </a:lnSpc>
            </a:pPr>
            <a:r>
              <a:rPr lang="en-US" sz="2800" smtClean="0">
                <a:solidFill>
                  <a:srgbClr val="0D1A00"/>
                </a:solidFill>
                <a:effectLst/>
                <a:latin typeface="Arial Black" pitchFamily="34" charset="0"/>
              </a:rPr>
              <a:t>Public trust doctrine didn’t clarify rights and allow bargaining.</a:t>
            </a:r>
          </a:p>
        </p:txBody>
      </p:sp>
      <p:sp>
        <p:nvSpPr>
          <p:cNvPr id="333828"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9157"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pic>
        <p:nvPicPr>
          <p:cNvPr id="49158" name="Picture 4"/>
          <p:cNvPicPr>
            <a:picLocks noChangeAspect="1" noChangeArrowheads="1"/>
          </p:cNvPicPr>
          <p:nvPr/>
        </p:nvPicPr>
        <p:blipFill>
          <a:blip r:embed="rId3" cstate="print"/>
          <a:srcRect/>
          <a:stretch>
            <a:fillRect/>
          </a:stretch>
        </p:blipFill>
        <p:spPr bwMode="auto">
          <a:xfrm>
            <a:off x="6007100" y="2743200"/>
            <a:ext cx="223678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2438400" y="993775"/>
            <a:ext cx="6477000" cy="1139825"/>
          </a:xfrm>
        </p:spPr>
        <p:txBody>
          <a:bodyPr/>
          <a:lstStyle/>
          <a:p>
            <a:pPr algn="r" eaLnBrk="1" hangingPunct="1">
              <a:defRPr/>
            </a:pPr>
            <a:r>
              <a:rPr lang="en-US" sz="4000" b="1" i="1" smtClean="0">
                <a:solidFill>
                  <a:srgbClr val="CC9900"/>
                </a:solidFill>
                <a:latin typeface="Benguiat Bk BT" pitchFamily="18" charset="0"/>
              </a:rPr>
              <a:t>Who has Right to Access </a:t>
            </a:r>
          </a:p>
        </p:txBody>
      </p:sp>
      <p:sp>
        <p:nvSpPr>
          <p:cNvPr id="318467" name="Rectangle 3"/>
          <p:cNvSpPr>
            <a:spLocks noGrp="1" noChangeArrowheads="1"/>
          </p:cNvSpPr>
          <p:nvPr>
            <p:ph type="body" sz="half" idx="1"/>
          </p:nvPr>
        </p:nvSpPr>
        <p:spPr>
          <a:xfrm>
            <a:off x="304800" y="4648200"/>
            <a:ext cx="7543800" cy="1905000"/>
          </a:xfrm>
        </p:spPr>
        <p:txBody>
          <a:bodyPr/>
          <a:lstStyle/>
          <a:p>
            <a:pPr lvl="1" eaLnBrk="1" hangingPunct="1">
              <a:lnSpc>
                <a:spcPct val="80000"/>
              </a:lnSpc>
              <a:buFontTx/>
              <a:buNone/>
              <a:defRPr/>
            </a:pPr>
            <a:endParaRPr lang="en-US" sz="1600" smtClean="0">
              <a:solidFill>
                <a:srgbClr val="0A1400"/>
              </a:solidFill>
              <a:latin typeface="Arial Black" pitchFamily="34" charset="0"/>
            </a:endParaRPr>
          </a:p>
          <a:p>
            <a:pPr eaLnBrk="1" hangingPunct="1">
              <a:lnSpc>
                <a:spcPct val="80000"/>
              </a:lnSpc>
              <a:defRPr/>
            </a:pPr>
            <a:r>
              <a:rPr lang="en-US" sz="2800" smtClean="0">
                <a:solidFill>
                  <a:srgbClr val="0A1400"/>
                </a:solidFill>
                <a:latin typeface="Arial Black" pitchFamily="34" charset="0"/>
              </a:rPr>
              <a:t>Navigability or Public Trust </a:t>
            </a:r>
          </a:p>
          <a:p>
            <a:pPr eaLnBrk="1" hangingPunct="1">
              <a:lnSpc>
                <a:spcPct val="80000"/>
              </a:lnSpc>
              <a:defRPr/>
            </a:pPr>
            <a:endParaRPr lang="en-US" sz="2800" smtClean="0">
              <a:solidFill>
                <a:srgbClr val="0A1400"/>
              </a:solidFill>
              <a:latin typeface="Arial Black" pitchFamily="34" charset="0"/>
            </a:endParaRPr>
          </a:p>
          <a:p>
            <a:pPr eaLnBrk="1" hangingPunct="1">
              <a:lnSpc>
                <a:spcPct val="80000"/>
              </a:lnSpc>
              <a:defRPr/>
            </a:pPr>
            <a:r>
              <a:rPr lang="en-US" sz="2800" smtClean="0">
                <a:solidFill>
                  <a:srgbClr val="0A1400"/>
                </a:solidFill>
                <a:latin typeface="Arial Black" pitchFamily="34" charset="0"/>
              </a:rPr>
              <a:t>Stream Access laws in MT, UT, CO</a:t>
            </a:r>
          </a:p>
          <a:p>
            <a:pPr eaLnBrk="1" hangingPunct="1">
              <a:lnSpc>
                <a:spcPct val="80000"/>
              </a:lnSpc>
              <a:defRPr/>
            </a:pPr>
            <a:endParaRPr lang="en-US" sz="2800" b="1" smtClean="0">
              <a:solidFill>
                <a:srgbClr val="130401"/>
              </a:solidFill>
              <a:latin typeface="Arial Black" pitchFamily="34" charset="0"/>
            </a:endParaRPr>
          </a:p>
        </p:txBody>
      </p:sp>
      <p:pic>
        <p:nvPicPr>
          <p:cNvPr id="50180"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609600" y="457200"/>
            <a:ext cx="839788" cy="1406525"/>
          </a:xfrm>
          <a:noFill/>
        </p:spPr>
      </p:pic>
      <p:sp>
        <p:nvSpPr>
          <p:cNvPr id="318469"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50182" name="Picture 7"/>
          <p:cNvPicPr>
            <a:picLocks noChangeAspect="1" noChangeArrowheads="1"/>
          </p:cNvPicPr>
          <p:nvPr/>
        </p:nvPicPr>
        <p:blipFill>
          <a:blip r:embed="rId3" cstate="print"/>
          <a:srcRect/>
          <a:stretch>
            <a:fillRect/>
          </a:stretch>
        </p:blipFill>
        <p:spPr bwMode="auto">
          <a:xfrm>
            <a:off x="457200" y="2209800"/>
            <a:ext cx="3286125"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724400" y="1069975"/>
            <a:ext cx="4495800" cy="1139825"/>
          </a:xfrm>
        </p:spPr>
        <p:txBody>
          <a:bodyPr/>
          <a:lstStyle/>
          <a:p>
            <a:pPr algn="r" eaLnBrk="1" hangingPunct="1">
              <a:defRPr/>
            </a:pPr>
            <a:r>
              <a:rPr lang="en-US" b="1" i="1" smtClean="0">
                <a:solidFill>
                  <a:srgbClr val="CC9900"/>
                </a:solidFill>
                <a:latin typeface="Benguiat Bk BT" pitchFamily="18" charset="0"/>
              </a:rPr>
              <a:t>Is it a ditch?</a:t>
            </a:r>
          </a:p>
        </p:txBody>
      </p:sp>
      <p:sp>
        <p:nvSpPr>
          <p:cNvPr id="335875" name="Line 3"/>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51204"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pic>
        <p:nvPicPr>
          <p:cNvPr id="5" name="Content Placeholder 11" descr="DSC01539.JPG"/>
          <p:cNvPicPr>
            <a:picLocks noChangeAspect="1"/>
          </p:cNvPicPr>
          <p:nvPr/>
        </p:nvPicPr>
        <p:blipFill>
          <a:blip r:embed="rId3" cstate="print"/>
          <a:srcRect/>
          <a:stretch>
            <a:fillRect/>
          </a:stretch>
        </p:blipFill>
        <p:spPr bwMode="auto">
          <a:xfrm>
            <a:off x="381000" y="2857500"/>
            <a:ext cx="4419600" cy="3314700"/>
          </a:xfrm>
          <a:prstGeom prst="rect">
            <a:avLst/>
          </a:prstGeom>
          <a:noFill/>
          <a:ln w="9525">
            <a:noFill/>
            <a:miter lim="800000"/>
            <a:headEnd/>
            <a:tailEnd/>
          </a:ln>
        </p:spPr>
      </p:pic>
      <p:pic>
        <p:nvPicPr>
          <p:cNvPr id="22" name="Content Placeholder 5" descr="P1010045.JPG"/>
          <p:cNvPicPr>
            <a:picLocks noChangeAspect="1"/>
          </p:cNvPicPr>
          <p:nvPr/>
        </p:nvPicPr>
        <p:blipFill>
          <a:blip r:embed="rId4" cstate="print"/>
          <a:srcRect/>
          <a:stretch>
            <a:fillRect/>
          </a:stretch>
        </p:blipFill>
        <p:spPr bwMode="auto">
          <a:xfrm>
            <a:off x="2001838" y="2895600"/>
            <a:ext cx="5008562" cy="3757613"/>
          </a:xfrm>
          <a:prstGeom prst="rect">
            <a:avLst/>
          </a:prstGeom>
          <a:noFill/>
          <a:ln w="9525">
            <a:noFill/>
            <a:miter lim="800000"/>
            <a:headEnd/>
            <a:tailEnd/>
          </a:ln>
        </p:spPr>
      </p:pic>
      <p:pic>
        <p:nvPicPr>
          <p:cNvPr id="6" name="Content Placeholder 9" descr="DSC03298.JPG"/>
          <p:cNvPicPr>
            <a:picLocks noChangeAspect="1"/>
          </p:cNvPicPr>
          <p:nvPr/>
        </p:nvPicPr>
        <p:blipFill>
          <a:blip r:embed="rId5" cstate="print"/>
          <a:srcRect/>
          <a:stretch>
            <a:fillRect/>
          </a:stretch>
        </p:blipFill>
        <p:spPr bwMode="auto">
          <a:xfrm>
            <a:off x="3581400" y="3009900"/>
            <a:ext cx="4724400" cy="354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90"/>
                                          </p:val>
                                        </p:tav>
                                        <p:tav tm="100000">
                                          <p:val>
                                            <p:fltVal val="0"/>
                                          </p:val>
                                        </p:tav>
                                      </p:tavLst>
                                    </p:anim>
                                    <p:animEffect transition="in" filter="fade">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BLISSPT"/>
          <p:cNvPicPr>
            <a:picLocks noChangeAspect="1" noChangeArrowheads="1"/>
          </p:cNvPicPr>
          <p:nvPr/>
        </p:nvPicPr>
        <p:blipFill>
          <a:blip r:embed="rId2" cstate="print"/>
          <a:srcRect/>
          <a:stretch>
            <a:fillRect/>
          </a:stretch>
        </p:blipFill>
        <p:spPr bwMode="auto">
          <a:xfrm>
            <a:off x="1295400" y="585788"/>
            <a:ext cx="6172200" cy="5662612"/>
          </a:xfrm>
          <a:prstGeom prst="rect">
            <a:avLst/>
          </a:prstGeom>
          <a:noFill/>
          <a:ln w="9525">
            <a:noFill/>
            <a:miter lim="800000"/>
            <a:headEnd/>
            <a:tailEnd/>
          </a:ln>
        </p:spPr>
      </p:pic>
      <p:sp>
        <p:nvSpPr>
          <p:cNvPr id="380932" name="Line 4"/>
          <p:cNvSpPr>
            <a:spLocks noChangeShapeType="1"/>
          </p:cNvSpPr>
          <p:nvPr/>
        </p:nvSpPr>
        <p:spPr bwMode="auto">
          <a:xfrm flipH="1">
            <a:off x="4343400" y="1905000"/>
            <a:ext cx="1600200" cy="1905000"/>
          </a:xfrm>
          <a:prstGeom prst="line">
            <a:avLst/>
          </a:prstGeom>
          <a:noFill/>
          <a:ln w="50800">
            <a:solidFill>
              <a:srgbClr val="CC0000"/>
            </a:solidFill>
            <a:round/>
            <a:headEnd/>
            <a:tailEnd type="triangle" w="med" len="med"/>
          </a:ln>
          <a:effectLst/>
        </p:spPr>
        <p:txBody>
          <a:bodyPr lIns="92075" tIns="46038" rIns="92075" bIns="46038" anchor="ctr">
            <a:spAutoFit/>
          </a:bodyPr>
          <a:lstStyle/>
          <a:p>
            <a:pPr>
              <a:defRPr/>
            </a:pPr>
            <a:endParaRPr lang="cs-CZ">
              <a:effectLst>
                <a:outerShdw blurRad="38100" dist="38100" dir="2700000" algn="tl">
                  <a:srgbClr val="000000">
                    <a:alpha val="43137"/>
                  </a:srgbClr>
                </a:outerShdw>
              </a:effectLst>
            </a:endParaRPr>
          </a:p>
        </p:txBody>
      </p:sp>
      <p:sp>
        <p:nvSpPr>
          <p:cNvPr id="380933" name="Text Box 5"/>
          <p:cNvSpPr txBox="1">
            <a:spLocks noChangeArrowheads="1"/>
          </p:cNvSpPr>
          <p:nvPr/>
        </p:nvSpPr>
        <p:spPr bwMode="auto">
          <a:xfrm>
            <a:off x="5470525" y="1314450"/>
            <a:ext cx="2024063" cy="579438"/>
          </a:xfrm>
          <a:prstGeom prst="rect">
            <a:avLst/>
          </a:prstGeom>
          <a:noFill/>
          <a:ln w="9525">
            <a:noFill/>
            <a:miter lim="800000"/>
            <a:headEnd/>
            <a:tailEnd/>
          </a:ln>
        </p:spPr>
        <p:txBody>
          <a:bodyPr wrap="none" lIns="92075" tIns="46038" rIns="92075" bIns="46038">
            <a:spAutoFit/>
          </a:bodyPr>
          <a:lstStyle/>
          <a:p>
            <a:pPr algn="l"/>
            <a:r>
              <a:rPr lang="en-US" sz="3200" i="0">
                <a:solidFill>
                  <a:srgbClr val="CC0000"/>
                </a:solidFill>
                <a:latin typeface="Times New Roman" pitchFamily="18" charset="0"/>
              </a:rPr>
              <a:t>Bliss Point</a:t>
            </a:r>
            <a:endParaRPr lang="en-US" sz="2400" i="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dissolve">
                                      <p:cBhvr>
                                        <p:cTn id="7" dur="500"/>
                                        <p:tgtEl>
                                          <p:spTgt spid="3809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0933"/>
                                        </p:tgtEl>
                                        <p:attrNameLst>
                                          <p:attrName>style.visibility</p:attrName>
                                        </p:attrNameLst>
                                      </p:cBhvr>
                                      <p:to>
                                        <p:strVal val="visible"/>
                                      </p:to>
                                    </p:set>
                                    <p:animEffect transition="in" filter="dissolve">
                                      <p:cBhvr>
                                        <p:cTn id="10" dur="500"/>
                                        <p:tgtEl>
                                          <p:spTgt spid="38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114800" y="993775"/>
            <a:ext cx="4800600" cy="1139825"/>
          </a:xfrm>
        </p:spPr>
        <p:txBody>
          <a:bodyPr/>
          <a:lstStyle/>
          <a:p>
            <a:pPr algn="r" eaLnBrk="1" hangingPunct="1">
              <a:defRPr/>
            </a:pPr>
            <a:r>
              <a:rPr lang="en-US" sz="4000" b="1" i="1" smtClean="0">
                <a:solidFill>
                  <a:srgbClr val="CC9900"/>
                </a:solidFill>
                <a:latin typeface="Benguiat Bk BT" pitchFamily="18" charset="0"/>
              </a:rPr>
              <a:t>Or is it a  slough? </a:t>
            </a:r>
          </a:p>
        </p:txBody>
      </p:sp>
      <p:pic>
        <p:nvPicPr>
          <p:cNvPr id="52227" name="Picture 3"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
        <p:nvSpPr>
          <p:cNvPr id="336900"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7" name="Picture 6" descr="P1000948.JPG"/>
          <p:cNvPicPr>
            <a:picLocks noChangeAspect="1"/>
          </p:cNvPicPr>
          <p:nvPr/>
        </p:nvPicPr>
        <p:blipFill>
          <a:blip r:embed="rId3" cstate="print"/>
          <a:srcRect/>
          <a:stretch>
            <a:fillRect/>
          </a:stretch>
        </p:blipFill>
        <p:spPr bwMode="auto">
          <a:xfrm>
            <a:off x="4978400" y="3505200"/>
            <a:ext cx="3860800" cy="2895600"/>
          </a:xfrm>
          <a:prstGeom prst="rect">
            <a:avLst/>
          </a:prstGeom>
          <a:noFill/>
          <a:ln w="9525">
            <a:noFill/>
            <a:miter lim="800000"/>
            <a:headEnd/>
            <a:tailEnd/>
          </a:ln>
        </p:spPr>
      </p:pic>
      <p:sp>
        <p:nvSpPr>
          <p:cNvPr id="336902" name="Text Box 6"/>
          <p:cNvSpPr txBox="1">
            <a:spLocks noChangeArrowheads="1"/>
          </p:cNvSpPr>
          <p:nvPr/>
        </p:nvSpPr>
        <p:spPr bwMode="auto">
          <a:xfrm>
            <a:off x="304800" y="3048000"/>
            <a:ext cx="4267200" cy="3743325"/>
          </a:xfrm>
          <a:prstGeom prst="rect">
            <a:avLst/>
          </a:prstGeom>
          <a:noFill/>
          <a:ln w="9525">
            <a:noFill/>
            <a:miter lim="800000"/>
            <a:headEnd/>
            <a:tailEnd/>
          </a:ln>
        </p:spPr>
        <p:txBody>
          <a:bodyPr>
            <a:spAutoFit/>
          </a:bodyPr>
          <a:lstStyle/>
          <a:p>
            <a:pPr algn="l">
              <a:buClr>
                <a:schemeClr val="accent1"/>
              </a:buClr>
              <a:buSzPct val="80000"/>
              <a:buFont typeface="Wingdings 2" pitchFamily="18" charset="2"/>
              <a:buNone/>
            </a:pPr>
            <a:r>
              <a:rPr lang="en-US" sz="2400" b="0" i="0">
                <a:solidFill>
                  <a:srgbClr val="0D1A00"/>
                </a:solidFill>
                <a:latin typeface="Arial Black" pitchFamily="34" charset="0"/>
              </a:rPr>
              <a:t>“In western river valleys where irrigation has been a way of life for generations, the entire surface and subsurface hydrology is no longer ‘natural.’ But that does not mean the water in those systems is no longer public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6902"/>
                                        </p:tgtEl>
                                        <p:attrNameLst>
                                          <p:attrName>style.visibility</p:attrName>
                                        </p:attrNameLst>
                                      </p:cBhvr>
                                      <p:to>
                                        <p:strVal val="visible"/>
                                      </p:to>
                                    </p:set>
                                    <p:animEffect transition="in" filter="dissolve">
                                      <p:cBhvr>
                                        <p:cTn id="15"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429000" y="762000"/>
            <a:ext cx="5867400" cy="1139825"/>
          </a:xfrm>
        </p:spPr>
        <p:txBody>
          <a:bodyPr/>
          <a:lstStyle/>
          <a:p>
            <a:pPr algn="r" eaLnBrk="1" hangingPunct="1">
              <a:defRPr/>
            </a:pPr>
            <a:r>
              <a:rPr lang="en-US" sz="4000" b="1" i="1" smtClean="0">
                <a:solidFill>
                  <a:srgbClr val="CC9900"/>
                </a:solidFill>
                <a:latin typeface="Benguiat Bk BT" pitchFamily="18" charset="0"/>
              </a:rPr>
              <a:t>The Bad, the Good,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&amp; the Ugly</a:t>
            </a:r>
          </a:p>
        </p:txBody>
      </p:sp>
      <p:pic>
        <p:nvPicPr>
          <p:cNvPr id="53251" name="Picture 3" descr="TREE_GRN"/>
          <p:cNvPicPr>
            <a:picLocks noGrp="1" noChangeAspect="1" noChangeArrowheads="1"/>
          </p:cNvPicPr>
          <p:nvPr>
            <p:ph sz="half" idx="2"/>
          </p:nvPr>
        </p:nvPicPr>
        <p:blipFill>
          <a:blip r:embed="rId2" cstate="print">
            <a:lum bright="70000" contrast="-70000"/>
          </a:blip>
          <a:srcRect/>
          <a:stretch>
            <a:fillRect/>
          </a:stretch>
        </p:blipFill>
        <p:spPr>
          <a:xfrm>
            <a:off x="533400" y="228600"/>
            <a:ext cx="974725" cy="1635125"/>
          </a:xfrm>
          <a:noFill/>
        </p:spPr>
      </p:pic>
      <p:sp>
        <p:nvSpPr>
          <p:cNvPr id="337924"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4" name="Content Placeholder 3" descr="DSC01005.JPG"/>
          <p:cNvPicPr>
            <a:picLocks noChangeAspect="1"/>
          </p:cNvPicPr>
          <p:nvPr/>
        </p:nvPicPr>
        <p:blipFill>
          <a:blip r:embed="rId3" cstate="print"/>
          <a:srcRect l="-16711" r="-16711"/>
          <a:stretch>
            <a:fillRect/>
          </a:stretch>
        </p:blipFill>
        <p:spPr bwMode="auto">
          <a:xfrm>
            <a:off x="-76200" y="2682875"/>
            <a:ext cx="5181600" cy="3184525"/>
          </a:xfrm>
          <a:prstGeom prst="rect">
            <a:avLst/>
          </a:prstGeom>
          <a:noFill/>
          <a:ln w="9525">
            <a:noFill/>
            <a:miter lim="800000"/>
            <a:headEnd/>
            <a:tailEnd/>
          </a:ln>
        </p:spPr>
      </p:pic>
      <p:pic>
        <p:nvPicPr>
          <p:cNvPr id="2" name="Content Placeholder 3" descr="DSC03380.JPG"/>
          <p:cNvPicPr>
            <a:picLocks noChangeAspect="1"/>
          </p:cNvPicPr>
          <p:nvPr/>
        </p:nvPicPr>
        <p:blipFill>
          <a:blip r:embed="rId4" cstate="print"/>
          <a:srcRect l="-16711" r="-16711"/>
          <a:stretch>
            <a:fillRect/>
          </a:stretch>
        </p:blipFill>
        <p:spPr bwMode="auto">
          <a:xfrm>
            <a:off x="685800" y="2895600"/>
            <a:ext cx="5791200" cy="3254375"/>
          </a:xfrm>
          <a:prstGeom prst="rect">
            <a:avLst/>
          </a:prstGeom>
          <a:noFill/>
          <a:ln w="9525">
            <a:noFill/>
            <a:miter lim="800000"/>
            <a:headEnd/>
            <a:tailEnd/>
          </a:ln>
        </p:spPr>
      </p:pic>
      <p:pic>
        <p:nvPicPr>
          <p:cNvPr id="3" name="Content Placeholder 3" descr="P1000894.JPG"/>
          <p:cNvPicPr>
            <a:picLocks noChangeAspect="1"/>
          </p:cNvPicPr>
          <p:nvPr/>
        </p:nvPicPr>
        <p:blipFill>
          <a:blip r:embed="rId5" cstate="print"/>
          <a:srcRect/>
          <a:stretch>
            <a:fillRect/>
          </a:stretch>
        </p:blipFill>
        <p:spPr bwMode="auto">
          <a:xfrm>
            <a:off x="3581400" y="2876550"/>
            <a:ext cx="5029200" cy="3771900"/>
          </a:xfrm>
          <a:prstGeom prst="rect">
            <a:avLst/>
          </a:prstGeom>
          <a:noFill/>
          <a:ln w="9525">
            <a:noFill/>
            <a:miter lim="800000"/>
            <a:headEnd/>
            <a:tailEnd/>
          </a:ln>
        </p:spPr>
      </p:pic>
      <p:sp>
        <p:nvSpPr>
          <p:cNvPr id="337928" name="Rectangle 8"/>
          <p:cNvSpPr>
            <a:spLocks noChangeArrowheads="1"/>
          </p:cNvSpPr>
          <p:nvPr/>
        </p:nvSpPr>
        <p:spPr bwMode="auto">
          <a:xfrm>
            <a:off x="1143000" y="3470275"/>
            <a:ext cx="6019800" cy="3046413"/>
          </a:xfrm>
          <a:prstGeom prst="rect">
            <a:avLst/>
          </a:prstGeom>
          <a:noFill/>
          <a:ln w="9525">
            <a:noFill/>
            <a:miter lim="800000"/>
            <a:headEnd/>
            <a:tailEnd/>
          </a:ln>
        </p:spPr>
        <p:txBody>
          <a:bodyPr>
            <a:spAutoFit/>
          </a:bodyPr>
          <a:lstStyle/>
          <a:p>
            <a:pPr algn="l">
              <a:lnSpc>
                <a:spcPct val="80000"/>
              </a:lnSpc>
              <a:spcBef>
                <a:spcPct val="20000"/>
              </a:spcBef>
              <a:buClr>
                <a:schemeClr val="hlink"/>
              </a:buClr>
              <a:buSzPct val="70000"/>
              <a:buFont typeface="Wingdings" pitchFamily="2" charset="2"/>
              <a:buChar char="u"/>
            </a:pPr>
            <a:r>
              <a:rPr lang="en-US" sz="4000" i="0">
                <a:solidFill>
                  <a:srgbClr val="130401"/>
                </a:solidFill>
              </a:rPr>
              <a:t>“If you want to buy a big ranch and you want to have a river and you want privacy, don't buy in Montana.“ Gov. Schweitzer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337928"/>
                                        </p:tgtEl>
                                        <p:attrNameLst>
                                          <p:attrName>style.visibility</p:attrName>
                                        </p:attrNameLst>
                                      </p:cBhvr>
                                      <p:to>
                                        <p:strVal val="visible"/>
                                      </p:to>
                                    </p:set>
                                    <p:anim calcmode="lin" valueType="num">
                                      <p:cBhvr additive="base">
                                        <p:cTn id="25" dur="500" fill="hold"/>
                                        <p:tgtEl>
                                          <p:spTgt spid="337928"/>
                                        </p:tgtEl>
                                        <p:attrNameLst>
                                          <p:attrName>ppt_x</p:attrName>
                                        </p:attrNameLst>
                                      </p:cBhvr>
                                      <p:tavLst>
                                        <p:tav tm="0">
                                          <p:val>
                                            <p:strVal val="#ppt_x"/>
                                          </p:val>
                                        </p:tav>
                                        <p:tav tm="100000">
                                          <p:val>
                                            <p:strVal val="#ppt_x"/>
                                          </p:val>
                                        </p:tav>
                                      </p:tavLst>
                                    </p:anim>
                                    <p:anim calcmode="lin" valueType="num">
                                      <p:cBhvr additive="base">
                                        <p:cTn id="26" dur="500" fill="hold"/>
                                        <p:tgtEl>
                                          <p:spTgt spid="337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2438400" y="762000"/>
            <a:ext cx="6858000" cy="1139825"/>
          </a:xfrm>
        </p:spPr>
        <p:txBody>
          <a:bodyPr/>
          <a:lstStyle/>
          <a:p>
            <a:pPr algn="r" eaLnBrk="1" hangingPunct="1">
              <a:defRPr/>
            </a:pPr>
            <a:r>
              <a:rPr lang="en-US" sz="4000" b="1" i="1" smtClean="0">
                <a:solidFill>
                  <a:srgbClr val="C0BD3F"/>
                </a:solidFill>
                <a:latin typeface="Benguiat Bk BT" pitchFamily="18" charset="0"/>
              </a:rPr>
              <a:t> </a:t>
            </a:r>
            <a:r>
              <a:rPr lang="en-US" sz="4000" b="1" i="1" smtClean="0">
                <a:solidFill>
                  <a:srgbClr val="CC9900"/>
                </a:solidFill>
                <a:latin typeface="Benguiat Bk BT" pitchFamily="18" charset="0"/>
              </a:rPr>
              <a:t>Buy that Fish a Drink:</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Cows NOT Condos</a:t>
            </a:r>
            <a:endParaRPr lang="en-US" sz="4000" b="1" i="1" smtClean="0">
              <a:solidFill>
                <a:srgbClr val="C0BD3F"/>
              </a:solidFill>
              <a:latin typeface="Benguiat Bk BT" pitchFamily="18" charset="0"/>
            </a:endParaRPr>
          </a:p>
        </p:txBody>
      </p:sp>
      <p:sp>
        <p:nvSpPr>
          <p:cNvPr id="334851" name="Line 3"/>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54276" name="Picture 4" descr="TREE_GRN"/>
          <p:cNvPicPr>
            <a:picLocks noChangeAspect="1" noChangeArrowheads="1"/>
          </p:cNvPicPr>
          <p:nvPr/>
        </p:nvPicPr>
        <p:blipFill>
          <a:blip r:embed="rId2" cstate="print">
            <a:lum bright="70000" contrast="-70000"/>
          </a:blip>
          <a:srcRect/>
          <a:stretch>
            <a:fillRect/>
          </a:stretch>
        </p:blipFill>
        <p:spPr bwMode="auto">
          <a:xfrm>
            <a:off x="457200" y="152400"/>
            <a:ext cx="1058863" cy="1776413"/>
          </a:xfrm>
          <a:prstGeom prst="rect">
            <a:avLst/>
          </a:prstGeom>
          <a:noFill/>
          <a:ln w="9525">
            <a:noFill/>
            <a:miter lim="800000"/>
            <a:headEnd/>
            <a:tailEnd/>
          </a:ln>
        </p:spPr>
      </p:pic>
      <p:pic>
        <p:nvPicPr>
          <p:cNvPr id="54277" name="Picture 5" descr="Rubyriver"/>
          <p:cNvPicPr>
            <a:picLocks noChangeAspect="1" noChangeArrowheads="1"/>
          </p:cNvPicPr>
          <p:nvPr/>
        </p:nvPicPr>
        <p:blipFill>
          <a:blip r:embed="rId3" cstate="print"/>
          <a:srcRect/>
          <a:stretch>
            <a:fillRect/>
          </a:stretch>
        </p:blipFill>
        <p:spPr bwMode="auto">
          <a:xfrm>
            <a:off x="457200" y="2438400"/>
            <a:ext cx="4038600" cy="2763838"/>
          </a:xfrm>
          <a:prstGeom prst="rect">
            <a:avLst/>
          </a:prstGeom>
          <a:noFill/>
          <a:ln w="9525">
            <a:noFill/>
            <a:miter lim="800000"/>
            <a:headEnd/>
            <a:tailEnd/>
          </a:ln>
        </p:spPr>
      </p:pic>
      <p:pic>
        <p:nvPicPr>
          <p:cNvPr id="334856" name="Picture 8" descr="Cattle &amp; Fisherman"/>
          <p:cNvPicPr>
            <a:picLocks noChangeAspect="1" noChangeArrowheads="1"/>
          </p:cNvPicPr>
          <p:nvPr/>
        </p:nvPicPr>
        <p:blipFill>
          <a:blip r:embed="rId4" cstate="print"/>
          <a:srcRect/>
          <a:stretch>
            <a:fillRect/>
          </a:stretch>
        </p:blipFill>
        <p:spPr bwMode="auto">
          <a:xfrm>
            <a:off x="1295400" y="2514600"/>
            <a:ext cx="4191000" cy="2830513"/>
          </a:xfrm>
          <a:prstGeom prst="rect">
            <a:avLst/>
          </a:prstGeom>
          <a:noFill/>
          <a:ln w="9525">
            <a:noFill/>
            <a:miter lim="800000"/>
            <a:headEnd/>
            <a:tailEnd/>
          </a:ln>
        </p:spPr>
      </p:pic>
      <p:sp>
        <p:nvSpPr>
          <p:cNvPr id="334857" name="Text Box 9"/>
          <p:cNvSpPr txBox="1">
            <a:spLocks noChangeArrowheads="1"/>
          </p:cNvSpPr>
          <p:nvPr/>
        </p:nvSpPr>
        <p:spPr bwMode="auto">
          <a:xfrm>
            <a:off x="365125" y="5257800"/>
            <a:ext cx="7483475" cy="1373188"/>
          </a:xfrm>
          <a:prstGeom prst="rect">
            <a:avLst/>
          </a:prstGeom>
          <a:noFill/>
          <a:ln w="9525">
            <a:noFill/>
            <a:miter lim="800000"/>
            <a:headEnd/>
            <a:tailEnd/>
          </a:ln>
        </p:spPr>
        <p:txBody>
          <a:bodyPr>
            <a:spAutoFit/>
          </a:bodyPr>
          <a:lstStyle/>
          <a:p>
            <a:pPr algn="l" eaLnBrk="0" hangingPunct="0">
              <a:buFontTx/>
              <a:buChar char="•"/>
            </a:pPr>
            <a:r>
              <a:rPr lang="en-US" sz="2800" i="0">
                <a:solidFill>
                  <a:srgbClr val="130401"/>
                </a:solidFill>
              </a:rPr>
              <a:t>1997 and 2007--$530 million to purchase 10 million acre-feet of in-stream flow</a:t>
            </a:r>
            <a:r>
              <a:rPr lang="en-US" sz="2800" b="0" i="0">
                <a:solidFill>
                  <a:srgbClr val="130401"/>
                </a:solidFill>
              </a:rPr>
              <a:t>s</a:t>
            </a:r>
            <a:r>
              <a:rPr lang="en-US" sz="2800" b="0" i="0">
                <a:solidFill>
                  <a:schemeClr val="tx1"/>
                </a:solidFill>
              </a:rPr>
              <a:t> </a:t>
            </a:r>
          </a:p>
          <a:p>
            <a:pPr algn="l" eaLnBrk="0" hangingPunct="0">
              <a:buFontTx/>
              <a:buChar char="•"/>
            </a:pPr>
            <a:r>
              <a:rPr lang="en-US" sz="2800" i="0">
                <a:solidFill>
                  <a:srgbClr val="040800"/>
                </a:solidFill>
              </a:rPr>
              <a:t>CO River Compact</a:t>
            </a:r>
          </a:p>
        </p:txBody>
      </p:sp>
      <p:pic>
        <p:nvPicPr>
          <p:cNvPr id="334858" name="Picture 10"/>
          <p:cNvPicPr>
            <a:picLocks noChangeAspect="1" noChangeArrowheads="1"/>
          </p:cNvPicPr>
          <p:nvPr/>
        </p:nvPicPr>
        <p:blipFill>
          <a:blip r:embed="rId5" cstate="print"/>
          <a:srcRect/>
          <a:stretch>
            <a:fillRect/>
          </a:stretch>
        </p:blipFill>
        <p:spPr bwMode="auto">
          <a:xfrm>
            <a:off x="6048375" y="2514600"/>
            <a:ext cx="2562225"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4856"/>
                                        </p:tgtEl>
                                        <p:attrNameLst>
                                          <p:attrName>style.visibility</p:attrName>
                                        </p:attrNameLst>
                                      </p:cBhvr>
                                      <p:to>
                                        <p:strVal val="visible"/>
                                      </p:to>
                                    </p:set>
                                    <p:animEffect transition="in" filter="dissolve">
                                      <p:cBhvr>
                                        <p:cTn id="7" dur="500"/>
                                        <p:tgtEl>
                                          <p:spTgt spid="3348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4857"/>
                                        </p:tgtEl>
                                        <p:attrNameLst>
                                          <p:attrName>style.visibility</p:attrName>
                                        </p:attrNameLst>
                                      </p:cBhvr>
                                      <p:to>
                                        <p:strVal val="visible"/>
                                      </p:to>
                                    </p:set>
                                    <p:anim calcmode="lin" valueType="num">
                                      <p:cBhvr additive="base">
                                        <p:cTn id="12" dur="500" fill="hold"/>
                                        <p:tgtEl>
                                          <p:spTgt spid="334857"/>
                                        </p:tgtEl>
                                        <p:attrNameLst>
                                          <p:attrName>ppt_x</p:attrName>
                                        </p:attrNameLst>
                                      </p:cBhvr>
                                      <p:tavLst>
                                        <p:tav tm="0">
                                          <p:val>
                                            <p:strVal val="#ppt_x"/>
                                          </p:val>
                                        </p:tav>
                                        <p:tav tm="100000">
                                          <p:val>
                                            <p:strVal val="#ppt_x"/>
                                          </p:val>
                                        </p:tav>
                                      </p:tavLst>
                                    </p:anim>
                                    <p:anim calcmode="lin" valueType="num">
                                      <p:cBhvr additive="base">
                                        <p:cTn id="13" dur="500" fill="hold"/>
                                        <p:tgtEl>
                                          <p:spTgt spid="334857"/>
                                        </p:tgtEl>
                                        <p:attrNameLst>
                                          <p:attrName>ppt_y</p:attrName>
                                        </p:attrNameLst>
                                      </p:cBhvr>
                                      <p:tavLst>
                                        <p:tav tm="0">
                                          <p:val>
                                            <p:strVal val="1+#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334858"/>
                                        </p:tgtEl>
                                        <p:attrNameLst>
                                          <p:attrName>style.visibility</p:attrName>
                                        </p:attrNameLst>
                                      </p:cBhvr>
                                      <p:to>
                                        <p:strVal val="visible"/>
                                      </p:to>
                                    </p:set>
                                    <p:animEffect transition="in" filter="dissolve">
                                      <p:cBhvr>
                                        <p:cTn id="16" dur="500"/>
                                        <p:tgtEl>
                                          <p:spTgt spid="334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514600" y="838200"/>
            <a:ext cx="6629400" cy="1139825"/>
          </a:xfrm>
        </p:spPr>
        <p:txBody>
          <a:bodyPr/>
          <a:lstStyle/>
          <a:p>
            <a:pPr algn="r" eaLnBrk="1" hangingPunct="1">
              <a:defRPr/>
            </a:pPr>
            <a:r>
              <a:rPr lang="en-US" sz="4000" b="1" i="1" smtClean="0">
                <a:solidFill>
                  <a:srgbClr val="CC9900"/>
                </a:solidFill>
                <a:latin typeface="Benguiat Bk BT" pitchFamily="18" charset="0"/>
              </a:rPr>
              <a:t>“Where buffalo roam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and  brucellosis flows.”</a:t>
            </a:r>
          </a:p>
        </p:txBody>
      </p:sp>
      <p:pic>
        <p:nvPicPr>
          <p:cNvPr id="55299" name="Picture 3" descr="0116"/>
          <p:cNvPicPr>
            <a:picLocks noGrp="1" noChangeAspect="1" noChangeArrowheads="1"/>
          </p:cNvPicPr>
          <p:nvPr>
            <p:ph type="body" idx="4294967295"/>
          </p:nvPr>
        </p:nvPicPr>
        <p:blipFill>
          <a:blip r:embed="rId2" cstate="print"/>
          <a:srcRect/>
          <a:stretch>
            <a:fillRect/>
          </a:stretch>
        </p:blipFill>
        <p:spPr>
          <a:xfrm>
            <a:off x="457200" y="2968625"/>
            <a:ext cx="5486400" cy="3660775"/>
          </a:xfrm>
          <a:noFill/>
        </p:spPr>
      </p:pic>
      <p:pic>
        <p:nvPicPr>
          <p:cNvPr id="55300" name="Picture 4" descr="TREE_GRN"/>
          <p:cNvPicPr>
            <a:picLocks noGrp="1" noChangeAspect="1" noChangeArrowheads="1"/>
          </p:cNvPicPr>
          <p:nvPr>
            <p:ph idx="1"/>
          </p:nvPr>
        </p:nvPicPr>
        <p:blipFill>
          <a:blip r:embed="rId3" cstate="print">
            <a:lum bright="70000" contrast="-70000"/>
          </a:blip>
          <a:srcRect/>
          <a:stretch>
            <a:fillRect/>
          </a:stretch>
        </p:blipFill>
        <p:spPr>
          <a:xfrm>
            <a:off x="609600" y="457200"/>
            <a:ext cx="838200" cy="1406525"/>
          </a:xfrm>
          <a:noFill/>
        </p:spPr>
      </p:pic>
      <p:sp>
        <p:nvSpPr>
          <p:cNvPr id="131078" name="Line 6"/>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362200" y="762000"/>
            <a:ext cx="6705600" cy="1139825"/>
          </a:xfrm>
        </p:spPr>
        <p:txBody>
          <a:bodyPr/>
          <a:lstStyle/>
          <a:p>
            <a:pPr algn="r" eaLnBrk="1" hangingPunct="1">
              <a:defRPr/>
            </a:pPr>
            <a:r>
              <a:rPr lang="en-US" sz="4000" b="1" i="1" smtClean="0">
                <a:solidFill>
                  <a:srgbClr val="CC9900"/>
                </a:solidFill>
                <a:latin typeface="Benguiat Bk BT" pitchFamily="18" charset="0"/>
              </a:rPr>
              <a:t>Missing Market:</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What would Coase ask?</a:t>
            </a:r>
          </a:p>
        </p:txBody>
      </p:sp>
      <p:sp>
        <p:nvSpPr>
          <p:cNvPr id="166915" name="Rectangle 3"/>
          <p:cNvSpPr>
            <a:spLocks noGrp="1" noChangeArrowheads="1"/>
          </p:cNvSpPr>
          <p:nvPr>
            <p:ph type="body" sz="half" idx="1"/>
          </p:nvPr>
        </p:nvSpPr>
        <p:spPr>
          <a:xfrm>
            <a:off x="381000" y="2743200"/>
            <a:ext cx="8077200" cy="3429000"/>
          </a:xfrm>
        </p:spPr>
        <p:txBody>
          <a:bodyPr/>
          <a:lstStyle/>
          <a:p>
            <a:pPr eaLnBrk="1" hangingPunct="1">
              <a:lnSpc>
                <a:spcPct val="90000"/>
              </a:lnSpc>
            </a:pPr>
            <a:r>
              <a:rPr lang="en-US" sz="2400" smtClean="0">
                <a:solidFill>
                  <a:srgbClr val="0A1400"/>
                </a:solidFill>
                <a:effectLst/>
                <a:latin typeface="Arial Black" pitchFamily="34" charset="0"/>
              </a:rPr>
              <a:t>Who has what rights?</a:t>
            </a:r>
          </a:p>
          <a:p>
            <a:pPr eaLnBrk="1" hangingPunct="1">
              <a:lnSpc>
                <a:spcPct val="90000"/>
              </a:lnSpc>
            </a:pPr>
            <a:r>
              <a:rPr lang="en-US" sz="2400" smtClean="0">
                <a:solidFill>
                  <a:srgbClr val="0A1400"/>
                </a:solidFill>
                <a:effectLst/>
                <a:latin typeface="Arial Black" pitchFamily="34" charset="0"/>
              </a:rPr>
              <a:t>Who should pay whom?</a:t>
            </a:r>
          </a:p>
          <a:p>
            <a:pPr lvl="1" eaLnBrk="1" hangingPunct="1">
              <a:lnSpc>
                <a:spcPct val="90000"/>
              </a:lnSpc>
            </a:pPr>
            <a:r>
              <a:rPr lang="en-US" sz="2400" smtClean="0">
                <a:solidFill>
                  <a:srgbClr val="0A1400"/>
                </a:solidFill>
                <a:effectLst/>
                <a:latin typeface="Arial Black" pitchFamily="34" charset="0"/>
              </a:rPr>
              <a:t>Should ranchers pay park to keep its bison in?</a:t>
            </a:r>
          </a:p>
          <a:p>
            <a:pPr lvl="1" eaLnBrk="1" hangingPunct="1">
              <a:lnSpc>
                <a:spcPct val="90000"/>
              </a:lnSpc>
            </a:pPr>
            <a:r>
              <a:rPr lang="en-US" sz="2400" smtClean="0">
                <a:solidFill>
                  <a:srgbClr val="0A1400"/>
                </a:solidFill>
                <a:effectLst/>
                <a:latin typeface="Arial Black" pitchFamily="34" charset="0"/>
              </a:rPr>
              <a:t>Should the park pay the ranchers for damage to cattle?</a:t>
            </a:r>
          </a:p>
          <a:p>
            <a:pPr lvl="1" eaLnBrk="1" hangingPunct="1">
              <a:lnSpc>
                <a:spcPct val="90000"/>
              </a:lnSpc>
            </a:pPr>
            <a:r>
              <a:rPr lang="en-US" sz="2400" smtClean="0">
                <a:solidFill>
                  <a:srgbClr val="0A1400"/>
                </a:solidFill>
                <a:effectLst/>
                <a:latin typeface="Arial Black" pitchFamily="34" charset="0"/>
              </a:rPr>
              <a:t>Should environmentalists pay to move cattle?</a:t>
            </a:r>
          </a:p>
          <a:p>
            <a:pPr eaLnBrk="1" hangingPunct="1">
              <a:lnSpc>
                <a:spcPct val="90000"/>
              </a:lnSpc>
            </a:pPr>
            <a:r>
              <a:rPr lang="en-US" sz="2400" smtClean="0">
                <a:solidFill>
                  <a:srgbClr val="0A1400"/>
                </a:solidFill>
                <a:effectLst/>
                <a:latin typeface="Arial Black" pitchFamily="34" charset="0"/>
              </a:rPr>
              <a:t>How can the entrepreneur create a market?</a:t>
            </a:r>
          </a:p>
        </p:txBody>
      </p:sp>
      <p:pic>
        <p:nvPicPr>
          <p:cNvPr id="56324"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685800"/>
            <a:ext cx="701675" cy="1177925"/>
          </a:xfrm>
          <a:noFill/>
        </p:spPr>
      </p:pic>
      <p:sp>
        <p:nvSpPr>
          <p:cNvPr id="166918" name="Line 6"/>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anim calcmode="lin" valueType="num">
                                      <p:cBhvr additive="base">
                                        <p:cTn id="7" dur="5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6915">
                                            <p:txEl>
                                              <p:pRg st="2" end="2"/>
                                            </p:txEl>
                                          </p:spTgt>
                                        </p:tgtEl>
                                        <p:attrNameLst>
                                          <p:attrName>style.visibility</p:attrName>
                                        </p:attrNameLst>
                                      </p:cBhvr>
                                      <p:to>
                                        <p:strVal val="visible"/>
                                      </p:to>
                                    </p:set>
                                    <p:anim calcmode="lin" valueType="num">
                                      <p:cBhvr additive="base">
                                        <p:cTn id="13" dur="5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691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6915">
                                            <p:txEl>
                                              <p:pRg st="3" end="3"/>
                                            </p:txEl>
                                          </p:spTgt>
                                        </p:tgtEl>
                                        <p:attrNameLst>
                                          <p:attrName>style.visibility</p:attrName>
                                        </p:attrNameLst>
                                      </p:cBhvr>
                                      <p:to>
                                        <p:strVal val="visible"/>
                                      </p:to>
                                    </p:set>
                                    <p:anim calcmode="lin" valueType="num">
                                      <p:cBhvr additive="base">
                                        <p:cTn id="17" dur="500" fill="hold"/>
                                        <p:tgtEl>
                                          <p:spTgt spid="1669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69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6915">
                                            <p:txEl>
                                              <p:pRg st="4" end="4"/>
                                            </p:txEl>
                                          </p:spTgt>
                                        </p:tgtEl>
                                        <p:attrNameLst>
                                          <p:attrName>style.visibility</p:attrName>
                                        </p:attrNameLst>
                                      </p:cBhvr>
                                      <p:to>
                                        <p:strVal val="visible"/>
                                      </p:to>
                                    </p:set>
                                    <p:anim calcmode="lin" valueType="num">
                                      <p:cBhvr additive="base">
                                        <p:cTn id="21" dur="5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6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6915">
                                            <p:txEl>
                                              <p:pRg st="5" end="5"/>
                                            </p:txEl>
                                          </p:spTgt>
                                        </p:tgtEl>
                                        <p:attrNameLst>
                                          <p:attrName>style.visibility</p:attrName>
                                        </p:attrNameLst>
                                      </p:cBhvr>
                                      <p:to>
                                        <p:strVal val="visible"/>
                                      </p:to>
                                    </p:set>
                                    <p:anim calcmode="lin" valueType="num">
                                      <p:cBhvr additive="base">
                                        <p:cTn id="27" dur="500" fill="hold"/>
                                        <p:tgtEl>
                                          <p:spTgt spid="1669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6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524000" y="838200"/>
            <a:ext cx="7010400" cy="1139825"/>
          </a:xfrm>
        </p:spPr>
        <p:txBody>
          <a:bodyPr/>
          <a:lstStyle/>
          <a:p>
            <a:pPr algn="r" eaLnBrk="1" hangingPunct="1">
              <a:defRPr/>
            </a:pPr>
            <a:r>
              <a:rPr lang="en-US" sz="4000" b="1" i="1" dirty="0" smtClean="0">
                <a:solidFill>
                  <a:srgbClr val="CC9900"/>
                </a:solidFill>
                <a:latin typeface="Benguiat Bk BT" pitchFamily="18" charset="0"/>
              </a:rPr>
              <a:t>Accepting Property Rights and Making  a Market</a:t>
            </a:r>
          </a:p>
        </p:txBody>
      </p:sp>
      <p:pic>
        <p:nvPicPr>
          <p:cNvPr id="57347"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685800"/>
            <a:ext cx="701675" cy="1177925"/>
          </a:xfrm>
          <a:noFill/>
        </p:spPr>
      </p:pic>
      <p:sp>
        <p:nvSpPr>
          <p:cNvPr id="357381"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57383" name="Rectangle 7"/>
          <p:cNvSpPr>
            <a:spLocks noGrp="1" noChangeArrowheads="1"/>
          </p:cNvSpPr>
          <p:nvPr>
            <p:ph type="body" sz="half" idx="1"/>
          </p:nvPr>
        </p:nvSpPr>
        <p:spPr>
          <a:xfrm>
            <a:off x="457200" y="2327275"/>
            <a:ext cx="7391400" cy="4530725"/>
          </a:xfrm>
          <a:noFill/>
        </p:spPr>
        <p:txBody>
          <a:bodyPr/>
          <a:lstStyle/>
          <a:p>
            <a:pPr eaLnBrk="1" hangingPunct="1">
              <a:lnSpc>
                <a:spcPct val="90000"/>
              </a:lnSpc>
            </a:pPr>
            <a:r>
              <a:rPr lang="en-US" sz="2400" smtClean="0">
                <a:solidFill>
                  <a:srgbClr val="040800"/>
                </a:solidFill>
                <a:effectLst/>
                <a:latin typeface="Arial Black" pitchFamily="34" charset="0"/>
              </a:rPr>
              <a:t>74,000 acre sheep grazing allotment</a:t>
            </a:r>
          </a:p>
          <a:p>
            <a:pPr eaLnBrk="1" hangingPunct="1">
              <a:lnSpc>
                <a:spcPct val="90000"/>
              </a:lnSpc>
            </a:pPr>
            <a:r>
              <a:rPr lang="en-US" sz="2400" smtClean="0">
                <a:solidFill>
                  <a:srgbClr val="040800"/>
                </a:solidFill>
                <a:effectLst/>
                <a:latin typeface="Arial Black" pitchFamily="34" charset="0"/>
              </a:rPr>
              <a:t>1999 and 2003, bears and wolves killed more than 100 sheep on the allotment </a:t>
            </a:r>
          </a:p>
          <a:p>
            <a:pPr eaLnBrk="1" hangingPunct="1">
              <a:lnSpc>
                <a:spcPct val="90000"/>
              </a:lnSpc>
            </a:pPr>
            <a:r>
              <a:rPr lang="en-US" sz="2400" smtClean="0">
                <a:solidFill>
                  <a:srgbClr val="040800"/>
                </a:solidFill>
                <a:effectLst/>
                <a:latin typeface="Arial Black" pitchFamily="34" charset="0"/>
              </a:rPr>
              <a:t>National Wildlife Federation will pay the ranchers $130,000 </a:t>
            </a:r>
          </a:p>
          <a:p>
            <a:pPr eaLnBrk="1" hangingPunct="1">
              <a:lnSpc>
                <a:spcPct val="90000"/>
              </a:lnSpc>
            </a:pPr>
            <a:r>
              <a:rPr lang="en-US" sz="2400" smtClean="0">
                <a:solidFill>
                  <a:srgbClr val="040800"/>
                </a:solidFill>
                <a:effectLst/>
                <a:latin typeface="Arial Black" pitchFamily="34" charset="0"/>
              </a:rPr>
              <a:t>NWF purchased and retired the permit and found alternative grazing land.</a:t>
            </a:r>
          </a:p>
          <a:p>
            <a:pPr eaLnBrk="1" hangingPunct="1">
              <a:lnSpc>
                <a:spcPct val="90000"/>
              </a:lnSpc>
            </a:pPr>
            <a:r>
              <a:rPr lang="en-US" sz="2400" smtClean="0">
                <a:solidFill>
                  <a:srgbClr val="040800"/>
                </a:solidFill>
                <a:effectLst/>
                <a:latin typeface="Arial Black" pitchFamily="34" charset="0"/>
              </a:rPr>
              <a:t>"We aren't getting rid of grazing; we're redistributing where it occurs -- away from core wildlife areas near national parks and wilderness areas and closer to low-conflict areas." Hank Fischer </a:t>
            </a:r>
          </a:p>
        </p:txBody>
      </p:sp>
      <p:pic>
        <p:nvPicPr>
          <p:cNvPr id="357384" name="Picture 8" descr="Fischer"/>
          <p:cNvPicPr>
            <a:picLocks noChangeAspect="1" noChangeArrowheads="1"/>
          </p:cNvPicPr>
          <p:nvPr/>
        </p:nvPicPr>
        <p:blipFill>
          <a:blip r:embed="rId3" cstate="print"/>
          <a:srcRect/>
          <a:stretch>
            <a:fillRect/>
          </a:stretch>
        </p:blipFill>
        <p:spPr bwMode="auto">
          <a:xfrm>
            <a:off x="5838825" y="2438400"/>
            <a:ext cx="2466975" cy="247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7384"/>
                                        </p:tgtEl>
                                        <p:attrNameLst>
                                          <p:attrName>style.visibility</p:attrName>
                                        </p:attrNameLst>
                                      </p:cBhvr>
                                      <p:to>
                                        <p:strVal val="visible"/>
                                      </p:to>
                                    </p:set>
                                    <p:animEffect transition="in" filter="dissolve">
                                      <p:cBhvr>
                                        <p:cTn id="7" dur="500"/>
                                        <p:tgtEl>
                                          <p:spTgt spid="3573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57384"/>
                                        </p:tgtEl>
                                        <p:attrNameLst>
                                          <p:attrName>ppt_x</p:attrName>
                                        </p:attrNameLst>
                                      </p:cBhvr>
                                      <p:tavLst>
                                        <p:tav tm="0">
                                          <p:val>
                                            <p:strVal val="ppt_x"/>
                                          </p:val>
                                        </p:tav>
                                        <p:tav tm="100000">
                                          <p:val>
                                            <p:strVal val="ppt_x"/>
                                          </p:val>
                                        </p:tav>
                                      </p:tavLst>
                                    </p:anim>
                                    <p:anim calcmode="lin" valueType="num">
                                      <p:cBhvr additive="base">
                                        <p:cTn id="12" dur="500"/>
                                        <p:tgtEl>
                                          <p:spTgt spid="357384"/>
                                        </p:tgtEl>
                                        <p:attrNameLst>
                                          <p:attrName>ppt_y</p:attrName>
                                        </p:attrNameLst>
                                      </p:cBhvr>
                                      <p:tavLst>
                                        <p:tav tm="0">
                                          <p:val>
                                            <p:strVal val="ppt_y"/>
                                          </p:val>
                                        </p:tav>
                                        <p:tav tm="100000">
                                          <p:val>
                                            <p:strVal val="1+ppt_h/2"/>
                                          </p:val>
                                        </p:tav>
                                      </p:tavLst>
                                    </p:anim>
                                    <p:set>
                                      <p:cBhvr>
                                        <p:cTn id="13" dur="1" fill="hold">
                                          <p:stCondLst>
                                            <p:cond delay="499"/>
                                          </p:stCondLst>
                                        </p:cTn>
                                        <p:tgtEl>
                                          <p:spTgt spid="357384"/>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357383">
                                            <p:txEl>
                                              <p:pRg st="0" end="0"/>
                                            </p:txEl>
                                          </p:spTgt>
                                        </p:tgtEl>
                                        <p:attrNameLst>
                                          <p:attrName>style.visibility</p:attrName>
                                        </p:attrNameLst>
                                      </p:cBhvr>
                                      <p:to>
                                        <p:strVal val="visible"/>
                                      </p:to>
                                    </p:set>
                                    <p:animEffect transition="in" filter="dissolve">
                                      <p:cBhvr>
                                        <p:cTn id="16" dur="500"/>
                                        <p:tgtEl>
                                          <p:spTgt spid="357383">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57383">
                                            <p:txEl>
                                              <p:pRg st="1" end="1"/>
                                            </p:txEl>
                                          </p:spTgt>
                                        </p:tgtEl>
                                        <p:attrNameLst>
                                          <p:attrName>style.visibility</p:attrName>
                                        </p:attrNameLst>
                                      </p:cBhvr>
                                      <p:to>
                                        <p:strVal val="visible"/>
                                      </p:to>
                                    </p:set>
                                    <p:animEffect transition="in" filter="dissolve">
                                      <p:cBhvr>
                                        <p:cTn id="19" dur="500"/>
                                        <p:tgtEl>
                                          <p:spTgt spid="357383">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57383">
                                            <p:txEl>
                                              <p:pRg st="2" end="2"/>
                                            </p:txEl>
                                          </p:spTgt>
                                        </p:tgtEl>
                                        <p:attrNameLst>
                                          <p:attrName>style.visibility</p:attrName>
                                        </p:attrNameLst>
                                      </p:cBhvr>
                                      <p:to>
                                        <p:strVal val="visible"/>
                                      </p:to>
                                    </p:set>
                                    <p:animEffect transition="in" filter="dissolve">
                                      <p:cBhvr>
                                        <p:cTn id="22" dur="500"/>
                                        <p:tgtEl>
                                          <p:spTgt spid="357383">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57383">
                                            <p:txEl>
                                              <p:pRg st="3" end="3"/>
                                            </p:txEl>
                                          </p:spTgt>
                                        </p:tgtEl>
                                        <p:attrNameLst>
                                          <p:attrName>style.visibility</p:attrName>
                                        </p:attrNameLst>
                                      </p:cBhvr>
                                      <p:to>
                                        <p:strVal val="visible"/>
                                      </p:to>
                                    </p:set>
                                    <p:animEffect transition="in" filter="dissolve">
                                      <p:cBhvr>
                                        <p:cTn id="25" dur="500"/>
                                        <p:tgtEl>
                                          <p:spTgt spid="35738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57383">
                                            <p:txEl>
                                              <p:pRg st="4" end="4"/>
                                            </p:txEl>
                                          </p:spTgt>
                                        </p:tgtEl>
                                        <p:attrNameLst>
                                          <p:attrName>style.visibility</p:attrName>
                                        </p:attrNameLst>
                                      </p:cBhvr>
                                      <p:to>
                                        <p:strVal val="visible"/>
                                      </p:to>
                                    </p:set>
                                    <p:animEffect transition="in" filter="dissolve">
                                      <p:cBhvr>
                                        <p:cTn id="30" dur="500"/>
                                        <p:tgtEl>
                                          <p:spTgt spid="3573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371600" y="841375"/>
            <a:ext cx="8305800" cy="1139825"/>
          </a:xfrm>
        </p:spPr>
        <p:txBody>
          <a:bodyPr/>
          <a:lstStyle/>
          <a:p>
            <a:pPr algn="r" eaLnBrk="1" hangingPunct="1">
              <a:defRPr/>
            </a:pPr>
            <a:r>
              <a:rPr lang="en-US" sz="4000" b="1" i="1" smtClean="0">
                <a:solidFill>
                  <a:srgbClr val="CC9900"/>
                </a:solidFill>
                <a:latin typeface="Benguiat Bk BT" pitchFamily="18" charset="0"/>
              </a:rPr>
              <a:t>Property Rights through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Regulations: Cap-and-trade</a:t>
            </a:r>
          </a:p>
        </p:txBody>
      </p:sp>
      <p:sp>
        <p:nvSpPr>
          <p:cNvPr id="328707" name="Rectangle 3"/>
          <p:cNvSpPr>
            <a:spLocks noGrp="1" noChangeArrowheads="1"/>
          </p:cNvSpPr>
          <p:nvPr>
            <p:ph type="body" sz="half" idx="1"/>
          </p:nvPr>
        </p:nvSpPr>
        <p:spPr>
          <a:xfrm>
            <a:off x="304800" y="3124200"/>
            <a:ext cx="7543800" cy="3733800"/>
          </a:xfrm>
        </p:spPr>
        <p:txBody>
          <a:bodyPr/>
          <a:lstStyle/>
          <a:p>
            <a:pPr lvl="1" eaLnBrk="1" hangingPunct="1">
              <a:lnSpc>
                <a:spcPct val="80000"/>
              </a:lnSpc>
              <a:buFontTx/>
              <a:buNone/>
              <a:defRPr/>
            </a:pPr>
            <a:endParaRPr lang="en-US" sz="1400" smtClean="0">
              <a:solidFill>
                <a:srgbClr val="0A1400"/>
              </a:solidFill>
              <a:latin typeface="Arial Black" pitchFamily="34" charset="0"/>
            </a:endParaRPr>
          </a:p>
          <a:p>
            <a:pPr eaLnBrk="1" hangingPunct="1">
              <a:lnSpc>
                <a:spcPct val="80000"/>
              </a:lnSpc>
              <a:defRPr/>
            </a:pPr>
            <a:r>
              <a:rPr lang="en-US" sz="2800" smtClean="0">
                <a:solidFill>
                  <a:srgbClr val="0A1400"/>
                </a:solidFill>
                <a:latin typeface="Arial Black" pitchFamily="34" charset="0"/>
              </a:rPr>
              <a:t>Legislatures can create property rights.</a:t>
            </a:r>
          </a:p>
          <a:p>
            <a:pPr eaLnBrk="1" hangingPunct="1">
              <a:lnSpc>
                <a:spcPct val="80000"/>
              </a:lnSpc>
              <a:defRPr/>
            </a:pPr>
            <a:r>
              <a:rPr lang="en-US" sz="2800" smtClean="0">
                <a:solidFill>
                  <a:srgbClr val="0A1400"/>
                </a:solidFill>
                <a:latin typeface="Arial Black" pitchFamily="34" charset="0"/>
              </a:rPr>
              <a:t>Rights must be defined and enforceable.</a:t>
            </a:r>
          </a:p>
          <a:p>
            <a:pPr eaLnBrk="1" hangingPunct="1">
              <a:lnSpc>
                <a:spcPct val="80000"/>
              </a:lnSpc>
              <a:defRPr/>
            </a:pPr>
            <a:r>
              <a:rPr lang="en-US" sz="2800" smtClean="0">
                <a:solidFill>
                  <a:srgbClr val="0A1400"/>
                </a:solidFill>
                <a:latin typeface="Arial Black" pitchFamily="34" charset="0"/>
              </a:rPr>
              <a:t>If they work, they eliminate dead weight losses. </a:t>
            </a:r>
          </a:p>
          <a:p>
            <a:pPr lvl="1" eaLnBrk="1" hangingPunct="1">
              <a:lnSpc>
                <a:spcPct val="80000"/>
              </a:lnSpc>
              <a:defRPr/>
            </a:pPr>
            <a:r>
              <a:rPr lang="en-US" smtClean="0">
                <a:solidFill>
                  <a:srgbClr val="0A1400"/>
                </a:solidFill>
                <a:latin typeface="Arial Black" pitchFamily="34" charset="0"/>
              </a:rPr>
              <a:t>SO2 markets</a:t>
            </a:r>
          </a:p>
          <a:p>
            <a:pPr lvl="1" eaLnBrk="1" hangingPunct="1">
              <a:lnSpc>
                <a:spcPct val="80000"/>
              </a:lnSpc>
              <a:defRPr/>
            </a:pPr>
            <a:r>
              <a:rPr lang="en-US" smtClean="0">
                <a:solidFill>
                  <a:srgbClr val="0A1400"/>
                </a:solidFill>
                <a:latin typeface="Arial Black" pitchFamily="34" charset="0"/>
              </a:rPr>
              <a:t>ITQs</a:t>
            </a:r>
          </a:p>
          <a:p>
            <a:pPr eaLnBrk="1" hangingPunct="1">
              <a:lnSpc>
                <a:spcPct val="80000"/>
              </a:lnSpc>
              <a:buFont typeface="Wingdings" pitchFamily="2" charset="2"/>
              <a:buNone/>
              <a:defRPr/>
            </a:pPr>
            <a:endParaRPr lang="en-US" sz="2000" smtClean="0">
              <a:solidFill>
                <a:srgbClr val="0A1400"/>
              </a:solidFill>
              <a:latin typeface="Arial Black" pitchFamily="34" charset="0"/>
            </a:endParaRPr>
          </a:p>
        </p:txBody>
      </p:sp>
      <p:pic>
        <p:nvPicPr>
          <p:cNvPr id="58372"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304800" y="422275"/>
            <a:ext cx="657225" cy="1101725"/>
          </a:xfrm>
          <a:noFill/>
        </p:spPr>
      </p:pic>
      <p:sp>
        <p:nvSpPr>
          <p:cNvPr id="328709"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8707">
                                            <p:txEl>
                                              <p:pRg st="1" end="1"/>
                                            </p:txEl>
                                          </p:spTgt>
                                        </p:tgtEl>
                                        <p:attrNameLst>
                                          <p:attrName>style.visibility</p:attrName>
                                        </p:attrNameLst>
                                      </p:cBhvr>
                                      <p:to>
                                        <p:strVal val="visible"/>
                                      </p:to>
                                    </p:set>
                                    <p:anim calcmode="lin" valueType="num">
                                      <p:cBhvr additive="base">
                                        <p:cTn id="7" dur="500" fill="hold"/>
                                        <p:tgtEl>
                                          <p:spTgt spid="3287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8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8707">
                                            <p:txEl>
                                              <p:pRg st="2" end="2"/>
                                            </p:txEl>
                                          </p:spTgt>
                                        </p:tgtEl>
                                        <p:attrNameLst>
                                          <p:attrName>style.visibility</p:attrName>
                                        </p:attrNameLst>
                                      </p:cBhvr>
                                      <p:to>
                                        <p:strVal val="visible"/>
                                      </p:to>
                                    </p:set>
                                    <p:anim calcmode="lin" valueType="num">
                                      <p:cBhvr additive="base">
                                        <p:cTn id="13" dur="500" fill="hold"/>
                                        <p:tgtEl>
                                          <p:spTgt spid="328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8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8707">
                                            <p:txEl>
                                              <p:pRg st="3" end="3"/>
                                            </p:txEl>
                                          </p:spTgt>
                                        </p:tgtEl>
                                        <p:attrNameLst>
                                          <p:attrName>style.visibility</p:attrName>
                                        </p:attrNameLst>
                                      </p:cBhvr>
                                      <p:to>
                                        <p:strVal val="visible"/>
                                      </p:to>
                                    </p:set>
                                    <p:anim calcmode="lin" valueType="num">
                                      <p:cBhvr additive="base">
                                        <p:cTn id="19" dur="500" fill="hold"/>
                                        <p:tgtEl>
                                          <p:spTgt spid="328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87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8707">
                                            <p:txEl>
                                              <p:pRg st="4" end="4"/>
                                            </p:txEl>
                                          </p:spTgt>
                                        </p:tgtEl>
                                        <p:attrNameLst>
                                          <p:attrName>style.visibility</p:attrName>
                                        </p:attrNameLst>
                                      </p:cBhvr>
                                      <p:to>
                                        <p:strVal val="visible"/>
                                      </p:to>
                                    </p:set>
                                    <p:anim calcmode="lin" valueType="num">
                                      <p:cBhvr additive="base">
                                        <p:cTn id="23" dur="500" fill="hold"/>
                                        <p:tgtEl>
                                          <p:spTgt spid="3287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870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8707">
                                            <p:txEl>
                                              <p:pRg st="5" end="5"/>
                                            </p:txEl>
                                          </p:spTgt>
                                        </p:tgtEl>
                                        <p:attrNameLst>
                                          <p:attrName>style.visibility</p:attrName>
                                        </p:attrNameLst>
                                      </p:cBhvr>
                                      <p:to>
                                        <p:strVal val="visible"/>
                                      </p:to>
                                    </p:set>
                                    <p:anim calcmode="lin" valueType="num">
                                      <p:cBhvr additive="base">
                                        <p:cTn id="27" dur="500" fill="hold"/>
                                        <p:tgtEl>
                                          <p:spTgt spid="32870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8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7"/>
          <p:cNvPicPr>
            <a:picLocks noChangeAspect="1" noChangeArrowheads="1"/>
          </p:cNvPicPr>
          <p:nvPr/>
        </p:nvPicPr>
        <p:blipFill>
          <a:blip r:embed="rId3" cstate="print"/>
          <a:srcRect l="1849"/>
          <a:stretch>
            <a:fillRect/>
          </a:stretch>
        </p:blipFill>
        <p:spPr bwMode="auto">
          <a:xfrm>
            <a:off x="533400" y="2743200"/>
            <a:ext cx="4876800" cy="3657600"/>
          </a:xfrm>
          <a:prstGeom prst="rect">
            <a:avLst/>
          </a:prstGeom>
          <a:noFill/>
          <a:ln w="9525">
            <a:noFill/>
            <a:miter lim="800000"/>
            <a:headEnd/>
            <a:tailEnd/>
          </a:ln>
        </p:spPr>
      </p:pic>
      <p:sp>
        <p:nvSpPr>
          <p:cNvPr id="296963" name="Text Box 3"/>
          <p:cNvSpPr txBox="1">
            <a:spLocks noChangeArrowheads="1"/>
          </p:cNvSpPr>
          <p:nvPr/>
        </p:nvSpPr>
        <p:spPr bwMode="auto">
          <a:xfrm>
            <a:off x="4800600" y="1219200"/>
            <a:ext cx="3708400" cy="762000"/>
          </a:xfrm>
          <a:prstGeom prst="rect">
            <a:avLst/>
          </a:prstGeom>
          <a:noFill/>
          <a:ln w="9525">
            <a:noFill/>
            <a:miter lim="800000"/>
            <a:headEnd/>
            <a:tailEnd/>
          </a:ln>
          <a:effectLst/>
        </p:spPr>
        <p:txBody>
          <a:bodyPr wrap="none" lIns="92075" tIns="46038" rIns="92075" bIns="46038">
            <a:spAutoFit/>
          </a:bodyPr>
          <a:lstStyle/>
          <a:p>
            <a:pPr>
              <a:defRPr/>
            </a:pPr>
            <a:r>
              <a:rPr lang="en-US" sz="4400" b="0" i="0">
                <a:solidFill>
                  <a:schemeClr val="tx2"/>
                </a:solidFill>
                <a:latin typeface="Arial Black" pitchFamily="34" charset="0"/>
              </a:rPr>
              <a:t> </a:t>
            </a:r>
            <a:r>
              <a:rPr lang="en-US" sz="4400">
                <a:effectLst>
                  <a:outerShdw blurRad="38100" dist="38100" dir="2700000" algn="tl">
                    <a:srgbClr val="000000"/>
                  </a:outerShdw>
                </a:effectLst>
              </a:rPr>
              <a:t>Derby Fishing</a:t>
            </a:r>
          </a:p>
        </p:txBody>
      </p:sp>
      <p:pic>
        <p:nvPicPr>
          <p:cNvPr id="59396" name="Picture 4" descr="TREE_GRN"/>
          <p:cNvPicPr>
            <a:picLocks noChangeAspect="1" noChangeArrowheads="1"/>
          </p:cNvPicPr>
          <p:nvPr/>
        </p:nvPicPr>
        <p:blipFill>
          <a:blip r:embed="rId4" cstate="print">
            <a:lum bright="70000" contrast="-70000"/>
          </a:blip>
          <a:srcRect/>
          <a:stretch>
            <a:fillRect/>
          </a:stretch>
        </p:blipFill>
        <p:spPr bwMode="auto">
          <a:xfrm>
            <a:off x="533400" y="228600"/>
            <a:ext cx="974725" cy="1635125"/>
          </a:xfrm>
          <a:prstGeom prst="rect">
            <a:avLst/>
          </a:prstGeom>
          <a:noFill/>
          <a:ln w="9525">
            <a:noFill/>
            <a:miter lim="800000"/>
            <a:headEnd/>
            <a:tailEnd/>
          </a:ln>
        </p:spPr>
      </p:pic>
      <p:sp>
        <p:nvSpPr>
          <p:cNvPr id="296965"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819400" y="685800"/>
            <a:ext cx="6096000" cy="1444625"/>
          </a:xfrm>
        </p:spPr>
        <p:txBody>
          <a:bodyPr/>
          <a:lstStyle/>
          <a:p>
            <a:pPr algn="r" eaLnBrk="1" hangingPunct="1">
              <a:defRPr/>
            </a:pPr>
            <a:r>
              <a:rPr lang="en-US" b="1" i="1" smtClean="0">
                <a:solidFill>
                  <a:srgbClr val="CC9900"/>
                </a:solidFill>
                <a:latin typeface="Benguiat Bk BT" pitchFamily="18" charset="0"/>
              </a:rPr>
              <a:t>Cap-and-Trade that works</a:t>
            </a:r>
            <a:endParaRPr lang="en-US" sz="4000" b="1" i="1" smtClean="0">
              <a:solidFill>
                <a:srgbClr val="CC9900"/>
              </a:solidFill>
              <a:latin typeface="Benguiat Bk BT" pitchFamily="18" charset="0"/>
            </a:endParaRPr>
          </a:p>
        </p:txBody>
      </p:sp>
      <p:sp>
        <p:nvSpPr>
          <p:cNvPr id="326659" name="Line 3"/>
          <p:cNvSpPr>
            <a:spLocks noChangeShapeType="1"/>
          </p:cNvSpPr>
          <p:nvPr/>
        </p:nvSpPr>
        <p:spPr bwMode="auto">
          <a:xfrm flipV="1">
            <a:off x="457200" y="21336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60420" name="Picture 4" descr="TREE_GRN"/>
          <p:cNvPicPr>
            <a:picLocks noChangeAspect="1" noChangeArrowheads="1"/>
          </p:cNvPicPr>
          <p:nvPr/>
        </p:nvPicPr>
        <p:blipFill>
          <a:blip r:embed="rId2" cstate="print">
            <a:lum bright="70000" contrast="-70000"/>
          </a:blip>
          <a:srcRect/>
          <a:stretch>
            <a:fillRect/>
          </a:stretch>
        </p:blipFill>
        <p:spPr bwMode="auto">
          <a:xfrm>
            <a:off x="457200" y="152400"/>
            <a:ext cx="1058863" cy="1776413"/>
          </a:xfrm>
          <a:prstGeom prst="rect">
            <a:avLst/>
          </a:prstGeom>
          <a:noFill/>
          <a:ln w="9525">
            <a:noFill/>
            <a:miter lim="800000"/>
            <a:headEnd/>
            <a:tailEnd/>
          </a:ln>
        </p:spPr>
      </p:pic>
      <p:pic>
        <p:nvPicPr>
          <p:cNvPr id="60421" name="Picture 5"/>
          <p:cNvPicPr>
            <a:picLocks noGrp="1" noChangeAspect="1" noChangeArrowheads="1"/>
          </p:cNvPicPr>
          <p:nvPr>
            <p:ph type="body" idx="1"/>
          </p:nvPr>
        </p:nvPicPr>
        <p:blipFill>
          <a:blip r:embed="rId3" cstate="print"/>
          <a:srcRect/>
          <a:stretch>
            <a:fillRect/>
          </a:stretch>
        </p:blipFill>
        <p:spPr>
          <a:xfrm>
            <a:off x="381000" y="2762250"/>
            <a:ext cx="5105400" cy="3327400"/>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1676400" y="536575"/>
            <a:ext cx="7162800" cy="1673225"/>
          </a:xfrm>
        </p:spPr>
        <p:txBody>
          <a:bodyPr/>
          <a:lstStyle/>
          <a:p>
            <a:pPr algn="r" eaLnBrk="1" hangingPunct="1">
              <a:defRPr/>
            </a:pPr>
            <a:r>
              <a:rPr lang="en-US" b="1" i="1" smtClean="0">
                <a:solidFill>
                  <a:srgbClr val="CC9900"/>
                </a:solidFill>
                <a:latin typeface="Benguiat Bk BT" pitchFamily="18" charset="0"/>
              </a:rPr>
              <a:t>Cap-and-Trade—Who Gets the Rents?</a:t>
            </a:r>
          </a:p>
        </p:txBody>
      </p:sp>
      <p:sp>
        <p:nvSpPr>
          <p:cNvPr id="391171" name="Rectangle 3"/>
          <p:cNvSpPr>
            <a:spLocks noGrp="1" noChangeArrowheads="1"/>
          </p:cNvSpPr>
          <p:nvPr>
            <p:ph type="body" sz="half" idx="1"/>
          </p:nvPr>
        </p:nvSpPr>
        <p:spPr>
          <a:xfrm>
            <a:off x="381000" y="3352800"/>
            <a:ext cx="7467600" cy="2971800"/>
          </a:xfrm>
        </p:spPr>
        <p:txBody>
          <a:bodyPr/>
          <a:lstStyle/>
          <a:p>
            <a:pPr eaLnBrk="1" hangingPunct="1"/>
            <a:r>
              <a:rPr lang="en-US" sz="2800" smtClean="0">
                <a:solidFill>
                  <a:srgbClr val="0A1400"/>
                </a:solidFill>
                <a:effectLst/>
                <a:latin typeface="Arial Black" pitchFamily="34" charset="0"/>
              </a:rPr>
              <a:t>What is the scarce resource? </a:t>
            </a:r>
          </a:p>
          <a:p>
            <a:pPr eaLnBrk="1" hangingPunct="1"/>
            <a:r>
              <a:rPr lang="en-US" sz="2800" smtClean="0">
                <a:solidFill>
                  <a:srgbClr val="0A1400"/>
                </a:solidFill>
                <a:effectLst/>
                <a:latin typeface="Arial Black" pitchFamily="34" charset="0"/>
              </a:rPr>
              <a:t>Who gets it?</a:t>
            </a:r>
          </a:p>
          <a:p>
            <a:pPr lvl="1" eaLnBrk="1" hangingPunct="1"/>
            <a:r>
              <a:rPr lang="en-US" sz="2400" smtClean="0">
                <a:solidFill>
                  <a:srgbClr val="0A1400"/>
                </a:solidFill>
                <a:effectLst/>
                <a:latin typeface="Arial Black" pitchFamily="34" charset="0"/>
              </a:rPr>
              <a:t>Auction</a:t>
            </a:r>
          </a:p>
          <a:p>
            <a:pPr lvl="1" eaLnBrk="1" hangingPunct="1"/>
            <a:r>
              <a:rPr lang="en-US" sz="2400" smtClean="0">
                <a:solidFill>
                  <a:srgbClr val="0A1400"/>
                </a:solidFill>
                <a:effectLst/>
                <a:latin typeface="Arial Black" pitchFamily="34" charset="0"/>
              </a:rPr>
              <a:t>Grandfathering </a:t>
            </a:r>
          </a:p>
          <a:p>
            <a:pPr eaLnBrk="1" hangingPunct="1"/>
            <a:r>
              <a:rPr lang="en-US" sz="2800" smtClean="0">
                <a:solidFill>
                  <a:srgbClr val="0A1400"/>
                </a:solidFill>
                <a:effectLst/>
                <a:latin typeface="Arial Black" pitchFamily="34" charset="0"/>
              </a:rPr>
              <a:t>It is hard to give away rights hence RENT SEEKING</a:t>
            </a:r>
          </a:p>
        </p:txBody>
      </p:sp>
      <p:pic>
        <p:nvPicPr>
          <p:cNvPr id="61444"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381000"/>
            <a:ext cx="862013" cy="1447800"/>
          </a:xfrm>
          <a:noFill/>
        </p:spPr>
      </p:pic>
      <p:sp>
        <p:nvSpPr>
          <p:cNvPr id="391173"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 calcmode="lin" valueType="num">
                                      <p:cBhvr additive="base">
                                        <p:cTn id="7" dur="500" fill="hold"/>
                                        <p:tgtEl>
                                          <p:spTgt spid="391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1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1171">
                                            <p:txEl>
                                              <p:pRg st="1" end="1"/>
                                            </p:txEl>
                                          </p:spTgt>
                                        </p:tgtEl>
                                        <p:attrNameLst>
                                          <p:attrName>style.visibility</p:attrName>
                                        </p:attrNameLst>
                                      </p:cBhvr>
                                      <p:to>
                                        <p:strVal val="visible"/>
                                      </p:to>
                                    </p:set>
                                    <p:anim calcmode="lin" valueType="num">
                                      <p:cBhvr additive="base">
                                        <p:cTn id="13" dur="500" fill="hold"/>
                                        <p:tgtEl>
                                          <p:spTgt spid="391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1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1171">
                                            <p:txEl>
                                              <p:pRg st="2" end="2"/>
                                            </p:txEl>
                                          </p:spTgt>
                                        </p:tgtEl>
                                        <p:attrNameLst>
                                          <p:attrName>style.visibility</p:attrName>
                                        </p:attrNameLst>
                                      </p:cBhvr>
                                      <p:to>
                                        <p:strVal val="visible"/>
                                      </p:to>
                                    </p:set>
                                    <p:anim calcmode="lin" valueType="num">
                                      <p:cBhvr additive="base">
                                        <p:cTn id="19" dur="500" fill="hold"/>
                                        <p:tgtEl>
                                          <p:spTgt spid="391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1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1171">
                                            <p:txEl>
                                              <p:pRg st="3" end="3"/>
                                            </p:txEl>
                                          </p:spTgt>
                                        </p:tgtEl>
                                        <p:attrNameLst>
                                          <p:attrName>style.visibility</p:attrName>
                                        </p:attrNameLst>
                                      </p:cBhvr>
                                      <p:to>
                                        <p:strVal val="visible"/>
                                      </p:to>
                                    </p:set>
                                    <p:anim calcmode="lin" valueType="num">
                                      <p:cBhvr additive="base">
                                        <p:cTn id="25" dur="500" fill="hold"/>
                                        <p:tgtEl>
                                          <p:spTgt spid="391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1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1171">
                                            <p:txEl>
                                              <p:pRg st="4" end="4"/>
                                            </p:txEl>
                                          </p:spTgt>
                                        </p:tgtEl>
                                        <p:attrNameLst>
                                          <p:attrName>style.visibility</p:attrName>
                                        </p:attrNameLst>
                                      </p:cBhvr>
                                      <p:to>
                                        <p:strVal val="visible"/>
                                      </p:to>
                                    </p:set>
                                    <p:anim calcmode="lin" valueType="num">
                                      <p:cBhvr additive="base">
                                        <p:cTn id="31" dur="500" fill="hold"/>
                                        <p:tgtEl>
                                          <p:spTgt spid="391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1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443288" y="457200"/>
            <a:ext cx="5322887" cy="1311275"/>
          </a:xfrm>
          <a:prstGeom prst="rect">
            <a:avLst/>
          </a:prstGeom>
          <a:noFill/>
          <a:ln w="9525">
            <a:noFill/>
            <a:miter lim="800000"/>
            <a:headEnd/>
            <a:tailEnd/>
          </a:ln>
        </p:spPr>
        <p:txBody>
          <a:bodyPr wrap="none">
            <a:spAutoFit/>
          </a:bodyPr>
          <a:lstStyle/>
          <a:p>
            <a:pPr eaLnBrk="0" hangingPunct="0"/>
            <a:r>
              <a:rPr lang="en-US" sz="4000"/>
              <a:t>Why economists </a:t>
            </a:r>
          </a:p>
          <a:p>
            <a:pPr eaLnBrk="0" hangingPunct="0"/>
            <a:r>
              <a:rPr lang="en-US" sz="4000"/>
              <a:t>don’t get much respect? </a:t>
            </a:r>
          </a:p>
        </p:txBody>
      </p:sp>
      <p:sp>
        <p:nvSpPr>
          <p:cNvPr id="323587" name="Line 3"/>
          <p:cNvSpPr>
            <a:spLocks noChangeShapeType="1"/>
          </p:cNvSpPr>
          <p:nvPr/>
        </p:nvSpPr>
        <p:spPr bwMode="auto">
          <a:xfrm>
            <a:off x="1752600" y="2514600"/>
            <a:ext cx="0" cy="35052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23588" name="Line 4"/>
          <p:cNvSpPr>
            <a:spLocks noChangeShapeType="1"/>
          </p:cNvSpPr>
          <p:nvPr/>
        </p:nvSpPr>
        <p:spPr bwMode="auto">
          <a:xfrm>
            <a:off x="1752600" y="6019800"/>
            <a:ext cx="4800600" cy="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23589" name="Text Box 5"/>
          <p:cNvSpPr txBox="1">
            <a:spLocks noChangeArrowheads="1"/>
          </p:cNvSpPr>
          <p:nvPr/>
        </p:nvSpPr>
        <p:spPr bwMode="auto">
          <a:xfrm>
            <a:off x="746125" y="2093913"/>
            <a:ext cx="1022350" cy="641350"/>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Value of</a:t>
            </a:r>
          </a:p>
          <a:p>
            <a:pPr algn="l" eaLnBrk="0" hangingPunct="0"/>
            <a:r>
              <a:rPr lang="en-US" sz="1800" b="0" i="0">
                <a:solidFill>
                  <a:schemeClr val="tx1"/>
                </a:solidFill>
                <a:latin typeface="Arial" charset="0"/>
              </a:rPr>
              <a:t>wolves</a:t>
            </a:r>
          </a:p>
        </p:txBody>
      </p:sp>
      <p:sp>
        <p:nvSpPr>
          <p:cNvPr id="323590" name="Text Box 6"/>
          <p:cNvSpPr txBox="1">
            <a:spLocks noChangeArrowheads="1"/>
          </p:cNvSpPr>
          <p:nvPr/>
        </p:nvSpPr>
        <p:spPr bwMode="auto">
          <a:xfrm>
            <a:off x="4038600" y="6186488"/>
            <a:ext cx="20129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Number of wolves</a:t>
            </a:r>
          </a:p>
        </p:txBody>
      </p:sp>
      <p:sp>
        <p:nvSpPr>
          <p:cNvPr id="323591" name="Line 7"/>
          <p:cNvSpPr>
            <a:spLocks noChangeShapeType="1"/>
          </p:cNvSpPr>
          <p:nvPr/>
        </p:nvSpPr>
        <p:spPr bwMode="auto">
          <a:xfrm flipV="1">
            <a:off x="2514600" y="2743200"/>
            <a:ext cx="3886200" cy="28956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23592" name="Line 8"/>
          <p:cNvSpPr>
            <a:spLocks noChangeShapeType="1"/>
          </p:cNvSpPr>
          <p:nvPr/>
        </p:nvSpPr>
        <p:spPr bwMode="auto">
          <a:xfrm>
            <a:off x="2590800" y="2667000"/>
            <a:ext cx="3429000" cy="28194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23593" name="Text Box 9"/>
          <p:cNvSpPr txBox="1">
            <a:spLocks noChangeArrowheads="1"/>
          </p:cNvSpPr>
          <p:nvPr/>
        </p:nvSpPr>
        <p:spPr bwMode="auto">
          <a:xfrm>
            <a:off x="6477000" y="2452688"/>
            <a:ext cx="5397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MC</a:t>
            </a:r>
          </a:p>
        </p:txBody>
      </p:sp>
      <p:sp>
        <p:nvSpPr>
          <p:cNvPr id="323594" name="Text Box 10"/>
          <p:cNvSpPr txBox="1">
            <a:spLocks noChangeArrowheads="1"/>
          </p:cNvSpPr>
          <p:nvPr/>
        </p:nvSpPr>
        <p:spPr bwMode="auto">
          <a:xfrm>
            <a:off x="6096000" y="5348288"/>
            <a:ext cx="5270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MB</a:t>
            </a:r>
          </a:p>
        </p:txBody>
      </p:sp>
      <p:pic>
        <p:nvPicPr>
          <p:cNvPr id="8203" name="Picture 11" descr="TREE_GRN"/>
          <p:cNvPicPr>
            <a:picLocks noChangeAspect="1" noChangeArrowheads="1"/>
          </p:cNvPicPr>
          <p:nvPr/>
        </p:nvPicPr>
        <p:blipFill>
          <a:blip r:embed="rId2" cstate="print">
            <a:lum bright="70000" contrast="-70000"/>
          </a:blip>
          <a:srcRect/>
          <a:stretch>
            <a:fillRect/>
          </a:stretch>
        </p:blipFill>
        <p:spPr bwMode="auto">
          <a:xfrm>
            <a:off x="457200" y="152400"/>
            <a:ext cx="954088" cy="1600200"/>
          </a:xfrm>
          <a:prstGeom prst="rect">
            <a:avLst/>
          </a:prstGeom>
          <a:noFill/>
          <a:ln w="9525">
            <a:noFill/>
            <a:miter lim="800000"/>
            <a:headEnd/>
            <a:tailEnd/>
          </a:ln>
        </p:spPr>
      </p:pic>
      <p:sp>
        <p:nvSpPr>
          <p:cNvPr id="323596" name="Line 12"/>
          <p:cNvSpPr>
            <a:spLocks noChangeShapeType="1"/>
          </p:cNvSpPr>
          <p:nvPr/>
        </p:nvSpPr>
        <p:spPr bwMode="auto">
          <a:xfrm flipV="1">
            <a:off x="762000" y="18288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323597" name="Rectangle 13"/>
          <p:cNvSpPr>
            <a:spLocks noChangeArrowheads="1"/>
          </p:cNvSpPr>
          <p:nvPr/>
        </p:nvSpPr>
        <p:spPr bwMode="auto">
          <a:xfrm>
            <a:off x="2057400" y="3810000"/>
            <a:ext cx="6172200" cy="1752600"/>
          </a:xfrm>
          <a:prstGeom prst="rect">
            <a:avLst/>
          </a:prstGeom>
          <a:noFill/>
          <a:ln w="9525">
            <a:noFill/>
            <a:miter lim="800000"/>
            <a:headEnd/>
            <a:tailEnd/>
          </a:ln>
        </p:spPr>
        <p:txBody>
          <a:bodyPr/>
          <a:lstStyle/>
          <a:p>
            <a:pPr marL="342900" indent="-342900" algn="l">
              <a:spcBef>
                <a:spcPct val="20000"/>
              </a:spcBef>
              <a:buClr>
                <a:schemeClr val="hlink"/>
              </a:buClr>
              <a:buSzPct val="70000"/>
              <a:buFont typeface="Wingdings" pitchFamily="2" charset="2"/>
              <a:buNone/>
            </a:pPr>
            <a:r>
              <a:rPr lang="en-US" b="0" i="0">
                <a:solidFill>
                  <a:srgbClr val="0D1A00"/>
                </a:solidFill>
                <a:latin typeface="Arial Black" pitchFamily="34" charset="0"/>
              </a:rPr>
              <a:t>If MB &gt; MC, do it!</a:t>
            </a:r>
          </a:p>
        </p:txBody>
      </p:sp>
      <p:pic>
        <p:nvPicPr>
          <p:cNvPr id="323599" name="Picture 15" descr="The image “http://calphotos.berkeley.edu/imgs/512x768/0000_0000/0202/0146.jpeg” cannot be displayed, because it contains errors."/>
          <p:cNvPicPr>
            <a:picLocks noChangeAspect="1" noChangeArrowheads="1"/>
          </p:cNvPicPr>
          <p:nvPr/>
        </p:nvPicPr>
        <p:blipFill>
          <a:blip r:embed="rId3" cstate="print"/>
          <a:srcRect/>
          <a:stretch>
            <a:fillRect/>
          </a:stretch>
        </p:blipFill>
        <p:spPr bwMode="auto">
          <a:xfrm>
            <a:off x="2057400" y="2514600"/>
            <a:ext cx="4648200" cy="315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3599"/>
                                        </p:tgtEl>
                                        <p:attrNameLst>
                                          <p:attrName>style.visibility</p:attrName>
                                        </p:attrNameLst>
                                      </p:cBhvr>
                                      <p:to>
                                        <p:strVal val="visible"/>
                                      </p:to>
                                    </p:set>
                                    <p:animEffect transition="in" filter="diamond(in)">
                                      <p:cBhvr>
                                        <p:cTn id="7" dur="1000"/>
                                        <p:tgtEl>
                                          <p:spTgt spid="3235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3589"/>
                                        </p:tgtEl>
                                        <p:attrNameLst>
                                          <p:attrName>style.visibility</p:attrName>
                                        </p:attrNameLst>
                                      </p:cBhvr>
                                      <p:to>
                                        <p:strVal val="visible"/>
                                      </p:to>
                                    </p:set>
                                    <p:animEffect transition="in" filter="dissolve">
                                      <p:cBhvr>
                                        <p:cTn id="12" dur="500"/>
                                        <p:tgtEl>
                                          <p:spTgt spid="323589"/>
                                        </p:tgtEl>
                                      </p:cBhvr>
                                    </p:animEffect>
                                  </p:childTnLst>
                                </p:cTn>
                              </p:par>
                              <p:par>
                                <p:cTn id="13" presetID="9" presetClass="entr" presetSubtype="0" fill="hold" nodeType="withEffect">
                                  <p:stCondLst>
                                    <p:cond delay="0"/>
                                  </p:stCondLst>
                                  <p:childTnLst>
                                    <p:set>
                                      <p:cBhvr>
                                        <p:cTn id="14" dur="1" fill="hold">
                                          <p:stCondLst>
                                            <p:cond delay="0"/>
                                          </p:stCondLst>
                                        </p:cTn>
                                        <p:tgtEl>
                                          <p:spTgt spid="323587"/>
                                        </p:tgtEl>
                                        <p:attrNameLst>
                                          <p:attrName>style.visibility</p:attrName>
                                        </p:attrNameLst>
                                      </p:cBhvr>
                                      <p:to>
                                        <p:strVal val="visible"/>
                                      </p:to>
                                    </p:set>
                                    <p:animEffect transition="in" filter="dissolve">
                                      <p:cBhvr>
                                        <p:cTn id="15" dur="500"/>
                                        <p:tgtEl>
                                          <p:spTgt spid="323587"/>
                                        </p:tgtEl>
                                      </p:cBhvr>
                                    </p:animEffect>
                                  </p:childTnLst>
                                </p:cTn>
                              </p:par>
                              <p:par>
                                <p:cTn id="16" presetID="1" presetClass="exit" presetSubtype="0" fill="hold" nodeType="withEffect">
                                  <p:stCondLst>
                                    <p:cond delay="0"/>
                                  </p:stCondLst>
                                  <p:childTnLst>
                                    <p:set>
                                      <p:cBhvr>
                                        <p:cTn id="17" dur="1" fill="hold">
                                          <p:stCondLst>
                                            <p:cond delay="0"/>
                                          </p:stCondLst>
                                        </p:cTn>
                                        <p:tgtEl>
                                          <p:spTgt spid="323599"/>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323588"/>
                                        </p:tgtEl>
                                        <p:attrNameLst>
                                          <p:attrName>style.visibility</p:attrName>
                                        </p:attrNameLst>
                                      </p:cBhvr>
                                      <p:to>
                                        <p:strVal val="visible"/>
                                      </p:to>
                                    </p:set>
                                    <p:animEffect transition="in" filter="dissolve">
                                      <p:cBhvr>
                                        <p:cTn id="20" dur="500"/>
                                        <p:tgtEl>
                                          <p:spTgt spid="32358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23597"/>
                                        </p:tgtEl>
                                        <p:attrNameLst>
                                          <p:attrName>style.visibility</p:attrName>
                                        </p:attrNameLst>
                                      </p:cBhvr>
                                      <p:to>
                                        <p:strVal val="visible"/>
                                      </p:to>
                                    </p:set>
                                    <p:animEffect transition="in" filter="dissolve">
                                      <p:cBhvr>
                                        <p:cTn id="23" dur="500"/>
                                        <p:tgtEl>
                                          <p:spTgt spid="32359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23593"/>
                                        </p:tgtEl>
                                        <p:attrNameLst>
                                          <p:attrName>style.visibility</p:attrName>
                                        </p:attrNameLst>
                                      </p:cBhvr>
                                      <p:to>
                                        <p:strVal val="visible"/>
                                      </p:to>
                                    </p:set>
                                    <p:animEffect transition="in" filter="dissolve">
                                      <p:cBhvr>
                                        <p:cTn id="26" dur="500"/>
                                        <p:tgtEl>
                                          <p:spTgt spid="323593"/>
                                        </p:tgtEl>
                                      </p:cBhvr>
                                    </p:animEffect>
                                  </p:childTnLst>
                                </p:cTn>
                              </p:par>
                              <p:par>
                                <p:cTn id="27" presetID="9" presetClass="entr" presetSubtype="0" fill="hold" nodeType="withEffect">
                                  <p:stCondLst>
                                    <p:cond delay="0"/>
                                  </p:stCondLst>
                                  <p:childTnLst>
                                    <p:set>
                                      <p:cBhvr>
                                        <p:cTn id="28" dur="1" fill="hold">
                                          <p:stCondLst>
                                            <p:cond delay="0"/>
                                          </p:stCondLst>
                                        </p:cTn>
                                        <p:tgtEl>
                                          <p:spTgt spid="323591"/>
                                        </p:tgtEl>
                                        <p:attrNameLst>
                                          <p:attrName>style.visibility</p:attrName>
                                        </p:attrNameLst>
                                      </p:cBhvr>
                                      <p:to>
                                        <p:strVal val="visible"/>
                                      </p:to>
                                    </p:set>
                                    <p:animEffect transition="in" filter="dissolve">
                                      <p:cBhvr>
                                        <p:cTn id="29" dur="500"/>
                                        <p:tgtEl>
                                          <p:spTgt spid="323591"/>
                                        </p:tgtEl>
                                      </p:cBhvr>
                                    </p:animEffect>
                                  </p:childTnLst>
                                </p:cTn>
                              </p:par>
                              <p:par>
                                <p:cTn id="30" presetID="9" presetClass="entr" presetSubtype="0" fill="hold" nodeType="withEffect">
                                  <p:stCondLst>
                                    <p:cond delay="0"/>
                                  </p:stCondLst>
                                  <p:childTnLst>
                                    <p:set>
                                      <p:cBhvr>
                                        <p:cTn id="31" dur="1" fill="hold">
                                          <p:stCondLst>
                                            <p:cond delay="0"/>
                                          </p:stCondLst>
                                        </p:cTn>
                                        <p:tgtEl>
                                          <p:spTgt spid="323592"/>
                                        </p:tgtEl>
                                        <p:attrNameLst>
                                          <p:attrName>style.visibility</p:attrName>
                                        </p:attrNameLst>
                                      </p:cBhvr>
                                      <p:to>
                                        <p:strVal val="visible"/>
                                      </p:to>
                                    </p:set>
                                    <p:animEffect transition="in" filter="dissolve">
                                      <p:cBhvr>
                                        <p:cTn id="32" dur="500"/>
                                        <p:tgtEl>
                                          <p:spTgt spid="32359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23594"/>
                                        </p:tgtEl>
                                        <p:attrNameLst>
                                          <p:attrName>style.visibility</p:attrName>
                                        </p:attrNameLst>
                                      </p:cBhvr>
                                      <p:to>
                                        <p:strVal val="visible"/>
                                      </p:to>
                                    </p:set>
                                    <p:animEffect transition="in" filter="dissolve">
                                      <p:cBhvr>
                                        <p:cTn id="35" dur="500"/>
                                        <p:tgtEl>
                                          <p:spTgt spid="32359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23590"/>
                                        </p:tgtEl>
                                        <p:attrNameLst>
                                          <p:attrName>style.visibility</p:attrName>
                                        </p:attrNameLst>
                                      </p:cBhvr>
                                      <p:to>
                                        <p:strVal val="visible"/>
                                      </p:to>
                                    </p:set>
                                    <p:animEffect transition="in" filter="dissolve">
                                      <p:cBhvr>
                                        <p:cTn id="38" dur="500"/>
                                        <p:tgtEl>
                                          <p:spTgt spid="32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p:bldP spid="323590" grpId="0"/>
      <p:bldP spid="323593" grpId="0"/>
      <p:bldP spid="323594" grpId="0"/>
      <p:bldP spid="32359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667000" y="1069975"/>
            <a:ext cx="6400800" cy="1139825"/>
          </a:xfrm>
        </p:spPr>
        <p:txBody>
          <a:bodyPr/>
          <a:lstStyle/>
          <a:p>
            <a:pPr algn="r" eaLnBrk="1" hangingPunct="1">
              <a:defRPr/>
            </a:pPr>
            <a:r>
              <a:rPr lang="en-US" sz="4000" b="1" i="1" smtClean="0">
                <a:solidFill>
                  <a:srgbClr val="CC9900"/>
                </a:solidFill>
                <a:latin typeface="Benguiat Bk BT" pitchFamily="18" charset="0"/>
              </a:rPr>
              <a:t>The Mother of them All</a:t>
            </a:r>
          </a:p>
        </p:txBody>
      </p:sp>
      <p:pic>
        <p:nvPicPr>
          <p:cNvPr id="62467"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498475"/>
            <a:ext cx="747713" cy="1254125"/>
          </a:xfrm>
          <a:noFill/>
        </p:spPr>
      </p:pic>
      <p:sp>
        <p:nvSpPr>
          <p:cNvPr id="285701"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85704" name="Picture 8"/>
          <p:cNvPicPr>
            <a:picLocks noChangeAspect="1" noChangeArrowheads="1"/>
          </p:cNvPicPr>
          <p:nvPr/>
        </p:nvPicPr>
        <p:blipFill>
          <a:blip r:embed="rId3" cstate="print"/>
          <a:srcRect/>
          <a:stretch>
            <a:fillRect/>
          </a:stretch>
        </p:blipFill>
        <p:spPr bwMode="auto">
          <a:xfrm>
            <a:off x="419100" y="2667000"/>
            <a:ext cx="5143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5704"/>
                                        </p:tgtEl>
                                        <p:attrNameLst>
                                          <p:attrName>style.visibility</p:attrName>
                                        </p:attrNameLst>
                                      </p:cBhvr>
                                      <p:to>
                                        <p:strVal val="visible"/>
                                      </p:to>
                                    </p:set>
                                    <p:animEffect transition="in" filter="dissolve">
                                      <p:cBhvr>
                                        <p:cTn id="7" dur="1000"/>
                                        <p:tgtEl>
                                          <p:spTgt spid="285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371600" y="460375"/>
            <a:ext cx="7315200" cy="1673225"/>
          </a:xfrm>
        </p:spPr>
        <p:txBody>
          <a:bodyPr/>
          <a:lstStyle/>
          <a:p>
            <a:pPr algn="r" eaLnBrk="1" hangingPunct="1">
              <a:defRPr/>
            </a:pPr>
            <a:r>
              <a:rPr lang="en-US" b="1" i="1" dirty="0" smtClean="0">
                <a:solidFill>
                  <a:srgbClr val="CC9900"/>
                </a:solidFill>
                <a:latin typeface="Benguiat Bk BT" pitchFamily="18" charset="0"/>
              </a:rPr>
              <a:t>Carbon Credits</a:t>
            </a:r>
            <a:r>
              <a:rPr lang="en-US" sz="4000" b="1" i="1" dirty="0" smtClean="0">
                <a:solidFill>
                  <a:srgbClr val="CC9900"/>
                </a:solidFill>
                <a:latin typeface="Benguiat Bk BT" pitchFamily="18" charset="0"/>
              </a:rPr>
              <a:t/>
            </a:r>
            <a:br>
              <a:rPr lang="en-US" sz="4000" b="1" i="1" dirty="0" smtClean="0">
                <a:solidFill>
                  <a:srgbClr val="CC9900"/>
                </a:solidFill>
                <a:latin typeface="Benguiat Bk BT" pitchFamily="18" charset="0"/>
              </a:rPr>
            </a:br>
            <a:r>
              <a:rPr lang="en-US" sz="3600" b="1" i="1" dirty="0" smtClean="0">
                <a:solidFill>
                  <a:srgbClr val="CC9900"/>
                </a:solidFill>
                <a:latin typeface="Benguiat Bk BT" pitchFamily="18" charset="0"/>
              </a:rPr>
              <a:t>Cap-and-Trade that Won’t Work </a:t>
            </a:r>
            <a:endParaRPr lang="en-US" sz="4000" b="1" i="1" dirty="0" smtClean="0">
              <a:solidFill>
                <a:srgbClr val="CC9900"/>
              </a:solidFill>
              <a:latin typeface="Benguiat Bk BT" pitchFamily="18" charset="0"/>
            </a:endParaRPr>
          </a:p>
        </p:txBody>
      </p:sp>
      <p:sp>
        <p:nvSpPr>
          <p:cNvPr id="320515" name="Rectangle 3"/>
          <p:cNvSpPr>
            <a:spLocks noGrp="1" noChangeArrowheads="1"/>
          </p:cNvSpPr>
          <p:nvPr>
            <p:ph type="body" sz="half" idx="1"/>
          </p:nvPr>
        </p:nvSpPr>
        <p:spPr>
          <a:xfrm>
            <a:off x="381000" y="2438400"/>
            <a:ext cx="7467600" cy="4343400"/>
          </a:xfrm>
        </p:spPr>
        <p:txBody>
          <a:bodyPr/>
          <a:lstStyle/>
          <a:p>
            <a:pPr eaLnBrk="1" hangingPunct="1"/>
            <a:r>
              <a:rPr lang="en-US" sz="2800" smtClean="0">
                <a:solidFill>
                  <a:srgbClr val="0A1400"/>
                </a:solidFill>
                <a:effectLst/>
                <a:latin typeface="Arial Black" pitchFamily="34" charset="0"/>
              </a:rPr>
              <a:t>Defining and enforcing cap is difficult </a:t>
            </a:r>
          </a:p>
          <a:p>
            <a:pPr eaLnBrk="1" hangingPunct="1"/>
            <a:r>
              <a:rPr lang="en-US" sz="2800" smtClean="0">
                <a:solidFill>
                  <a:srgbClr val="0A1400"/>
                </a:solidFill>
                <a:effectLst/>
                <a:latin typeface="Arial Black" pitchFamily="34" charset="0"/>
              </a:rPr>
              <a:t>Allocating them is difficult. </a:t>
            </a:r>
          </a:p>
          <a:p>
            <a:pPr lvl="1" eaLnBrk="1" hangingPunct="1"/>
            <a:r>
              <a:rPr lang="en-US" smtClean="0">
                <a:solidFill>
                  <a:srgbClr val="0A1400"/>
                </a:solidFill>
                <a:effectLst/>
                <a:latin typeface="Arial Black" pitchFamily="34" charset="0"/>
              </a:rPr>
              <a:t>Sell them</a:t>
            </a:r>
            <a:r>
              <a:rPr lang="en-US" sz="2400" smtClean="0">
                <a:solidFill>
                  <a:srgbClr val="0A1400"/>
                </a:solidFill>
                <a:effectLst/>
                <a:latin typeface="Arial Black" pitchFamily="34" charset="0"/>
              </a:rPr>
              <a:t>---</a:t>
            </a:r>
            <a:r>
              <a:rPr lang="en-US" smtClean="0">
                <a:solidFill>
                  <a:srgbClr val="0A1400"/>
                </a:solidFill>
                <a:effectLst/>
                <a:latin typeface="Arial Black" pitchFamily="34" charset="0"/>
              </a:rPr>
              <a:t>$650 billion</a:t>
            </a:r>
          </a:p>
          <a:p>
            <a:pPr lvl="1" eaLnBrk="1" hangingPunct="1"/>
            <a:r>
              <a:rPr lang="en-US" smtClean="0">
                <a:solidFill>
                  <a:srgbClr val="0A1400"/>
                </a:solidFill>
                <a:effectLst/>
                <a:latin typeface="Arial Black" pitchFamily="34" charset="0"/>
              </a:rPr>
              <a:t>Give them away</a:t>
            </a:r>
          </a:p>
          <a:p>
            <a:pPr lvl="1" eaLnBrk="1" hangingPunct="1"/>
            <a:r>
              <a:rPr lang="en-US" smtClean="0">
                <a:solidFill>
                  <a:srgbClr val="0A1400"/>
                </a:solidFill>
                <a:effectLst/>
                <a:latin typeface="Arial Black" pitchFamily="34" charset="0"/>
              </a:rPr>
              <a:t>“If you’re not at the table, you’re on the menu.” Jeff Immelt, GE</a:t>
            </a:r>
          </a:p>
          <a:p>
            <a:pPr eaLnBrk="1" hangingPunct="1"/>
            <a:r>
              <a:rPr lang="en-US" smtClean="0">
                <a:solidFill>
                  <a:srgbClr val="0A1400"/>
                </a:solidFill>
                <a:effectLst/>
                <a:latin typeface="Arial Black" pitchFamily="34" charset="0"/>
              </a:rPr>
              <a:t>Bootleggers and Baptists</a:t>
            </a:r>
          </a:p>
          <a:p>
            <a:pPr eaLnBrk="1" hangingPunct="1"/>
            <a:endParaRPr lang="en-US" sz="2800" smtClean="0">
              <a:solidFill>
                <a:srgbClr val="0A1400"/>
              </a:solidFill>
              <a:effectLst/>
              <a:latin typeface="Arial Black" pitchFamily="34" charset="0"/>
            </a:endParaRPr>
          </a:p>
        </p:txBody>
      </p:sp>
      <p:pic>
        <p:nvPicPr>
          <p:cNvPr id="63492"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381000"/>
            <a:ext cx="862013" cy="1447800"/>
          </a:xfrm>
          <a:noFill/>
        </p:spPr>
      </p:pic>
      <p:sp>
        <p:nvSpPr>
          <p:cNvPr id="320517"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0515">
                                            <p:txEl>
                                              <p:pRg st="1" end="1"/>
                                            </p:txEl>
                                          </p:spTgt>
                                        </p:tgtEl>
                                        <p:attrNameLst>
                                          <p:attrName>style.visibility</p:attrName>
                                        </p:attrNameLst>
                                      </p:cBhvr>
                                      <p:to>
                                        <p:strVal val="visible"/>
                                      </p:to>
                                    </p:set>
                                    <p:anim calcmode="lin" valueType="num">
                                      <p:cBhvr additive="base">
                                        <p:cTn id="13" dur="5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0515">
                                            <p:txEl>
                                              <p:pRg st="2" end="2"/>
                                            </p:txEl>
                                          </p:spTgt>
                                        </p:tgtEl>
                                        <p:attrNameLst>
                                          <p:attrName>style.visibility</p:attrName>
                                        </p:attrNameLst>
                                      </p:cBhvr>
                                      <p:to>
                                        <p:strVal val="visible"/>
                                      </p:to>
                                    </p:set>
                                    <p:anim calcmode="lin" valueType="num">
                                      <p:cBhvr additive="base">
                                        <p:cTn id="19" dur="5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0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0515">
                                            <p:txEl>
                                              <p:pRg st="3" end="3"/>
                                            </p:txEl>
                                          </p:spTgt>
                                        </p:tgtEl>
                                        <p:attrNameLst>
                                          <p:attrName>style.visibility</p:attrName>
                                        </p:attrNameLst>
                                      </p:cBhvr>
                                      <p:to>
                                        <p:strVal val="visible"/>
                                      </p:to>
                                    </p:set>
                                    <p:anim calcmode="lin" valueType="num">
                                      <p:cBhvr additive="base">
                                        <p:cTn id="25" dur="5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051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0515">
                                            <p:txEl>
                                              <p:pRg st="4" end="4"/>
                                            </p:txEl>
                                          </p:spTgt>
                                        </p:tgtEl>
                                        <p:attrNameLst>
                                          <p:attrName>style.visibility</p:attrName>
                                        </p:attrNameLst>
                                      </p:cBhvr>
                                      <p:to>
                                        <p:strVal val="visible"/>
                                      </p:to>
                                    </p:set>
                                    <p:anim calcmode="lin" valueType="num">
                                      <p:cBhvr additive="base">
                                        <p:cTn id="29" dur="5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051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0515">
                                            <p:txEl>
                                              <p:pRg st="5" end="5"/>
                                            </p:txEl>
                                          </p:spTgt>
                                        </p:tgtEl>
                                        <p:attrNameLst>
                                          <p:attrName>style.visibility</p:attrName>
                                        </p:attrNameLst>
                                      </p:cBhvr>
                                      <p:to>
                                        <p:strVal val="visible"/>
                                      </p:to>
                                    </p:set>
                                    <p:anim calcmode="lin" valueType="num">
                                      <p:cBhvr additive="base">
                                        <p:cTn id="33" dur="500" fill="hold"/>
                                        <p:tgtEl>
                                          <p:spTgt spid="32051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0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343400" y="1069975"/>
            <a:ext cx="4114800" cy="1139825"/>
          </a:xfrm>
        </p:spPr>
        <p:txBody>
          <a:bodyPr/>
          <a:lstStyle/>
          <a:p>
            <a:pPr algn="r" eaLnBrk="1" hangingPunct="1">
              <a:defRPr/>
            </a:pPr>
            <a:r>
              <a:rPr lang="en-US" b="1" i="1" dirty="0" smtClean="0">
                <a:solidFill>
                  <a:srgbClr val="CC9900"/>
                </a:solidFill>
                <a:latin typeface="Benguiat Bk BT" pitchFamily="18" charset="0"/>
              </a:rPr>
              <a:t>Conclusion</a:t>
            </a:r>
          </a:p>
        </p:txBody>
      </p:sp>
      <p:sp>
        <p:nvSpPr>
          <p:cNvPr id="112643" name="Rectangle 3"/>
          <p:cNvSpPr>
            <a:spLocks noGrp="1" noChangeArrowheads="1"/>
          </p:cNvSpPr>
          <p:nvPr>
            <p:ph type="body" sz="half" idx="1"/>
          </p:nvPr>
        </p:nvSpPr>
        <p:spPr>
          <a:xfrm>
            <a:off x="304800" y="2362200"/>
            <a:ext cx="8305800" cy="4530725"/>
          </a:xfrm>
        </p:spPr>
        <p:txBody>
          <a:bodyPr/>
          <a:lstStyle/>
          <a:p>
            <a:pPr eaLnBrk="1" hangingPunct="1"/>
            <a:r>
              <a:rPr lang="en-US" sz="2400" smtClean="0">
                <a:solidFill>
                  <a:srgbClr val="0A1400"/>
                </a:solidFill>
                <a:effectLst/>
                <a:latin typeface="Arial Black" pitchFamily="34" charset="0"/>
              </a:rPr>
              <a:t>Markets require creating well-defined, enforced, and tradeable property rights.</a:t>
            </a:r>
          </a:p>
          <a:p>
            <a:pPr eaLnBrk="1" hangingPunct="1"/>
            <a:r>
              <a:rPr lang="en-US" sz="2400" smtClean="0">
                <a:solidFill>
                  <a:srgbClr val="0A1400"/>
                </a:solidFill>
                <a:effectLst/>
                <a:latin typeface="Arial Black" pitchFamily="34" charset="0"/>
              </a:rPr>
              <a:t>Tradeability gets the incentives right.</a:t>
            </a:r>
          </a:p>
          <a:p>
            <a:pPr eaLnBrk="1" hangingPunct="1"/>
            <a:r>
              <a:rPr lang="en-US" sz="2400" smtClean="0">
                <a:solidFill>
                  <a:srgbClr val="0A1400"/>
                </a:solidFill>
                <a:effectLst/>
                <a:latin typeface="Arial Black" pitchFamily="34" charset="0"/>
              </a:rPr>
              <a:t>Property rights are produced--bottom up or top down.</a:t>
            </a:r>
          </a:p>
          <a:p>
            <a:pPr eaLnBrk="1" hangingPunct="1"/>
            <a:r>
              <a:rPr lang="en-US" sz="2400" smtClean="0">
                <a:solidFill>
                  <a:srgbClr val="0A1400"/>
                </a:solidFill>
                <a:effectLst/>
                <a:latin typeface="Arial Black" pitchFamily="34" charset="0"/>
              </a:rPr>
              <a:t>Weak property rights cause conflict and misuse of resources.  </a:t>
            </a:r>
          </a:p>
          <a:p>
            <a:pPr eaLnBrk="1" hangingPunct="1"/>
            <a:r>
              <a:rPr lang="en-US" sz="2400" smtClean="0">
                <a:solidFill>
                  <a:srgbClr val="0A1400"/>
                </a:solidFill>
                <a:effectLst/>
                <a:latin typeface="Arial Black" pitchFamily="34" charset="0"/>
              </a:rPr>
              <a:t>Rent seeking weakens property rights. </a:t>
            </a:r>
          </a:p>
          <a:p>
            <a:pPr eaLnBrk="1" hangingPunct="1"/>
            <a:r>
              <a:rPr lang="en-US" sz="2400" smtClean="0">
                <a:solidFill>
                  <a:srgbClr val="0A1400"/>
                </a:solidFill>
                <a:effectLst/>
                <a:latin typeface="Arial Black" pitchFamily="34" charset="0"/>
              </a:rPr>
              <a:t>The hardest problem is getting government to protect property rights and not weaken them.</a:t>
            </a:r>
          </a:p>
        </p:txBody>
      </p:sp>
      <p:pic>
        <p:nvPicPr>
          <p:cNvPr id="64516"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04825" y="152400"/>
            <a:ext cx="1019175" cy="1711325"/>
          </a:xfrm>
          <a:noFill/>
        </p:spPr>
      </p:pic>
      <p:sp>
        <p:nvSpPr>
          <p:cNvPr id="112646" name="Line 6"/>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checkerboard(across)">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checkerboard(across)">
                                      <p:cBhvr>
                                        <p:cTn id="12" dur="500"/>
                                        <p:tgtEl>
                                          <p:spTgt spid="11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checkerboard(across)">
                                      <p:cBhvr>
                                        <p:cTn id="17" dur="500"/>
                                        <p:tgtEl>
                                          <p:spTgt spid="112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checkerboard(across)">
                                      <p:cBhvr>
                                        <p:cTn id="22" dur="500"/>
                                        <p:tgtEl>
                                          <p:spTgt spid="112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checkerboard(across)">
                                      <p:cBhvr>
                                        <p:cTn id="27" dur="500"/>
                                        <p:tgtEl>
                                          <p:spTgt spid="112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2643">
                                            <p:txEl>
                                              <p:pRg st="5" end="5"/>
                                            </p:txEl>
                                          </p:spTgt>
                                        </p:tgtEl>
                                        <p:attrNameLst>
                                          <p:attrName>style.visibility</p:attrName>
                                        </p:attrNameLst>
                                      </p:cBhvr>
                                      <p:to>
                                        <p:strVal val="visible"/>
                                      </p:to>
                                    </p:set>
                                    <p:animEffect transition="in" filter="checkerboard(across)">
                                      <p:cBhvr>
                                        <p:cTn id="32" dur="5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5715000" y="1069975"/>
            <a:ext cx="2743200" cy="1139825"/>
          </a:xfrm>
        </p:spPr>
        <p:txBody>
          <a:bodyPr/>
          <a:lstStyle/>
          <a:p>
            <a:pPr algn="r" eaLnBrk="1" hangingPunct="1">
              <a:defRPr/>
            </a:pPr>
            <a:r>
              <a:rPr lang="en-US" sz="7200" b="1" i="1" smtClean="0">
                <a:solidFill>
                  <a:srgbClr val="CC9900"/>
                </a:solidFill>
                <a:latin typeface="Benguiat Bk BT" pitchFamily="18" charset="0"/>
              </a:rPr>
              <a:t>PERC</a:t>
            </a:r>
          </a:p>
        </p:txBody>
      </p:sp>
      <p:sp>
        <p:nvSpPr>
          <p:cNvPr id="65539" name="Rectangle 3"/>
          <p:cNvSpPr>
            <a:spLocks noGrp="1" noChangeArrowheads="1"/>
          </p:cNvSpPr>
          <p:nvPr>
            <p:ph type="body" idx="1"/>
          </p:nvPr>
        </p:nvSpPr>
        <p:spPr>
          <a:xfrm>
            <a:off x="457200" y="3657600"/>
            <a:ext cx="8229600" cy="2895600"/>
          </a:xfrm>
        </p:spPr>
        <p:txBody>
          <a:bodyPr/>
          <a:lstStyle/>
          <a:p>
            <a:pPr eaLnBrk="1" hangingPunct="1">
              <a:lnSpc>
                <a:spcPct val="90000"/>
              </a:lnSpc>
              <a:buFont typeface="Wingdings" pitchFamily="2" charset="2"/>
              <a:buNone/>
            </a:pPr>
            <a:r>
              <a:rPr lang="en-US" b="1" smtClean="0">
                <a:solidFill>
                  <a:srgbClr val="060602"/>
                </a:solidFill>
                <a:effectLst/>
                <a:latin typeface="Times New Roman" pitchFamily="18" charset="0"/>
              </a:rPr>
              <a:t>2048 Analysis Drive, Ste. A</a:t>
            </a:r>
          </a:p>
          <a:p>
            <a:pPr eaLnBrk="1" hangingPunct="1">
              <a:lnSpc>
                <a:spcPct val="90000"/>
              </a:lnSpc>
              <a:buFont typeface="Wingdings" pitchFamily="2" charset="2"/>
              <a:buNone/>
            </a:pPr>
            <a:r>
              <a:rPr lang="en-US" b="1" smtClean="0">
                <a:solidFill>
                  <a:srgbClr val="060602"/>
                </a:solidFill>
                <a:effectLst/>
                <a:latin typeface="Times New Roman" pitchFamily="18" charset="0"/>
              </a:rPr>
              <a:t>Bozeman, MT  59718</a:t>
            </a:r>
          </a:p>
          <a:p>
            <a:pPr eaLnBrk="1" hangingPunct="1">
              <a:lnSpc>
                <a:spcPct val="90000"/>
              </a:lnSpc>
              <a:buFont typeface="Wingdings" pitchFamily="2" charset="2"/>
              <a:buNone/>
            </a:pPr>
            <a:r>
              <a:rPr lang="en-US" b="1" smtClean="0">
                <a:solidFill>
                  <a:srgbClr val="060602"/>
                </a:solidFill>
                <a:effectLst/>
                <a:latin typeface="Times New Roman" pitchFamily="18" charset="0"/>
              </a:rPr>
              <a:t>406-587-9591</a:t>
            </a:r>
          </a:p>
          <a:p>
            <a:pPr eaLnBrk="1" hangingPunct="1">
              <a:lnSpc>
                <a:spcPct val="90000"/>
              </a:lnSpc>
              <a:buFont typeface="Wingdings" pitchFamily="2" charset="2"/>
              <a:buNone/>
            </a:pPr>
            <a:r>
              <a:rPr lang="en-US" b="1" smtClean="0">
                <a:solidFill>
                  <a:srgbClr val="060602"/>
                </a:solidFill>
                <a:effectLst/>
                <a:latin typeface="Times New Roman" pitchFamily="18" charset="0"/>
                <a:hlinkClick r:id="rId2"/>
              </a:rPr>
              <a:t>www.perc.org</a:t>
            </a:r>
            <a:endParaRPr lang="en-US" b="1" smtClean="0">
              <a:solidFill>
                <a:srgbClr val="060602"/>
              </a:solidFill>
              <a:effectLst/>
              <a:latin typeface="Times New Roman" pitchFamily="18" charset="0"/>
            </a:endParaRPr>
          </a:p>
          <a:p>
            <a:pPr eaLnBrk="1" hangingPunct="1">
              <a:lnSpc>
                <a:spcPct val="90000"/>
              </a:lnSpc>
              <a:buFont typeface="Wingdings" pitchFamily="2" charset="2"/>
              <a:buNone/>
            </a:pPr>
            <a:r>
              <a:rPr lang="en-US" b="1" smtClean="0">
                <a:solidFill>
                  <a:srgbClr val="060602"/>
                </a:solidFill>
                <a:effectLst/>
                <a:latin typeface="Times New Roman" pitchFamily="18" charset="0"/>
              </a:rPr>
              <a:t>tla@perc.org</a:t>
            </a:r>
          </a:p>
        </p:txBody>
      </p:sp>
      <p:sp>
        <p:nvSpPr>
          <p:cNvPr id="322564" name="Line 4"/>
          <p:cNvSpPr>
            <a:spLocks noChangeShapeType="1"/>
          </p:cNvSpPr>
          <p:nvPr/>
        </p:nvSpPr>
        <p:spPr bwMode="auto">
          <a:xfrm flipV="1">
            <a:off x="1676400" y="2209800"/>
            <a:ext cx="6781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65541" name="Picture 5" descr="TREE_GRN"/>
          <p:cNvPicPr>
            <a:picLocks noChangeAspect="1" noChangeArrowheads="1"/>
          </p:cNvPicPr>
          <p:nvPr/>
        </p:nvPicPr>
        <p:blipFill>
          <a:blip r:embed="rId3" cstate="print">
            <a:lum bright="70000" contrast="-70000"/>
          </a:blip>
          <a:srcRect/>
          <a:stretch>
            <a:fillRect/>
          </a:stretch>
        </p:blipFill>
        <p:spPr bwMode="auto">
          <a:xfrm>
            <a:off x="192088" y="152400"/>
            <a:ext cx="1408112" cy="2362200"/>
          </a:xfrm>
          <a:prstGeom prst="rect">
            <a:avLst/>
          </a:prstGeom>
          <a:noFill/>
          <a:ln w="9525">
            <a:noFill/>
            <a:miter lim="800000"/>
            <a:headEnd/>
            <a:tailEnd/>
          </a:ln>
        </p:spPr>
      </p:pic>
      <p:sp>
        <p:nvSpPr>
          <p:cNvPr id="322566" name="Text Box 6"/>
          <p:cNvSpPr txBox="1">
            <a:spLocks noChangeArrowheads="1"/>
          </p:cNvSpPr>
          <p:nvPr/>
        </p:nvSpPr>
        <p:spPr bwMode="auto">
          <a:xfrm>
            <a:off x="1828800" y="2286000"/>
            <a:ext cx="6629400" cy="641350"/>
          </a:xfrm>
          <a:prstGeom prst="rect">
            <a:avLst/>
          </a:prstGeom>
          <a:noFill/>
          <a:ln w="9525">
            <a:noFill/>
            <a:miter lim="800000"/>
            <a:headEnd/>
            <a:tailEnd/>
          </a:ln>
          <a:effectLst/>
        </p:spPr>
        <p:txBody>
          <a:bodyPr>
            <a:spAutoFit/>
          </a:bodyPr>
          <a:lstStyle/>
          <a:p>
            <a:pPr eaLnBrk="0" hangingPunct="0">
              <a:defRPr/>
            </a:pPr>
            <a:r>
              <a:rPr lang="en-US" sz="3600" i="0">
                <a:effectLst>
                  <a:outerShdw blurRad="38100" dist="38100" dir="2700000" algn="tl">
                    <a:srgbClr val="000000"/>
                  </a:outerShdw>
                </a:effectLst>
              </a:rPr>
              <a:t>Making Environmental Markets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endParaRPr lang="cs-CZ" smtClean="0"/>
          </a:p>
        </p:txBody>
      </p:sp>
      <p:sp>
        <p:nvSpPr>
          <p:cNvPr id="406531" name="Rectangle 3"/>
          <p:cNvSpPr>
            <a:spLocks noGrp="1" noChangeArrowheads="1"/>
          </p:cNvSpPr>
          <p:nvPr>
            <p:ph type="body" idx="1"/>
          </p:nvPr>
        </p:nvSpPr>
        <p:spPr/>
        <p:txBody>
          <a:bodyPr/>
          <a:lstStyle/>
          <a:p>
            <a:pPr eaLnBrk="1" hangingPunct="1">
              <a:defRPr/>
            </a:pPr>
            <a:endParaRPr lang="cs-CZ"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2514600" y="1069975"/>
            <a:ext cx="5943600" cy="1139825"/>
          </a:xfrm>
        </p:spPr>
        <p:txBody>
          <a:bodyPr/>
          <a:lstStyle/>
          <a:p>
            <a:pPr algn="r" eaLnBrk="1" hangingPunct="1">
              <a:defRPr/>
            </a:pPr>
            <a:r>
              <a:rPr lang="en-US" sz="4000" b="1" i="1" smtClean="0">
                <a:solidFill>
                  <a:srgbClr val="FFFF66"/>
                </a:solidFill>
                <a:latin typeface="Benguiat Bk BT" pitchFamily="18" charset="0"/>
              </a:rPr>
              <a:t>An Inconvenient Tax </a:t>
            </a:r>
          </a:p>
        </p:txBody>
      </p:sp>
      <p:sp>
        <p:nvSpPr>
          <p:cNvPr id="402435" name="Rectangle 3"/>
          <p:cNvSpPr>
            <a:spLocks noGrp="1" noChangeArrowheads="1"/>
          </p:cNvSpPr>
          <p:nvPr>
            <p:ph type="body" idx="1"/>
          </p:nvPr>
        </p:nvSpPr>
        <p:spPr>
          <a:xfrm>
            <a:off x="304800" y="2590800"/>
            <a:ext cx="8229600" cy="3429000"/>
          </a:xfrm>
        </p:spPr>
        <p:txBody>
          <a:bodyPr/>
          <a:lstStyle/>
          <a:p>
            <a:pPr eaLnBrk="1" hangingPunct="1">
              <a:lnSpc>
                <a:spcPct val="80000"/>
              </a:lnSpc>
            </a:pPr>
            <a:r>
              <a:rPr lang="en-US" sz="2800" b="1" smtClean="0">
                <a:solidFill>
                  <a:srgbClr val="000000"/>
                </a:solidFill>
                <a:effectLst/>
              </a:rPr>
              <a:t>What are the costs? </a:t>
            </a:r>
          </a:p>
          <a:p>
            <a:pPr lvl="1" eaLnBrk="1" hangingPunct="1">
              <a:lnSpc>
                <a:spcPct val="80000"/>
              </a:lnSpc>
            </a:pPr>
            <a:r>
              <a:rPr lang="en-US" sz="2400" b="1" smtClean="0">
                <a:solidFill>
                  <a:srgbClr val="000000"/>
                </a:solidFill>
                <a:effectLst/>
              </a:rPr>
              <a:t>1-3% of world output by 2030</a:t>
            </a:r>
          </a:p>
          <a:p>
            <a:pPr lvl="1" eaLnBrk="1" hangingPunct="1">
              <a:lnSpc>
                <a:spcPct val="80000"/>
              </a:lnSpc>
            </a:pPr>
            <a:r>
              <a:rPr lang="en-US" sz="2400" b="1" smtClean="0">
                <a:solidFill>
                  <a:srgbClr val="000000"/>
                </a:solidFill>
                <a:effectLst/>
              </a:rPr>
              <a:t>Lieberman-Warner $800-$1300/household by 2015</a:t>
            </a:r>
          </a:p>
          <a:p>
            <a:pPr lvl="2" eaLnBrk="1" hangingPunct="1">
              <a:lnSpc>
                <a:spcPct val="80000"/>
              </a:lnSpc>
            </a:pPr>
            <a:r>
              <a:rPr lang="en-US" sz="2000" b="1" smtClean="0">
                <a:solidFill>
                  <a:srgbClr val="000000"/>
                </a:solidFill>
                <a:effectLst/>
              </a:rPr>
              <a:t>$1500-$2500 by 2050</a:t>
            </a:r>
          </a:p>
          <a:p>
            <a:pPr lvl="1" eaLnBrk="1" hangingPunct="1">
              <a:lnSpc>
                <a:spcPct val="80000"/>
              </a:lnSpc>
            </a:pPr>
            <a:r>
              <a:rPr lang="en-US" sz="2400" b="1" smtClean="0">
                <a:solidFill>
                  <a:srgbClr val="000000"/>
                </a:solidFill>
                <a:effectLst/>
              </a:rPr>
              <a:t>Cost of 15% carbon reduction on after tax income</a:t>
            </a:r>
          </a:p>
          <a:p>
            <a:pPr lvl="2" eaLnBrk="1" hangingPunct="1">
              <a:lnSpc>
                <a:spcPct val="80000"/>
              </a:lnSpc>
            </a:pPr>
            <a:r>
              <a:rPr lang="en-US" sz="2000" b="1" smtClean="0">
                <a:solidFill>
                  <a:srgbClr val="000000"/>
                </a:solidFill>
                <a:effectLst/>
              </a:rPr>
              <a:t>Bottom quintile  3.3%</a:t>
            </a:r>
          </a:p>
          <a:p>
            <a:pPr lvl="2" eaLnBrk="1" hangingPunct="1">
              <a:lnSpc>
                <a:spcPct val="80000"/>
              </a:lnSpc>
            </a:pPr>
            <a:r>
              <a:rPr lang="en-US" sz="2000" b="1" smtClean="0">
                <a:solidFill>
                  <a:srgbClr val="000000"/>
                </a:solidFill>
                <a:effectLst/>
              </a:rPr>
              <a:t>2</a:t>
            </a:r>
            <a:r>
              <a:rPr lang="en-US" sz="2000" b="1" baseline="30000" smtClean="0">
                <a:solidFill>
                  <a:srgbClr val="000000"/>
                </a:solidFill>
                <a:effectLst/>
              </a:rPr>
              <a:t>nd</a:t>
            </a:r>
            <a:r>
              <a:rPr lang="en-US" sz="2000" b="1" smtClean="0">
                <a:solidFill>
                  <a:srgbClr val="000000"/>
                </a:solidFill>
                <a:effectLst/>
              </a:rPr>
              <a:t> and 3</a:t>
            </a:r>
            <a:r>
              <a:rPr lang="en-US" sz="2000" b="1" baseline="30000" smtClean="0">
                <a:solidFill>
                  <a:srgbClr val="000000"/>
                </a:solidFill>
                <a:effectLst/>
              </a:rPr>
              <a:t>rd</a:t>
            </a:r>
            <a:r>
              <a:rPr lang="en-US" sz="2000" b="1" smtClean="0">
                <a:solidFill>
                  <a:srgbClr val="000000"/>
                </a:solidFill>
                <a:effectLst/>
              </a:rPr>
              <a:t> quintiles 2.7 to 2.9%</a:t>
            </a:r>
          </a:p>
          <a:p>
            <a:pPr lvl="2" eaLnBrk="1" hangingPunct="1">
              <a:lnSpc>
                <a:spcPct val="80000"/>
              </a:lnSpc>
            </a:pPr>
            <a:r>
              <a:rPr lang="en-US" sz="2000" b="1" smtClean="0">
                <a:solidFill>
                  <a:srgbClr val="000000"/>
                </a:solidFill>
                <a:effectLst/>
              </a:rPr>
              <a:t>Top quintile 1.7%</a:t>
            </a:r>
          </a:p>
          <a:p>
            <a:pPr eaLnBrk="1" hangingPunct="1">
              <a:lnSpc>
                <a:spcPct val="80000"/>
              </a:lnSpc>
            </a:pPr>
            <a:r>
              <a:rPr lang="en-US" sz="2800" b="1" smtClean="0">
                <a:solidFill>
                  <a:srgbClr val="000000"/>
                </a:solidFill>
                <a:effectLst/>
              </a:rPr>
              <a:t>Who are we trying to kid?</a:t>
            </a:r>
          </a:p>
        </p:txBody>
      </p:sp>
      <p:sp>
        <p:nvSpPr>
          <p:cNvPr id="402436"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67589" name="Picture 5" descr="TREE_GRN"/>
          <p:cNvPicPr>
            <a:picLocks noChangeAspect="1" noChangeArrowheads="1"/>
          </p:cNvPicPr>
          <p:nvPr/>
        </p:nvPicPr>
        <p:blipFill>
          <a:blip r:embed="rId2" cstate="print">
            <a:lum bright="70000" contrast="-70000"/>
          </a:blip>
          <a:srcRect/>
          <a:stretch>
            <a:fillRect/>
          </a:stretch>
        </p:blipFill>
        <p:spPr bwMode="auto">
          <a:xfrm>
            <a:off x="457200" y="152400"/>
            <a:ext cx="1058863" cy="177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dissolve">
                                      <p:cBhvr>
                                        <p:cTn id="7" dur="500"/>
                                        <p:tgtEl>
                                          <p:spTgt spid="40243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2435">
                                            <p:txEl>
                                              <p:pRg st="1" end="1"/>
                                            </p:txEl>
                                          </p:spTgt>
                                        </p:tgtEl>
                                        <p:attrNameLst>
                                          <p:attrName>style.visibility</p:attrName>
                                        </p:attrNameLst>
                                      </p:cBhvr>
                                      <p:to>
                                        <p:strVal val="visible"/>
                                      </p:to>
                                    </p:set>
                                    <p:animEffect transition="in" filter="dissolve">
                                      <p:cBhvr>
                                        <p:cTn id="10" dur="500"/>
                                        <p:tgtEl>
                                          <p:spTgt spid="40243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02435">
                                            <p:txEl>
                                              <p:pRg st="2" end="2"/>
                                            </p:txEl>
                                          </p:spTgt>
                                        </p:tgtEl>
                                        <p:attrNameLst>
                                          <p:attrName>style.visibility</p:attrName>
                                        </p:attrNameLst>
                                      </p:cBhvr>
                                      <p:to>
                                        <p:strVal val="visible"/>
                                      </p:to>
                                    </p:set>
                                    <p:animEffect transition="in" filter="dissolve">
                                      <p:cBhvr>
                                        <p:cTn id="13" dur="500"/>
                                        <p:tgtEl>
                                          <p:spTgt spid="40243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02435">
                                            <p:txEl>
                                              <p:pRg st="3" end="3"/>
                                            </p:txEl>
                                          </p:spTgt>
                                        </p:tgtEl>
                                        <p:attrNameLst>
                                          <p:attrName>style.visibility</p:attrName>
                                        </p:attrNameLst>
                                      </p:cBhvr>
                                      <p:to>
                                        <p:strVal val="visible"/>
                                      </p:to>
                                    </p:set>
                                    <p:animEffect transition="in" filter="dissolve">
                                      <p:cBhvr>
                                        <p:cTn id="16" dur="500"/>
                                        <p:tgtEl>
                                          <p:spTgt spid="40243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2435">
                                            <p:txEl>
                                              <p:pRg st="4" end="4"/>
                                            </p:txEl>
                                          </p:spTgt>
                                        </p:tgtEl>
                                        <p:attrNameLst>
                                          <p:attrName>style.visibility</p:attrName>
                                        </p:attrNameLst>
                                      </p:cBhvr>
                                      <p:to>
                                        <p:strVal val="visible"/>
                                      </p:to>
                                    </p:set>
                                    <p:animEffect transition="in" filter="dissolve">
                                      <p:cBhvr>
                                        <p:cTn id="21" dur="500"/>
                                        <p:tgtEl>
                                          <p:spTgt spid="402435">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02435">
                                            <p:txEl>
                                              <p:pRg st="5" end="5"/>
                                            </p:txEl>
                                          </p:spTgt>
                                        </p:tgtEl>
                                        <p:attrNameLst>
                                          <p:attrName>style.visibility</p:attrName>
                                        </p:attrNameLst>
                                      </p:cBhvr>
                                      <p:to>
                                        <p:strVal val="visible"/>
                                      </p:to>
                                    </p:set>
                                    <p:animEffect transition="in" filter="dissolve">
                                      <p:cBhvr>
                                        <p:cTn id="24" dur="500"/>
                                        <p:tgtEl>
                                          <p:spTgt spid="402435">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02435">
                                            <p:txEl>
                                              <p:pRg st="6" end="6"/>
                                            </p:txEl>
                                          </p:spTgt>
                                        </p:tgtEl>
                                        <p:attrNameLst>
                                          <p:attrName>style.visibility</p:attrName>
                                        </p:attrNameLst>
                                      </p:cBhvr>
                                      <p:to>
                                        <p:strVal val="visible"/>
                                      </p:to>
                                    </p:set>
                                    <p:animEffect transition="in" filter="dissolve">
                                      <p:cBhvr>
                                        <p:cTn id="27" dur="500"/>
                                        <p:tgtEl>
                                          <p:spTgt spid="402435">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402435">
                                            <p:txEl>
                                              <p:pRg st="7" end="7"/>
                                            </p:txEl>
                                          </p:spTgt>
                                        </p:tgtEl>
                                        <p:attrNameLst>
                                          <p:attrName>style.visibility</p:attrName>
                                        </p:attrNameLst>
                                      </p:cBhvr>
                                      <p:to>
                                        <p:strVal val="visible"/>
                                      </p:to>
                                    </p:set>
                                    <p:animEffect transition="in" filter="dissolve">
                                      <p:cBhvr>
                                        <p:cTn id="30" dur="500"/>
                                        <p:tgtEl>
                                          <p:spTgt spid="40243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02435">
                                            <p:txEl>
                                              <p:pRg st="8" end="8"/>
                                            </p:txEl>
                                          </p:spTgt>
                                        </p:tgtEl>
                                        <p:attrNameLst>
                                          <p:attrName>style.visibility</p:attrName>
                                        </p:attrNameLst>
                                      </p:cBhvr>
                                      <p:to>
                                        <p:strVal val="visible"/>
                                      </p:to>
                                    </p:set>
                                    <p:animEffect transition="in" filter="dissolve">
                                      <p:cBhvr>
                                        <p:cTn id="35" dur="500"/>
                                        <p:tgtEl>
                                          <p:spTgt spid="402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1752600" y="1143000"/>
            <a:ext cx="6629400" cy="1139825"/>
          </a:xfrm>
        </p:spPr>
        <p:txBody>
          <a:bodyPr/>
          <a:lstStyle/>
          <a:p>
            <a:pPr algn="r" eaLnBrk="1" hangingPunct="1">
              <a:defRPr/>
            </a:pPr>
            <a:r>
              <a:rPr lang="en-US" sz="4000" b="1" i="1" dirty="0" smtClean="0">
                <a:solidFill>
                  <a:srgbClr val="FFFF66"/>
                </a:solidFill>
                <a:latin typeface="Benguiat Bk BT" pitchFamily="18" charset="0"/>
              </a:rPr>
              <a:t>Bootleggers and Baptists </a:t>
            </a:r>
          </a:p>
        </p:txBody>
      </p:sp>
      <p:sp>
        <p:nvSpPr>
          <p:cNvPr id="403459" name="Rectangle 3"/>
          <p:cNvSpPr>
            <a:spLocks noGrp="1" noChangeArrowheads="1"/>
          </p:cNvSpPr>
          <p:nvPr>
            <p:ph type="body" idx="1"/>
          </p:nvPr>
        </p:nvSpPr>
        <p:spPr>
          <a:xfrm>
            <a:off x="304800" y="3886200"/>
            <a:ext cx="8229600" cy="1676400"/>
          </a:xfrm>
        </p:spPr>
        <p:txBody>
          <a:bodyPr/>
          <a:lstStyle/>
          <a:p>
            <a:pPr eaLnBrk="1" hangingPunct="1">
              <a:lnSpc>
                <a:spcPct val="90000"/>
              </a:lnSpc>
            </a:pPr>
            <a:r>
              <a:rPr lang="en-US" sz="2800" b="1" smtClean="0">
                <a:solidFill>
                  <a:srgbClr val="000000"/>
                </a:solidFill>
                <a:effectLst/>
              </a:rPr>
              <a:t>Protectionism is replacing environmentalism</a:t>
            </a:r>
          </a:p>
          <a:p>
            <a:pPr lvl="1" eaLnBrk="1" hangingPunct="1">
              <a:lnSpc>
                <a:spcPct val="90000"/>
              </a:lnSpc>
            </a:pPr>
            <a:r>
              <a:rPr lang="en-US" sz="2400" b="1" smtClean="0">
                <a:solidFill>
                  <a:srgbClr val="000000"/>
                </a:solidFill>
                <a:effectLst/>
              </a:rPr>
              <a:t>Energy Sec. Chu calls for “carbon tariffs” to “level the playing field.”</a:t>
            </a:r>
          </a:p>
          <a:p>
            <a:pPr eaLnBrk="1" hangingPunct="1">
              <a:lnSpc>
                <a:spcPct val="90000"/>
              </a:lnSpc>
            </a:pPr>
            <a:r>
              <a:rPr lang="en-US" sz="2800" b="1" smtClean="0">
                <a:solidFill>
                  <a:srgbClr val="000000"/>
                </a:solidFill>
                <a:effectLst/>
              </a:rPr>
              <a:t>Again we must ask: At what cost?</a:t>
            </a:r>
          </a:p>
        </p:txBody>
      </p:sp>
      <p:sp>
        <p:nvSpPr>
          <p:cNvPr id="403460"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68613" name="Picture 5" descr="TREE_GRN"/>
          <p:cNvPicPr>
            <a:picLocks noChangeAspect="1" noChangeArrowheads="1"/>
          </p:cNvPicPr>
          <p:nvPr/>
        </p:nvPicPr>
        <p:blipFill>
          <a:blip r:embed="rId2" cstate="print">
            <a:lum bright="70000" contrast="-70000"/>
          </a:blip>
          <a:srcRect/>
          <a:stretch>
            <a:fillRect/>
          </a:stretch>
        </p:blipFill>
        <p:spPr bwMode="auto">
          <a:xfrm>
            <a:off x="457200" y="152400"/>
            <a:ext cx="1058863" cy="177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dissolve">
                                      <p:cBhvr>
                                        <p:cTn id="7" dur="500"/>
                                        <p:tgtEl>
                                          <p:spTgt spid="40345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3459">
                                            <p:txEl>
                                              <p:pRg st="1" end="1"/>
                                            </p:txEl>
                                          </p:spTgt>
                                        </p:tgtEl>
                                        <p:attrNameLst>
                                          <p:attrName>style.visibility</p:attrName>
                                        </p:attrNameLst>
                                      </p:cBhvr>
                                      <p:to>
                                        <p:strVal val="visible"/>
                                      </p:to>
                                    </p:set>
                                    <p:animEffect transition="in" filter="dissolve">
                                      <p:cBhvr>
                                        <p:cTn id="10" dur="500"/>
                                        <p:tgtEl>
                                          <p:spTgt spid="4034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animEffect transition="in" filter="dissolve">
                                      <p:cBhvr>
                                        <p:cTn id="15" dur="500"/>
                                        <p:tgtEl>
                                          <p:spTgt spid="403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endParaRPr lang="cs-CZ" smtClean="0"/>
          </a:p>
        </p:txBody>
      </p:sp>
      <p:sp>
        <p:nvSpPr>
          <p:cNvPr id="405507" name="Rectangle 3"/>
          <p:cNvSpPr>
            <a:spLocks noGrp="1" noChangeArrowheads="1"/>
          </p:cNvSpPr>
          <p:nvPr>
            <p:ph type="body" idx="1"/>
          </p:nvPr>
        </p:nvSpPr>
        <p:spPr/>
        <p:txBody>
          <a:bodyPr/>
          <a:lstStyle/>
          <a:p>
            <a:pPr eaLnBrk="1" hangingPunct="1">
              <a:defRPr/>
            </a:pPr>
            <a:endParaRPr lang="cs-CZ"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295400" y="765175"/>
            <a:ext cx="8229600" cy="1139825"/>
          </a:xfrm>
        </p:spPr>
        <p:txBody>
          <a:bodyPr/>
          <a:lstStyle/>
          <a:p>
            <a:pPr algn="r" eaLnBrk="1" hangingPunct="1">
              <a:defRPr/>
            </a:pPr>
            <a:r>
              <a:rPr lang="en-US" sz="4000" b="1" i="1" smtClean="0">
                <a:solidFill>
                  <a:srgbClr val="CC9900"/>
                </a:solidFill>
                <a:latin typeface="Benguiat Bk BT" pitchFamily="18" charset="0"/>
              </a:rPr>
              <a:t>Property Rights &amp;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Rule of Law on Reservations</a:t>
            </a:r>
          </a:p>
        </p:txBody>
      </p:sp>
      <p:sp>
        <p:nvSpPr>
          <p:cNvPr id="393219" name="Rectangle 3"/>
          <p:cNvSpPr>
            <a:spLocks noGrp="1" noChangeArrowheads="1"/>
          </p:cNvSpPr>
          <p:nvPr>
            <p:ph type="body" sz="half" idx="1"/>
          </p:nvPr>
        </p:nvSpPr>
        <p:spPr>
          <a:xfrm>
            <a:off x="304800" y="3165475"/>
            <a:ext cx="7543800" cy="3692525"/>
          </a:xfrm>
        </p:spPr>
        <p:txBody>
          <a:bodyPr/>
          <a:lstStyle/>
          <a:p>
            <a:pPr eaLnBrk="1" hangingPunct="1">
              <a:defRPr/>
            </a:pPr>
            <a:r>
              <a:rPr lang="en-US" sz="2800" smtClean="0">
                <a:solidFill>
                  <a:srgbClr val="0A1400"/>
                </a:solidFill>
                <a:latin typeface="Arial Black" pitchFamily="34" charset="0"/>
              </a:rPr>
              <a:t>Mosaic of land tenure---fee simple, individual trust, and tribal trust</a:t>
            </a:r>
          </a:p>
          <a:p>
            <a:pPr lvl="1" eaLnBrk="1" hangingPunct="1">
              <a:defRPr/>
            </a:pPr>
            <a:r>
              <a:rPr lang="en-US" sz="2400" smtClean="0">
                <a:solidFill>
                  <a:srgbClr val="0A1400"/>
                </a:solidFill>
                <a:latin typeface="Arial Black" pitchFamily="34" charset="0"/>
              </a:rPr>
              <a:t>Individual trust 30-40% less productive than fee simple</a:t>
            </a:r>
          </a:p>
          <a:p>
            <a:pPr lvl="1" eaLnBrk="1" hangingPunct="1">
              <a:defRPr/>
            </a:pPr>
            <a:r>
              <a:rPr lang="en-US" sz="2400" smtClean="0">
                <a:solidFill>
                  <a:srgbClr val="0A1400"/>
                </a:solidFill>
                <a:latin typeface="Arial Black" pitchFamily="34" charset="0"/>
              </a:rPr>
              <a:t>Tribal trust 80-90% less productive than fee simple</a:t>
            </a:r>
          </a:p>
          <a:p>
            <a:pPr lvl="2" eaLnBrk="1" hangingPunct="1">
              <a:defRPr/>
            </a:pPr>
            <a:r>
              <a:rPr lang="en-US" sz="2000" smtClean="0">
                <a:solidFill>
                  <a:srgbClr val="0A1400"/>
                </a:solidFill>
                <a:latin typeface="Arial Black" pitchFamily="34" charset="0"/>
              </a:rPr>
              <a:t>E.g. Crow coal reserves in 1988 = $26 billion, ROI = 0.01 percent</a:t>
            </a:r>
          </a:p>
        </p:txBody>
      </p:sp>
      <p:pic>
        <p:nvPicPr>
          <p:cNvPr id="70660"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609600" y="457200"/>
            <a:ext cx="839788" cy="1406525"/>
          </a:xfrm>
          <a:noFill/>
        </p:spPr>
      </p:pic>
      <p:sp>
        <p:nvSpPr>
          <p:cNvPr id="393221"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3219">
                                            <p:txEl>
                                              <p:pRg st="1" end="1"/>
                                            </p:txEl>
                                          </p:spTgt>
                                        </p:tgtEl>
                                        <p:attrNameLst>
                                          <p:attrName>style.visibility</p:attrName>
                                        </p:attrNameLst>
                                      </p:cBhvr>
                                      <p:to>
                                        <p:strVal val="visible"/>
                                      </p:to>
                                    </p:set>
                                    <p:anim calcmode="lin" valueType="num">
                                      <p:cBhvr additive="base">
                                        <p:cTn id="7" dur="500" fill="hold"/>
                                        <p:tgtEl>
                                          <p:spTgt spid="393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3219">
                                            <p:txEl>
                                              <p:pRg st="2" end="2"/>
                                            </p:txEl>
                                          </p:spTgt>
                                        </p:tgtEl>
                                        <p:attrNameLst>
                                          <p:attrName>style.visibility</p:attrName>
                                        </p:attrNameLst>
                                      </p:cBhvr>
                                      <p:to>
                                        <p:strVal val="visible"/>
                                      </p:to>
                                    </p:set>
                                    <p:anim calcmode="lin" valueType="num">
                                      <p:cBhvr additive="base">
                                        <p:cTn id="11"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32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3219">
                                            <p:txEl>
                                              <p:pRg st="3" end="3"/>
                                            </p:txEl>
                                          </p:spTgt>
                                        </p:tgtEl>
                                        <p:attrNameLst>
                                          <p:attrName>style.visibility</p:attrName>
                                        </p:attrNameLst>
                                      </p:cBhvr>
                                      <p:to>
                                        <p:strVal val="visible"/>
                                      </p:to>
                                    </p:set>
                                    <p:anim calcmode="lin" valueType="num">
                                      <p:cBhvr additive="base">
                                        <p:cTn id="15" dur="500" fill="hold"/>
                                        <p:tgtEl>
                                          <p:spTgt spid="3932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3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676400" y="765175"/>
            <a:ext cx="8229600" cy="1139825"/>
          </a:xfrm>
        </p:spPr>
        <p:txBody>
          <a:bodyPr/>
          <a:lstStyle/>
          <a:p>
            <a:pPr algn="r" eaLnBrk="1" hangingPunct="1">
              <a:defRPr/>
            </a:pPr>
            <a:r>
              <a:rPr lang="en-US" sz="4000" b="1" i="1" smtClean="0">
                <a:solidFill>
                  <a:srgbClr val="CC9900"/>
                </a:solidFill>
                <a:latin typeface="Benguiat Bk BT" pitchFamily="18" charset="0"/>
              </a:rPr>
              <a:t>1999 Per-Capita Income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of American Indians</a:t>
            </a:r>
          </a:p>
        </p:txBody>
      </p:sp>
      <p:pic>
        <p:nvPicPr>
          <p:cNvPr id="71683"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533400" y="422275"/>
            <a:ext cx="793750" cy="1330325"/>
          </a:xfrm>
          <a:noFill/>
        </p:spPr>
      </p:pic>
      <p:sp>
        <p:nvSpPr>
          <p:cNvPr id="394245"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71685" name="Picture 7"/>
          <p:cNvPicPr>
            <a:picLocks noChangeAspect="1" noChangeArrowheads="1"/>
          </p:cNvPicPr>
          <p:nvPr/>
        </p:nvPicPr>
        <p:blipFill>
          <a:blip r:embed="rId3" cstate="print"/>
          <a:srcRect/>
          <a:stretch>
            <a:fillRect/>
          </a:stretch>
        </p:blipFill>
        <p:spPr bwMode="auto">
          <a:xfrm>
            <a:off x="762000" y="2438400"/>
            <a:ext cx="6705600" cy="35528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Text Box 3"/>
          <p:cNvSpPr txBox="1">
            <a:spLocks noChangeArrowheads="1"/>
          </p:cNvSpPr>
          <p:nvPr/>
        </p:nvSpPr>
        <p:spPr bwMode="auto">
          <a:xfrm>
            <a:off x="2314575" y="563563"/>
            <a:ext cx="6148388" cy="1189037"/>
          </a:xfrm>
          <a:prstGeom prst="rect">
            <a:avLst/>
          </a:prstGeom>
          <a:noFill/>
          <a:ln w="9525">
            <a:noFill/>
            <a:miter lim="800000"/>
            <a:headEnd/>
            <a:tailEnd/>
          </a:ln>
          <a:effectLst/>
        </p:spPr>
        <p:txBody>
          <a:bodyPr wrap="none">
            <a:spAutoFit/>
          </a:bodyPr>
          <a:lstStyle/>
          <a:p>
            <a:pPr eaLnBrk="0" hangingPunct="0">
              <a:defRPr/>
            </a:pPr>
            <a:r>
              <a:rPr lang="en-US" sz="4400">
                <a:effectLst>
                  <a:outerShdw blurRad="38100" dist="38100" dir="2700000" algn="tl">
                    <a:srgbClr val="000000"/>
                  </a:outerShdw>
                </a:effectLst>
              </a:rPr>
              <a:t>Public Choice:</a:t>
            </a:r>
          </a:p>
          <a:p>
            <a:pPr eaLnBrk="0" hangingPunct="0">
              <a:defRPr/>
            </a:pPr>
            <a:r>
              <a:rPr lang="en-US" sz="2800">
                <a:effectLst>
                  <a:outerShdw blurRad="38100" dist="38100" dir="2700000" algn="tl">
                    <a:srgbClr val="000000"/>
                  </a:outerShdw>
                </a:effectLst>
              </a:rPr>
              <a:t>MB and MC depend on the hat you wear</a:t>
            </a:r>
          </a:p>
        </p:txBody>
      </p:sp>
      <p:pic>
        <p:nvPicPr>
          <p:cNvPr id="9219" name="Picture 4" descr="TREE_GRN"/>
          <p:cNvPicPr>
            <a:picLocks noGrp="1" noChangeAspect="1" noChangeArrowheads="1"/>
          </p:cNvPicPr>
          <p:nvPr>
            <p:ph sz="quarter" idx="3"/>
          </p:nvPr>
        </p:nvPicPr>
        <p:blipFill>
          <a:blip r:embed="rId2" cstate="print">
            <a:lum bright="70000" contrast="-70000"/>
          </a:blip>
          <a:srcRect/>
          <a:stretch>
            <a:fillRect/>
          </a:stretch>
        </p:blipFill>
        <p:spPr>
          <a:xfrm>
            <a:off x="519113" y="249238"/>
            <a:ext cx="852487" cy="1427162"/>
          </a:xfrm>
          <a:noFill/>
        </p:spPr>
      </p:pic>
      <p:sp>
        <p:nvSpPr>
          <p:cNvPr id="287749" name="Line 5"/>
          <p:cNvSpPr>
            <a:spLocks noChangeShapeType="1"/>
          </p:cNvSpPr>
          <p:nvPr/>
        </p:nvSpPr>
        <p:spPr bwMode="auto">
          <a:xfrm flipV="1">
            <a:off x="533400" y="18288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87752" name="Picture 8" descr="cows"/>
          <p:cNvPicPr>
            <a:picLocks noChangeAspect="1" noChangeArrowheads="1"/>
          </p:cNvPicPr>
          <p:nvPr/>
        </p:nvPicPr>
        <p:blipFill>
          <a:blip r:embed="rId3" cstate="print"/>
          <a:srcRect/>
          <a:stretch>
            <a:fillRect/>
          </a:stretch>
        </p:blipFill>
        <p:spPr bwMode="auto">
          <a:xfrm>
            <a:off x="533400" y="2667000"/>
            <a:ext cx="3505200" cy="2306638"/>
          </a:xfrm>
          <a:prstGeom prst="rect">
            <a:avLst/>
          </a:prstGeom>
          <a:noFill/>
          <a:ln w="9525">
            <a:noFill/>
            <a:miter lim="800000"/>
            <a:headEnd/>
            <a:tailEnd/>
          </a:ln>
        </p:spPr>
      </p:pic>
      <p:pic>
        <p:nvPicPr>
          <p:cNvPr id="287753" name="Picture 9" descr="ELK"/>
          <p:cNvPicPr>
            <a:picLocks noChangeAspect="1" noChangeArrowheads="1"/>
          </p:cNvPicPr>
          <p:nvPr/>
        </p:nvPicPr>
        <p:blipFill>
          <a:blip r:embed="rId4" cstate="print"/>
          <a:srcRect/>
          <a:stretch>
            <a:fillRect/>
          </a:stretch>
        </p:blipFill>
        <p:spPr bwMode="auto">
          <a:xfrm>
            <a:off x="3886200" y="4024313"/>
            <a:ext cx="2744788" cy="2452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7752"/>
                                        </p:tgtEl>
                                        <p:attrNameLst>
                                          <p:attrName>style.visibility</p:attrName>
                                        </p:attrNameLst>
                                      </p:cBhvr>
                                      <p:to>
                                        <p:strVal val="visible"/>
                                      </p:to>
                                    </p:set>
                                    <p:animEffect transition="in" filter="dissolve">
                                      <p:cBhvr>
                                        <p:cTn id="7" dur="500"/>
                                        <p:tgtEl>
                                          <p:spTgt spid="2877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dissolve">
                                      <p:cBhvr>
                                        <p:cTn id="12" dur="500"/>
                                        <p:tgtEl>
                                          <p:spTgt spid="287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1600200" y="762000"/>
            <a:ext cx="8229600" cy="1139825"/>
          </a:xfrm>
        </p:spPr>
        <p:txBody>
          <a:bodyPr/>
          <a:lstStyle/>
          <a:p>
            <a:pPr algn="r" eaLnBrk="1" hangingPunct="1">
              <a:defRPr/>
            </a:pPr>
            <a:r>
              <a:rPr lang="en-US" sz="4000" b="1" i="1" smtClean="0">
                <a:solidFill>
                  <a:srgbClr val="CC9900"/>
                </a:solidFill>
                <a:latin typeface="Benguiat Bk BT" pitchFamily="18" charset="0"/>
              </a:rPr>
              <a:t>1969-1999 PCI Gr. Rates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for American Indians</a:t>
            </a:r>
          </a:p>
        </p:txBody>
      </p:sp>
      <p:pic>
        <p:nvPicPr>
          <p:cNvPr id="72707" name="Picture 3" descr="TREE_GRN"/>
          <p:cNvPicPr>
            <a:picLocks noGrp="1" noChangeAspect="1" noChangeArrowheads="1"/>
          </p:cNvPicPr>
          <p:nvPr>
            <p:ph sz="half" idx="2"/>
          </p:nvPr>
        </p:nvPicPr>
        <p:blipFill>
          <a:blip r:embed="rId2" cstate="print">
            <a:lum bright="70000" contrast="-70000"/>
          </a:blip>
          <a:srcRect/>
          <a:stretch>
            <a:fillRect/>
          </a:stretch>
        </p:blipFill>
        <p:spPr>
          <a:xfrm>
            <a:off x="533400" y="422275"/>
            <a:ext cx="793750" cy="1330325"/>
          </a:xfrm>
          <a:noFill/>
        </p:spPr>
      </p:pic>
      <p:sp>
        <p:nvSpPr>
          <p:cNvPr id="395268" name="Line 4"/>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72709" name="Picture 6"/>
          <p:cNvPicPr>
            <a:picLocks noChangeAspect="1" noChangeArrowheads="1"/>
          </p:cNvPicPr>
          <p:nvPr/>
        </p:nvPicPr>
        <p:blipFill>
          <a:blip r:embed="rId3" cstate="print"/>
          <a:srcRect/>
          <a:stretch>
            <a:fillRect/>
          </a:stretch>
        </p:blipFill>
        <p:spPr bwMode="auto">
          <a:xfrm>
            <a:off x="685800" y="2590800"/>
            <a:ext cx="6248400" cy="34480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1295400" y="765175"/>
            <a:ext cx="8229600" cy="1139825"/>
          </a:xfrm>
        </p:spPr>
        <p:txBody>
          <a:bodyPr/>
          <a:lstStyle/>
          <a:p>
            <a:pPr algn="r" eaLnBrk="1" hangingPunct="1">
              <a:defRPr/>
            </a:pPr>
            <a:r>
              <a:rPr lang="en-US" sz="4000" b="1" i="1" smtClean="0">
                <a:solidFill>
                  <a:srgbClr val="CC9900"/>
                </a:solidFill>
                <a:latin typeface="Benguiat Bk BT" pitchFamily="18" charset="0"/>
              </a:rPr>
              <a:t>Property Rights &amp;  </a:t>
            </a:r>
            <a:br>
              <a:rPr lang="en-US" sz="4000" b="1" i="1" smtClean="0">
                <a:solidFill>
                  <a:srgbClr val="CC9900"/>
                </a:solidFill>
                <a:latin typeface="Benguiat Bk BT" pitchFamily="18" charset="0"/>
              </a:rPr>
            </a:br>
            <a:r>
              <a:rPr lang="en-US" sz="4000" b="1" i="1" smtClean="0">
                <a:solidFill>
                  <a:srgbClr val="CC9900"/>
                </a:solidFill>
                <a:latin typeface="Benguiat Bk BT" pitchFamily="18" charset="0"/>
              </a:rPr>
              <a:t>Rule of Law on Reservations</a:t>
            </a:r>
          </a:p>
        </p:txBody>
      </p:sp>
      <p:sp>
        <p:nvSpPr>
          <p:cNvPr id="396291" name="Rectangle 3"/>
          <p:cNvSpPr>
            <a:spLocks noGrp="1" noChangeArrowheads="1"/>
          </p:cNvSpPr>
          <p:nvPr>
            <p:ph type="body" sz="half" idx="1"/>
          </p:nvPr>
        </p:nvSpPr>
        <p:spPr>
          <a:xfrm>
            <a:off x="304800" y="3124200"/>
            <a:ext cx="7543800" cy="3200400"/>
          </a:xfrm>
        </p:spPr>
        <p:txBody>
          <a:bodyPr/>
          <a:lstStyle/>
          <a:p>
            <a:pPr lvl="1" eaLnBrk="1" hangingPunct="1">
              <a:lnSpc>
                <a:spcPct val="80000"/>
              </a:lnSpc>
              <a:buFontTx/>
              <a:buNone/>
              <a:defRPr/>
            </a:pPr>
            <a:endParaRPr lang="en-US" sz="2000" smtClean="0">
              <a:solidFill>
                <a:srgbClr val="0A1400"/>
              </a:solidFill>
              <a:latin typeface="Arial Black" pitchFamily="34" charset="0"/>
            </a:endParaRPr>
          </a:p>
          <a:p>
            <a:pPr eaLnBrk="1" hangingPunct="1">
              <a:lnSpc>
                <a:spcPct val="80000"/>
              </a:lnSpc>
              <a:defRPr/>
            </a:pPr>
            <a:r>
              <a:rPr lang="en-US" smtClean="0">
                <a:solidFill>
                  <a:srgbClr val="0A1400"/>
                </a:solidFill>
                <a:latin typeface="Arial Black" pitchFamily="34" charset="0"/>
              </a:rPr>
              <a:t>Stable legal environment</a:t>
            </a:r>
          </a:p>
          <a:p>
            <a:pPr eaLnBrk="1" hangingPunct="1">
              <a:lnSpc>
                <a:spcPct val="80000"/>
              </a:lnSpc>
              <a:defRPr/>
            </a:pPr>
            <a:endParaRPr lang="en-US" smtClean="0">
              <a:solidFill>
                <a:srgbClr val="0A1400"/>
              </a:solidFill>
              <a:latin typeface="Arial Black" pitchFamily="34" charset="0"/>
            </a:endParaRPr>
          </a:p>
          <a:p>
            <a:pPr eaLnBrk="1" hangingPunct="1">
              <a:lnSpc>
                <a:spcPct val="80000"/>
              </a:lnSpc>
              <a:defRPr/>
            </a:pPr>
            <a:r>
              <a:rPr lang="en-US" smtClean="0">
                <a:solidFill>
                  <a:srgbClr val="0A1400"/>
                </a:solidFill>
                <a:latin typeface="Arial Black" pitchFamily="34" charset="0"/>
              </a:rPr>
              <a:t>Public Law 280</a:t>
            </a:r>
          </a:p>
          <a:p>
            <a:pPr eaLnBrk="1" hangingPunct="1">
              <a:lnSpc>
                <a:spcPct val="80000"/>
              </a:lnSpc>
              <a:defRPr/>
            </a:pPr>
            <a:endParaRPr lang="en-US" smtClean="0">
              <a:solidFill>
                <a:srgbClr val="0A1400"/>
              </a:solidFill>
              <a:latin typeface="Arial Black" pitchFamily="34" charset="0"/>
            </a:endParaRPr>
          </a:p>
          <a:p>
            <a:pPr eaLnBrk="1" hangingPunct="1">
              <a:lnSpc>
                <a:spcPct val="80000"/>
              </a:lnSpc>
              <a:defRPr/>
            </a:pPr>
            <a:r>
              <a:rPr lang="en-US" smtClean="0">
                <a:solidFill>
                  <a:srgbClr val="0A1400"/>
                </a:solidFill>
                <a:latin typeface="Arial Black" pitchFamily="34" charset="0"/>
              </a:rPr>
              <a:t>Approx. 30% of reservations with state jurisdiction</a:t>
            </a:r>
          </a:p>
        </p:txBody>
      </p:sp>
      <p:pic>
        <p:nvPicPr>
          <p:cNvPr id="73732" name="Picture 4" descr="TREE_GRN"/>
          <p:cNvPicPr>
            <a:picLocks noGrp="1" noChangeAspect="1" noChangeArrowheads="1"/>
          </p:cNvPicPr>
          <p:nvPr>
            <p:ph sz="half" idx="2"/>
          </p:nvPr>
        </p:nvPicPr>
        <p:blipFill>
          <a:blip r:embed="rId2" cstate="print">
            <a:lum bright="70000" contrast="-70000"/>
          </a:blip>
          <a:srcRect/>
          <a:stretch>
            <a:fillRect/>
          </a:stretch>
        </p:blipFill>
        <p:spPr>
          <a:xfrm>
            <a:off x="609600" y="457200"/>
            <a:ext cx="839788" cy="1406525"/>
          </a:xfrm>
          <a:noFill/>
        </p:spPr>
      </p:pic>
      <p:sp>
        <p:nvSpPr>
          <p:cNvPr id="396293" name="Line 5"/>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anim calcmode="lin" valueType="num">
                                      <p:cBhvr additive="base">
                                        <p:cTn id="7" dur="500" fill="hold"/>
                                        <p:tgtEl>
                                          <p:spTgt spid="396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6291">
                                            <p:txEl>
                                              <p:pRg st="3" end="3"/>
                                            </p:txEl>
                                          </p:spTgt>
                                        </p:tgtEl>
                                        <p:attrNameLst>
                                          <p:attrName>style.visibility</p:attrName>
                                        </p:attrNameLst>
                                      </p:cBhvr>
                                      <p:to>
                                        <p:strVal val="visible"/>
                                      </p:to>
                                    </p:set>
                                    <p:anim calcmode="lin" valueType="num">
                                      <p:cBhvr additive="base">
                                        <p:cTn id="11" dur="500" fill="hold"/>
                                        <p:tgtEl>
                                          <p:spTgt spid="39629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629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6291">
                                            <p:txEl>
                                              <p:pRg st="5" end="5"/>
                                            </p:txEl>
                                          </p:spTgt>
                                        </p:tgtEl>
                                        <p:attrNameLst>
                                          <p:attrName>style.visibility</p:attrName>
                                        </p:attrNameLst>
                                      </p:cBhvr>
                                      <p:to>
                                        <p:strVal val="visible"/>
                                      </p:to>
                                    </p:set>
                                    <p:anim calcmode="lin" valueType="num">
                                      <p:cBhvr additive="base">
                                        <p:cTn id="15" dur="500" fill="hold"/>
                                        <p:tgtEl>
                                          <p:spTgt spid="39629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6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14600" y="917575"/>
            <a:ext cx="6553200" cy="1139825"/>
          </a:xfrm>
        </p:spPr>
        <p:txBody>
          <a:bodyPr/>
          <a:lstStyle/>
          <a:p>
            <a:pPr algn="r" eaLnBrk="1" hangingPunct="1">
              <a:defRPr/>
            </a:pPr>
            <a:r>
              <a:rPr lang="en-US" sz="3200" b="1" smtClean="0">
                <a:solidFill>
                  <a:srgbClr val="CC9900"/>
                </a:solidFill>
                <a:latin typeface="Benguiat Bk BT" pitchFamily="18" charset="0"/>
              </a:rPr>
              <a:t>1999 Per-Capita Income of American Indians</a:t>
            </a:r>
          </a:p>
        </p:txBody>
      </p:sp>
      <p:sp>
        <p:nvSpPr>
          <p:cNvPr id="397315" name="Line 3"/>
          <p:cNvSpPr>
            <a:spLocks noChangeShapeType="1"/>
          </p:cNvSpPr>
          <p:nvPr/>
        </p:nvSpPr>
        <p:spPr bwMode="auto">
          <a:xfrm flipV="1">
            <a:off x="7620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74756" name="Picture 4" descr="TREE_GRN"/>
          <p:cNvPicPr>
            <a:picLocks noChangeAspect="1" noChangeArrowheads="1"/>
          </p:cNvPicPr>
          <p:nvPr/>
        </p:nvPicPr>
        <p:blipFill>
          <a:blip r:embed="rId3" cstate="print">
            <a:lum bright="70000" contrast="-70000"/>
          </a:blip>
          <a:srcRect/>
          <a:stretch>
            <a:fillRect/>
          </a:stretch>
        </p:blipFill>
        <p:spPr bwMode="auto">
          <a:xfrm>
            <a:off x="669925" y="381000"/>
            <a:ext cx="922338" cy="1547813"/>
          </a:xfrm>
          <a:prstGeom prst="rect">
            <a:avLst/>
          </a:prstGeom>
          <a:noFill/>
          <a:ln w="9525">
            <a:noFill/>
            <a:miter lim="800000"/>
            <a:headEnd/>
            <a:tailEnd/>
          </a:ln>
        </p:spPr>
      </p:pic>
      <p:pic>
        <p:nvPicPr>
          <p:cNvPr id="74757" name="Picture 6"/>
          <p:cNvPicPr>
            <a:picLocks noChangeAspect="1" noChangeArrowheads="1"/>
          </p:cNvPicPr>
          <p:nvPr/>
        </p:nvPicPr>
        <p:blipFill>
          <a:blip r:embed="rId4" cstate="print"/>
          <a:srcRect/>
          <a:stretch>
            <a:fillRect/>
          </a:stretch>
        </p:blipFill>
        <p:spPr bwMode="auto">
          <a:xfrm>
            <a:off x="457200" y="2209800"/>
            <a:ext cx="7772400" cy="4114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Line 2"/>
          <p:cNvSpPr>
            <a:spLocks noChangeShapeType="1"/>
          </p:cNvSpPr>
          <p:nvPr/>
        </p:nvSpPr>
        <p:spPr bwMode="auto">
          <a:xfrm flipV="1">
            <a:off x="7620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75779" name="Picture 3" descr="TREE_GRN"/>
          <p:cNvPicPr>
            <a:picLocks noChangeAspect="1" noChangeArrowheads="1"/>
          </p:cNvPicPr>
          <p:nvPr/>
        </p:nvPicPr>
        <p:blipFill>
          <a:blip r:embed="rId3" cstate="print">
            <a:lum bright="70000" contrast="-70000"/>
          </a:blip>
          <a:srcRect/>
          <a:stretch>
            <a:fillRect/>
          </a:stretch>
        </p:blipFill>
        <p:spPr bwMode="auto">
          <a:xfrm>
            <a:off x="760413" y="533400"/>
            <a:ext cx="831850" cy="1395413"/>
          </a:xfrm>
          <a:prstGeom prst="rect">
            <a:avLst/>
          </a:prstGeom>
          <a:noFill/>
          <a:ln w="9525">
            <a:noFill/>
            <a:miter lim="800000"/>
            <a:headEnd/>
            <a:tailEnd/>
          </a:ln>
        </p:spPr>
      </p:pic>
      <p:sp>
        <p:nvSpPr>
          <p:cNvPr id="399365" name="Rectangle 5"/>
          <p:cNvSpPr>
            <a:spLocks noGrp="1" noChangeArrowheads="1"/>
          </p:cNvSpPr>
          <p:nvPr>
            <p:ph type="title"/>
          </p:nvPr>
        </p:nvSpPr>
        <p:spPr>
          <a:xfrm>
            <a:off x="2362200" y="917575"/>
            <a:ext cx="7315200" cy="1139825"/>
          </a:xfrm>
        </p:spPr>
        <p:txBody>
          <a:bodyPr/>
          <a:lstStyle/>
          <a:p>
            <a:pPr algn="r" eaLnBrk="1" hangingPunct="1">
              <a:defRPr/>
            </a:pPr>
            <a:r>
              <a:rPr lang="en-US" sz="3200" b="1" smtClean="0">
                <a:solidFill>
                  <a:srgbClr val="CC9900"/>
                </a:solidFill>
                <a:latin typeface="Benguiat Bk BT" pitchFamily="18" charset="0"/>
              </a:rPr>
              <a:t>1969-1999 PCI Gr. Rates </a:t>
            </a:r>
            <a:br>
              <a:rPr lang="en-US" sz="3200" b="1" smtClean="0">
                <a:solidFill>
                  <a:srgbClr val="CC9900"/>
                </a:solidFill>
                <a:latin typeface="Benguiat Bk BT" pitchFamily="18" charset="0"/>
              </a:rPr>
            </a:br>
            <a:r>
              <a:rPr lang="en-US" sz="3200" b="1" smtClean="0">
                <a:solidFill>
                  <a:srgbClr val="CC9900"/>
                </a:solidFill>
                <a:latin typeface="Benguiat Bk BT" pitchFamily="18" charset="0"/>
              </a:rPr>
              <a:t>for American Indians</a:t>
            </a:r>
          </a:p>
        </p:txBody>
      </p:sp>
      <p:pic>
        <p:nvPicPr>
          <p:cNvPr id="75781" name="Picture 6"/>
          <p:cNvPicPr>
            <a:picLocks noChangeAspect="1" noChangeArrowheads="1"/>
          </p:cNvPicPr>
          <p:nvPr/>
        </p:nvPicPr>
        <p:blipFill>
          <a:blip r:embed="rId4" cstate="print"/>
          <a:srcRect/>
          <a:stretch>
            <a:fillRect/>
          </a:stretch>
        </p:blipFill>
        <p:spPr bwMode="auto">
          <a:xfrm>
            <a:off x="533400" y="2057400"/>
            <a:ext cx="7772400" cy="42957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228600" y="3276600"/>
            <a:ext cx="8229600" cy="1139825"/>
          </a:xfrm>
        </p:spPr>
        <p:txBody>
          <a:bodyPr/>
          <a:lstStyle/>
          <a:p>
            <a:pPr algn="l" eaLnBrk="1" hangingPunct="1">
              <a:defRPr/>
            </a:pPr>
            <a:r>
              <a:rPr lang="en-US" sz="3200" i="1" smtClean="0">
                <a:solidFill>
                  <a:srgbClr val="0A1400"/>
                </a:solidFill>
                <a:latin typeface="Arial Black" pitchFamily="34" charset="0"/>
              </a:rPr>
              <a:t>Kennerly v. District Court of Montana</a:t>
            </a:r>
            <a:r>
              <a:rPr lang="en-US" sz="3200" smtClean="0">
                <a:solidFill>
                  <a:srgbClr val="0A1400"/>
                </a:solidFill>
                <a:latin typeface="Arial Black" pitchFamily="34" charset="0"/>
              </a:rPr>
              <a:t> (U.S. Supreme Court 1971) &amp; S</a:t>
            </a:r>
            <a:r>
              <a:rPr lang="en-US" sz="3200" i="1" smtClean="0">
                <a:solidFill>
                  <a:srgbClr val="0A1400"/>
                </a:solidFill>
                <a:latin typeface="Arial Black" pitchFamily="34" charset="0"/>
              </a:rPr>
              <a:t>ecurity State Bank v. Pierre</a:t>
            </a:r>
            <a:r>
              <a:rPr lang="en-US" sz="3200" smtClean="0">
                <a:solidFill>
                  <a:srgbClr val="0A1400"/>
                </a:solidFill>
                <a:latin typeface="Arial Black" pitchFamily="34" charset="0"/>
              </a:rPr>
              <a:t> (Montana Supreme Court 1973)</a:t>
            </a:r>
          </a:p>
        </p:txBody>
      </p:sp>
      <p:sp>
        <p:nvSpPr>
          <p:cNvPr id="401411" name="Rectangle 3"/>
          <p:cNvSpPr>
            <a:spLocks noGrp="1" noChangeArrowheads="1"/>
          </p:cNvSpPr>
          <p:nvPr>
            <p:ph type="body" sz="half" idx="1"/>
          </p:nvPr>
        </p:nvSpPr>
        <p:spPr>
          <a:xfrm>
            <a:off x="457200" y="4613275"/>
            <a:ext cx="8686800" cy="1939925"/>
          </a:xfrm>
        </p:spPr>
        <p:txBody>
          <a:bodyPr/>
          <a:lstStyle/>
          <a:p>
            <a:pPr eaLnBrk="1" hangingPunct="1">
              <a:defRPr/>
            </a:pPr>
            <a:endParaRPr lang="en-US" sz="2800" smtClean="0"/>
          </a:p>
          <a:p>
            <a:pPr eaLnBrk="1" hangingPunct="1">
              <a:buFont typeface="Wingdings" pitchFamily="2" charset="2"/>
              <a:buNone/>
              <a:defRPr/>
            </a:pPr>
            <a:r>
              <a:rPr lang="en-US" sz="2800" smtClean="0">
                <a:solidFill>
                  <a:srgbClr val="0A1400"/>
                </a:solidFill>
                <a:latin typeface="Arial Black" pitchFamily="34" charset="0"/>
              </a:rPr>
              <a:t>“A result of the Kennerly decision was to dry up credit sources throughout the state to responsible Indian citizens . . . .”</a:t>
            </a:r>
          </a:p>
        </p:txBody>
      </p:sp>
      <p:sp>
        <p:nvSpPr>
          <p:cNvPr id="401412" name="Text Box 4"/>
          <p:cNvSpPr txBox="1">
            <a:spLocks noChangeArrowheads="1"/>
          </p:cNvSpPr>
          <p:nvPr/>
        </p:nvSpPr>
        <p:spPr bwMode="auto">
          <a:xfrm>
            <a:off x="3598863" y="1219200"/>
            <a:ext cx="4859337" cy="762000"/>
          </a:xfrm>
          <a:prstGeom prst="rect">
            <a:avLst/>
          </a:prstGeom>
          <a:noFill/>
          <a:ln w="9525">
            <a:noFill/>
            <a:miter lim="800000"/>
            <a:headEnd/>
            <a:tailEnd/>
          </a:ln>
          <a:effectLst/>
        </p:spPr>
        <p:txBody>
          <a:bodyPr wrap="none">
            <a:spAutoFit/>
          </a:bodyPr>
          <a:lstStyle/>
          <a:p>
            <a:pPr eaLnBrk="0" hangingPunct="0">
              <a:defRPr/>
            </a:pPr>
            <a:r>
              <a:rPr lang="en-US" sz="4400">
                <a:effectLst>
                  <a:outerShdw blurRad="38100" dist="38100" dir="2700000" algn="tl">
                    <a:srgbClr val="000000"/>
                  </a:outerShdw>
                </a:effectLst>
              </a:rPr>
              <a:t>Jurisdiction Matters</a:t>
            </a:r>
          </a:p>
        </p:txBody>
      </p:sp>
      <p:pic>
        <p:nvPicPr>
          <p:cNvPr id="76805" name="Picture 5" descr="TREE_GRN"/>
          <p:cNvPicPr>
            <a:picLocks noGrp="1" noChangeAspect="1" noChangeArrowheads="1"/>
          </p:cNvPicPr>
          <p:nvPr>
            <p:ph sz="half" idx="2"/>
          </p:nvPr>
        </p:nvPicPr>
        <p:blipFill>
          <a:blip r:embed="rId2" cstate="print">
            <a:lum bright="70000" contrast="-70000"/>
          </a:blip>
          <a:srcRect/>
          <a:stretch>
            <a:fillRect/>
          </a:stretch>
        </p:blipFill>
        <p:spPr>
          <a:xfrm>
            <a:off x="533400" y="609600"/>
            <a:ext cx="747713" cy="1254125"/>
          </a:xfrm>
          <a:noFill/>
        </p:spPr>
      </p:pic>
      <p:sp>
        <p:nvSpPr>
          <p:cNvPr id="401414" name="Line 6"/>
          <p:cNvSpPr>
            <a:spLocks noChangeShapeType="1"/>
          </p:cNvSpPr>
          <p:nvPr/>
        </p:nvSpPr>
        <p:spPr bwMode="auto">
          <a:xfrm flipV="1">
            <a:off x="457200" y="2057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01411">
                                            <p:txEl>
                                              <p:pRg st="1" end="1"/>
                                            </p:txEl>
                                          </p:spTgt>
                                        </p:tgtEl>
                                        <p:attrNameLst>
                                          <p:attrName>style.visibility</p:attrName>
                                        </p:attrNameLst>
                                      </p:cBhvr>
                                      <p:to>
                                        <p:strVal val="visible"/>
                                      </p:to>
                                    </p:set>
                                    <p:animEffect transition="in" filter="checkerboard(across)">
                                      <p:cBhvr>
                                        <p:cTn id="7" dur="500"/>
                                        <p:tgtEl>
                                          <p:spTgt spid="401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1"/>
          <p:cNvSpPr txBox="1">
            <a:spLocks noChangeArrowheads="1"/>
          </p:cNvSpPr>
          <p:nvPr/>
        </p:nvSpPr>
        <p:spPr bwMode="auto">
          <a:xfrm>
            <a:off x="2368550" y="381000"/>
            <a:ext cx="6242050" cy="1311275"/>
          </a:xfrm>
          <a:prstGeom prst="rect">
            <a:avLst/>
          </a:prstGeom>
          <a:noFill/>
          <a:ln w="9525">
            <a:noFill/>
            <a:miter lim="800000"/>
            <a:headEnd/>
            <a:tailEnd/>
          </a:ln>
        </p:spPr>
        <p:txBody>
          <a:bodyPr wrap="none">
            <a:spAutoFit/>
          </a:bodyPr>
          <a:lstStyle/>
          <a:p>
            <a:pPr eaLnBrk="0" hangingPunct="0"/>
            <a:r>
              <a:rPr lang="en-US" sz="4000"/>
              <a:t>Optimal Number of Wolves--</a:t>
            </a:r>
          </a:p>
          <a:p>
            <a:pPr eaLnBrk="0" hangingPunct="0"/>
            <a:r>
              <a:rPr lang="en-US" sz="4000"/>
              <a:t>Rancher</a:t>
            </a:r>
          </a:p>
        </p:txBody>
      </p:sp>
      <p:sp>
        <p:nvSpPr>
          <p:cNvPr id="56336" name="Line 16"/>
          <p:cNvSpPr>
            <a:spLocks noChangeShapeType="1"/>
          </p:cNvSpPr>
          <p:nvPr/>
        </p:nvSpPr>
        <p:spPr bwMode="auto">
          <a:xfrm>
            <a:off x="2057400" y="1905000"/>
            <a:ext cx="0" cy="35052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56338" name="Line 18"/>
          <p:cNvSpPr>
            <a:spLocks noChangeShapeType="1"/>
          </p:cNvSpPr>
          <p:nvPr/>
        </p:nvSpPr>
        <p:spPr bwMode="auto">
          <a:xfrm>
            <a:off x="2057400" y="5410200"/>
            <a:ext cx="3962400" cy="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56339" name="Text Box 19"/>
          <p:cNvSpPr txBox="1">
            <a:spLocks noChangeArrowheads="1"/>
          </p:cNvSpPr>
          <p:nvPr/>
        </p:nvSpPr>
        <p:spPr bwMode="auto">
          <a:xfrm>
            <a:off x="746125" y="2093913"/>
            <a:ext cx="1022350" cy="641350"/>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Value of</a:t>
            </a:r>
          </a:p>
          <a:p>
            <a:pPr algn="l" eaLnBrk="0" hangingPunct="0"/>
            <a:r>
              <a:rPr lang="en-US" sz="1800" b="0" i="0">
                <a:solidFill>
                  <a:schemeClr val="tx1"/>
                </a:solidFill>
                <a:latin typeface="Arial" charset="0"/>
              </a:rPr>
              <a:t>wolves</a:t>
            </a:r>
          </a:p>
        </p:txBody>
      </p:sp>
      <p:sp>
        <p:nvSpPr>
          <p:cNvPr id="56340" name="Text Box 20"/>
          <p:cNvSpPr txBox="1">
            <a:spLocks noChangeArrowheads="1"/>
          </p:cNvSpPr>
          <p:nvPr/>
        </p:nvSpPr>
        <p:spPr bwMode="auto">
          <a:xfrm>
            <a:off x="5013325" y="5599113"/>
            <a:ext cx="20129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Number of wolves</a:t>
            </a:r>
          </a:p>
        </p:txBody>
      </p:sp>
      <p:sp>
        <p:nvSpPr>
          <p:cNvPr id="56341" name="Line 21"/>
          <p:cNvSpPr>
            <a:spLocks noChangeShapeType="1"/>
          </p:cNvSpPr>
          <p:nvPr/>
        </p:nvSpPr>
        <p:spPr bwMode="auto">
          <a:xfrm flipV="1">
            <a:off x="2057400" y="1828800"/>
            <a:ext cx="2209800" cy="16764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
        <p:nvSpPr>
          <p:cNvPr id="56343" name="Text Box 23"/>
          <p:cNvSpPr txBox="1">
            <a:spLocks noChangeArrowheads="1"/>
          </p:cNvSpPr>
          <p:nvPr/>
        </p:nvSpPr>
        <p:spPr bwMode="auto">
          <a:xfrm>
            <a:off x="4343400" y="2017713"/>
            <a:ext cx="5397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MC</a:t>
            </a:r>
          </a:p>
        </p:txBody>
      </p:sp>
      <p:sp>
        <p:nvSpPr>
          <p:cNvPr id="56344" name="Text Box 24"/>
          <p:cNvSpPr txBox="1">
            <a:spLocks noChangeArrowheads="1"/>
          </p:cNvSpPr>
          <p:nvPr/>
        </p:nvSpPr>
        <p:spPr bwMode="auto">
          <a:xfrm>
            <a:off x="2597150" y="5043488"/>
            <a:ext cx="527050" cy="366712"/>
          </a:xfrm>
          <a:prstGeom prst="rect">
            <a:avLst/>
          </a:prstGeom>
          <a:noFill/>
          <a:ln w="9525">
            <a:noFill/>
            <a:miter lim="800000"/>
            <a:headEnd/>
            <a:tailEnd/>
          </a:ln>
        </p:spPr>
        <p:txBody>
          <a:bodyPr wrap="none">
            <a:spAutoFit/>
          </a:bodyPr>
          <a:lstStyle/>
          <a:p>
            <a:pPr algn="l" eaLnBrk="0" hangingPunct="0"/>
            <a:r>
              <a:rPr lang="en-US" sz="1800" b="0" i="0">
                <a:solidFill>
                  <a:schemeClr val="tx1"/>
                </a:solidFill>
                <a:latin typeface="Arial" charset="0"/>
              </a:rPr>
              <a:t>MB</a:t>
            </a:r>
          </a:p>
        </p:txBody>
      </p:sp>
      <p:sp>
        <p:nvSpPr>
          <p:cNvPr id="56346" name="Line 26"/>
          <p:cNvSpPr>
            <a:spLocks noChangeShapeType="1"/>
          </p:cNvSpPr>
          <p:nvPr/>
        </p:nvSpPr>
        <p:spPr bwMode="auto">
          <a:xfrm>
            <a:off x="2057400" y="4953000"/>
            <a:ext cx="533400" cy="457200"/>
          </a:xfrm>
          <a:prstGeom prst="line">
            <a:avLst/>
          </a:prstGeom>
          <a:noFill/>
          <a:ln w="9525">
            <a:solidFill>
              <a:schemeClr val="tx1"/>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10251" name="Picture 27" descr="TREE_GRN"/>
          <p:cNvPicPr>
            <a:picLocks noChangeAspect="1" noChangeArrowheads="1"/>
          </p:cNvPicPr>
          <p:nvPr/>
        </p:nvPicPr>
        <p:blipFill>
          <a:blip r:embed="rId2" cstate="print">
            <a:lum bright="70000" contrast="-70000"/>
          </a:blip>
          <a:srcRect/>
          <a:stretch>
            <a:fillRect/>
          </a:stretch>
        </p:blipFill>
        <p:spPr bwMode="auto">
          <a:xfrm>
            <a:off x="457200" y="152400"/>
            <a:ext cx="863600" cy="1447800"/>
          </a:xfrm>
          <a:prstGeom prst="rect">
            <a:avLst/>
          </a:prstGeom>
          <a:noFill/>
          <a:ln w="9525">
            <a:noFill/>
            <a:miter lim="800000"/>
            <a:headEnd/>
            <a:tailEnd/>
          </a:ln>
        </p:spPr>
      </p:pic>
      <p:sp>
        <p:nvSpPr>
          <p:cNvPr id="56348" name="Line 28"/>
          <p:cNvSpPr>
            <a:spLocks noChangeShapeType="1"/>
          </p:cNvSpPr>
          <p:nvPr/>
        </p:nvSpPr>
        <p:spPr bwMode="auto">
          <a:xfrm flipV="1">
            <a:off x="609600" y="16764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39"/>
                                        </p:tgtEl>
                                        <p:attrNameLst>
                                          <p:attrName>style.visibility</p:attrName>
                                        </p:attrNameLst>
                                      </p:cBhvr>
                                      <p:to>
                                        <p:strVal val="visible"/>
                                      </p:to>
                                    </p:set>
                                    <p:animEffect transition="in" filter="dissolve">
                                      <p:cBhvr>
                                        <p:cTn id="7" dur="500"/>
                                        <p:tgtEl>
                                          <p:spTgt spid="56339"/>
                                        </p:tgtEl>
                                      </p:cBhvr>
                                    </p:animEffect>
                                  </p:childTnLst>
                                </p:cTn>
                              </p:par>
                              <p:par>
                                <p:cTn id="8" presetID="9" presetClass="entr" presetSubtype="0" fill="hold" nodeType="withEffect">
                                  <p:stCondLst>
                                    <p:cond delay="0"/>
                                  </p:stCondLst>
                                  <p:childTnLst>
                                    <p:set>
                                      <p:cBhvr>
                                        <p:cTn id="9" dur="1" fill="hold">
                                          <p:stCondLst>
                                            <p:cond delay="0"/>
                                          </p:stCondLst>
                                        </p:cTn>
                                        <p:tgtEl>
                                          <p:spTgt spid="56336"/>
                                        </p:tgtEl>
                                        <p:attrNameLst>
                                          <p:attrName>style.visibility</p:attrName>
                                        </p:attrNameLst>
                                      </p:cBhvr>
                                      <p:to>
                                        <p:strVal val="visible"/>
                                      </p:to>
                                    </p:set>
                                    <p:animEffect transition="in" filter="dissolve">
                                      <p:cBhvr>
                                        <p:cTn id="10" dur="500"/>
                                        <p:tgtEl>
                                          <p:spTgt spid="563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6343"/>
                                        </p:tgtEl>
                                        <p:attrNameLst>
                                          <p:attrName>style.visibility</p:attrName>
                                        </p:attrNameLst>
                                      </p:cBhvr>
                                      <p:to>
                                        <p:strVal val="visible"/>
                                      </p:to>
                                    </p:set>
                                    <p:animEffect transition="in" filter="dissolve">
                                      <p:cBhvr>
                                        <p:cTn id="13" dur="500"/>
                                        <p:tgtEl>
                                          <p:spTgt spid="56343"/>
                                        </p:tgtEl>
                                      </p:cBhvr>
                                    </p:animEffect>
                                  </p:childTnLst>
                                </p:cTn>
                              </p:par>
                              <p:par>
                                <p:cTn id="14" presetID="9" presetClass="entr" presetSubtype="0" fill="hold" nodeType="withEffect">
                                  <p:stCondLst>
                                    <p:cond delay="0"/>
                                  </p:stCondLst>
                                  <p:childTnLst>
                                    <p:set>
                                      <p:cBhvr>
                                        <p:cTn id="15" dur="1" fill="hold">
                                          <p:stCondLst>
                                            <p:cond delay="0"/>
                                          </p:stCondLst>
                                        </p:cTn>
                                        <p:tgtEl>
                                          <p:spTgt spid="56341"/>
                                        </p:tgtEl>
                                        <p:attrNameLst>
                                          <p:attrName>style.visibility</p:attrName>
                                        </p:attrNameLst>
                                      </p:cBhvr>
                                      <p:to>
                                        <p:strVal val="visible"/>
                                      </p:to>
                                    </p:set>
                                    <p:animEffect transition="in" filter="dissolve">
                                      <p:cBhvr>
                                        <p:cTn id="16" dur="500"/>
                                        <p:tgtEl>
                                          <p:spTgt spid="56341"/>
                                        </p:tgtEl>
                                      </p:cBhvr>
                                    </p:animEffect>
                                  </p:childTnLst>
                                </p:cTn>
                              </p:par>
                              <p:par>
                                <p:cTn id="17" presetID="9" presetClass="entr" presetSubtype="0" fill="hold" nodeType="withEffect">
                                  <p:stCondLst>
                                    <p:cond delay="0"/>
                                  </p:stCondLst>
                                  <p:childTnLst>
                                    <p:set>
                                      <p:cBhvr>
                                        <p:cTn id="18" dur="1" fill="hold">
                                          <p:stCondLst>
                                            <p:cond delay="0"/>
                                          </p:stCondLst>
                                        </p:cTn>
                                        <p:tgtEl>
                                          <p:spTgt spid="56338"/>
                                        </p:tgtEl>
                                        <p:attrNameLst>
                                          <p:attrName>style.visibility</p:attrName>
                                        </p:attrNameLst>
                                      </p:cBhvr>
                                      <p:to>
                                        <p:strVal val="visible"/>
                                      </p:to>
                                    </p:set>
                                    <p:animEffect transition="in" filter="dissolve">
                                      <p:cBhvr>
                                        <p:cTn id="19" dur="500"/>
                                        <p:tgtEl>
                                          <p:spTgt spid="563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6344"/>
                                        </p:tgtEl>
                                        <p:attrNameLst>
                                          <p:attrName>style.visibility</p:attrName>
                                        </p:attrNameLst>
                                      </p:cBhvr>
                                      <p:to>
                                        <p:strVal val="visible"/>
                                      </p:to>
                                    </p:set>
                                    <p:animEffect transition="in" filter="dissolve">
                                      <p:cBhvr>
                                        <p:cTn id="22" dur="500"/>
                                        <p:tgtEl>
                                          <p:spTgt spid="56344"/>
                                        </p:tgtEl>
                                      </p:cBhvr>
                                    </p:animEffect>
                                  </p:childTnLst>
                                </p:cTn>
                              </p:par>
                              <p:par>
                                <p:cTn id="23" presetID="9" presetClass="entr" presetSubtype="0" fill="hold" nodeType="withEffect">
                                  <p:stCondLst>
                                    <p:cond delay="0"/>
                                  </p:stCondLst>
                                  <p:childTnLst>
                                    <p:set>
                                      <p:cBhvr>
                                        <p:cTn id="24" dur="1" fill="hold">
                                          <p:stCondLst>
                                            <p:cond delay="0"/>
                                          </p:stCondLst>
                                        </p:cTn>
                                        <p:tgtEl>
                                          <p:spTgt spid="56346"/>
                                        </p:tgtEl>
                                        <p:attrNameLst>
                                          <p:attrName>style.visibility</p:attrName>
                                        </p:attrNameLst>
                                      </p:cBhvr>
                                      <p:to>
                                        <p:strVal val="visible"/>
                                      </p:to>
                                    </p:set>
                                    <p:animEffect transition="in" filter="dissolve">
                                      <p:cBhvr>
                                        <p:cTn id="25" dur="500"/>
                                        <p:tgtEl>
                                          <p:spTgt spid="5634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6340"/>
                                        </p:tgtEl>
                                        <p:attrNameLst>
                                          <p:attrName>style.visibility</p:attrName>
                                        </p:attrNameLst>
                                      </p:cBhvr>
                                      <p:to>
                                        <p:strVal val="visible"/>
                                      </p:to>
                                    </p:set>
                                    <p:animEffect transition="in" filter="dissolve">
                                      <p:cBhvr>
                                        <p:cTn id="28" dur="500"/>
                                        <p:tgtEl>
                                          <p:spTgt spid="56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9" grpId="0"/>
      <p:bldP spid="56340" grpId="0"/>
      <p:bldP spid="56343" grpId="0"/>
      <p:bldP spid="5634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5962650" y="914400"/>
            <a:ext cx="2528888" cy="762000"/>
          </a:xfrm>
          <a:prstGeom prst="rect">
            <a:avLst/>
          </a:prstGeom>
          <a:noFill/>
          <a:ln w="9525">
            <a:noFill/>
            <a:miter lim="800000"/>
            <a:headEnd/>
            <a:tailEnd/>
          </a:ln>
          <a:effectLst/>
        </p:spPr>
        <p:txBody>
          <a:bodyPr wrap="none">
            <a:spAutoFit/>
          </a:bodyPr>
          <a:lstStyle/>
          <a:p>
            <a:pPr eaLnBrk="0" hangingPunct="0">
              <a:defRPr/>
            </a:pPr>
            <a:r>
              <a:rPr lang="en-US" sz="4400">
                <a:effectLst>
                  <a:outerShdw blurRad="38100" dist="38100" dir="2700000" algn="tl">
                    <a:srgbClr val="000000"/>
                  </a:outerShdw>
                </a:effectLst>
              </a:rPr>
              <a:t>More hats</a:t>
            </a:r>
          </a:p>
        </p:txBody>
      </p:sp>
      <p:pic>
        <p:nvPicPr>
          <p:cNvPr id="11267" name="Picture 3" descr="TREE_GRN"/>
          <p:cNvPicPr>
            <a:picLocks noGrp="1" noChangeAspect="1" noChangeArrowheads="1"/>
          </p:cNvPicPr>
          <p:nvPr>
            <p:ph sz="quarter" idx="3"/>
          </p:nvPr>
        </p:nvPicPr>
        <p:blipFill>
          <a:blip r:embed="rId2" cstate="print">
            <a:lum bright="70000" contrast="-70000"/>
          </a:blip>
          <a:srcRect/>
          <a:stretch>
            <a:fillRect/>
          </a:stretch>
        </p:blipFill>
        <p:spPr>
          <a:xfrm>
            <a:off x="519113" y="249238"/>
            <a:ext cx="852487" cy="1427162"/>
          </a:xfrm>
          <a:noFill/>
        </p:spPr>
      </p:pic>
      <p:sp>
        <p:nvSpPr>
          <p:cNvPr id="288772" name="Line 4"/>
          <p:cNvSpPr>
            <a:spLocks noChangeShapeType="1"/>
          </p:cNvSpPr>
          <p:nvPr/>
        </p:nvSpPr>
        <p:spPr bwMode="auto">
          <a:xfrm flipV="1">
            <a:off x="533400" y="1828800"/>
            <a:ext cx="7924800" cy="0"/>
          </a:xfrm>
          <a:prstGeom prst="line">
            <a:avLst/>
          </a:prstGeom>
          <a:noFill/>
          <a:ln w="38100">
            <a:solidFill>
              <a:srgbClr val="FF6600"/>
            </a:solidFill>
            <a:round/>
            <a:headEnd/>
            <a:tailEnd/>
          </a:ln>
          <a:effectLst/>
        </p:spPr>
        <p:txBody>
          <a:bodyPr/>
          <a:lstStyle/>
          <a:p>
            <a:pPr>
              <a:defRPr/>
            </a:pPr>
            <a:endParaRPr lang="cs-CZ">
              <a:effectLst>
                <a:outerShdw blurRad="38100" dist="38100" dir="2700000" algn="tl">
                  <a:srgbClr val="000000">
                    <a:alpha val="43137"/>
                  </a:srgbClr>
                </a:outerShdw>
              </a:effectLst>
            </a:endParaRPr>
          </a:p>
        </p:txBody>
      </p:sp>
      <p:pic>
        <p:nvPicPr>
          <p:cNvPr id="288776" name="Picture 8" descr="fischer_bk"/>
          <p:cNvPicPr>
            <a:picLocks noChangeAspect="1" noChangeArrowheads="1"/>
          </p:cNvPicPr>
          <p:nvPr/>
        </p:nvPicPr>
        <p:blipFill>
          <a:blip r:embed="rId3" cstate="print"/>
          <a:srcRect/>
          <a:stretch>
            <a:fillRect/>
          </a:stretch>
        </p:blipFill>
        <p:spPr bwMode="auto">
          <a:xfrm>
            <a:off x="4568825" y="2667000"/>
            <a:ext cx="2670175" cy="4038600"/>
          </a:xfrm>
          <a:prstGeom prst="rect">
            <a:avLst/>
          </a:prstGeom>
          <a:noFill/>
          <a:ln w="9525">
            <a:noFill/>
            <a:miter lim="800000"/>
            <a:headEnd/>
            <a:tailEnd/>
          </a:ln>
        </p:spPr>
      </p:pic>
      <p:pic>
        <p:nvPicPr>
          <p:cNvPr id="288780" name="Picture 12"/>
          <p:cNvPicPr>
            <a:picLocks noChangeAspect="1" noChangeArrowheads="1"/>
          </p:cNvPicPr>
          <p:nvPr/>
        </p:nvPicPr>
        <p:blipFill>
          <a:blip r:embed="rId4" cstate="print"/>
          <a:srcRect/>
          <a:stretch>
            <a:fillRect/>
          </a:stretch>
        </p:blipFill>
        <p:spPr bwMode="auto">
          <a:xfrm>
            <a:off x="533400" y="2305050"/>
            <a:ext cx="2935288" cy="4095750"/>
          </a:xfrm>
          <a:prstGeom prst="rect">
            <a:avLst/>
          </a:prstGeom>
          <a:noFill/>
          <a:ln w="9525">
            <a:noFill/>
            <a:miter lim="800000"/>
            <a:headEnd/>
            <a:tailEnd/>
          </a:ln>
        </p:spPr>
      </p:pic>
      <p:pic>
        <p:nvPicPr>
          <p:cNvPr id="11271" name="Picture 14"/>
          <p:cNvPicPr>
            <a:picLocks noChangeAspect="1" noChangeArrowheads="1"/>
          </p:cNvPicPr>
          <p:nvPr/>
        </p:nvPicPr>
        <p:blipFill>
          <a:blip r:embed="rId5" cstate="print"/>
          <a:srcRect/>
          <a:stretch>
            <a:fillRect/>
          </a:stretch>
        </p:blipFill>
        <p:spPr bwMode="auto">
          <a:xfrm>
            <a:off x="152400" y="1981200"/>
            <a:ext cx="1447800" cy="115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8780"/>
                                        </p:tgtEl>
                                        <p:attrNameLst>
                                          <p:attrName>style.visibility</p:attrName>
                                        </p:attrNameLst>
                                      </p:cBhvr>
                                      <p:to>
                                        <p:strVal val="visible"/>
                                      </p:to>
                                    </p:set>
                                    <p:animEffect transition="in" filter="dissolve">
                                      <p:cBhvr>
                                        <p:cTn id="7" dur="1000"/>
                                        <p:tgtEl>
                                          <p:spTgt spid="288780"/>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88776"/>
                                        </p:tgtEl>
                                        <p:attrNameLst>
                                          <p:attrName>style.visibility</p:attrName>
                                        </p:attrNameLst>
                                      </p:cBhvr>
                                      <p:to>
                                        <p:strVal val="visible"/>
                                      </p:to>
                                    </p:set>
                                    <p:animEffect transition="in" filter="dissolve">
                                      <p:cBhvr>
                                        <p:cTn id="11" dur="1000"/>
                                        <p:tgtEl>
                                          <p:spTgt spid="288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iff">
  <a:themeElements>
    <a:clrScheme name="Cliff 13">
      <a:dk1>
        <a:srgbClr val="CC9900"/>
      </a:dk1>
      <a:lt1>
        <a:srgbClr val="EAEAEA"/>
      </a:lt1>
      <a:dk2>
        <a:srgbClr val="006600"/>
      </a:dk2>
      <a:lt2>
        <a:srgbClr val="FFFFCC"/>
      </a:lt2>
      <a:accent1>
        <a:srgbClr val="339933"/>
      </a:accent1>
      <a:accent2>
        <a:srgbClr val="5E855B"/>
      </a:accent2>
      <a:accent3>
        <a:srgbClr val="AAB8AA"/>
      </a:accent3>
      <a:accent4>
        <a:srgbClr val="C8C8C8"/>
      </a:accent4>
      <a:accent5>
        <a:srgbClr val="ADCAAD"/>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800" b="1" i="1" u="none" strike="noStrike" cap="none" normalizeH="0" baseline="0" smtClean="0">
            <a:ln>
              <a:noFill/>
            </a:ln>
            <a:solidFill>
              <a:srgbClr val="CC9900"/>
            </a:solidFill>
            <a:effectLst>
              <a:outerShdw blurRad="38100" dist="38100" dir="2700000" algn="tl">
                <a:srgbClr val="000000">
                  <a:alpha val="43137"/>
                </a:srgbClr>
              </a:outerShdw>
            </a:effectLst>
            <a:latin typeface="Benguiat Bk BT"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800" b="1" i="1" u="none" strike="noStrike" cap="none" normalizeH="0" baseline="0" smtClean="0">
            <a:ln>
              <a:noFill/>
            </a:ln>
            <a:solidFill>
              <a:srgbClr val="CC9900"/>
            </a:solidFill>
            <a:effectLst>
              <a:outerShdw blurRad="38100" dist="38100" dir="2700000" algn="tl">
                <a:srgbClr val="000000">
                  <a:alpha val="43137"/>
                </a:srgbClr>
              </a:outerShdw>
            </a:effectLst>
            <a:latin typeface="Benguiat Bk BT" pitchFamily="18"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
      <a:clrScheme name="Cliff 8">
        <a:dk1>
          <a:srgbClr val="009999"/>
        </a:dk1>
        <a:lt1>
          <a:srgbClr val="EAEAEA"/>
        </a:lt1>
        <a:dk2>
          <a:srgbClr val="006666"/>
        </a:dk2>
        <a:lt2>
          <a:srgbClr val="FFFFCC"/>
        </a:lt2>
        <a:accent1>
          <a:srgbClr val="339933"/>
        </a:accent1>
        <a:accent2>
          <a:srgbClr val="5E855B"/>
        </a:accent2>
        <a:accent3>
          <a:srgbClr val="AAB8B8"/>
        </a:accent3>
        <a:accent4>
          <a:srgbClr val="C8C8C8"/>
        </a:accent4>
        <a:accent5>
          <a:srgbClr val="ADCAAD"/>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9">
        <a:dk1>
          <a:srgbClr val="009999"/>
        </a:dk1>
        <a:lt1>
          <a:srgbClr val="EAEAEA"/>
        </a:lt1>
        <a:dk2>
          <a:srgbClr val="339933"/>
        </a:dk2>
        <a:lt2>
          <a:srgbClr val="FFFFCC"/>
        </a:lt2>
        <a:accent1>
          <a:srgbClr val="339933"/>
        </a:accent1>
        <a:accent2>
          <a:srgbClr val="5E855B"/>
        </a:accent2>
        <a:accent3>
          <a:srgbClr val="ADCAAD"/>
        </a:accent3>
        <a:accent4>
          <a:srgbClr val="C8C8C8"/>
        </a:accent4>
        <a:accent5>
          <a:srgbClr val="ADCAAD"/>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0">
        <a:dk1>
          <a:srgbClr val="009999"/>
        </a:dk1>
        <a:lt1>
          <a:srgbClr val="EAEAEA"/>
        </a:lt1>
        <a:dk2>
          <a:srgbClr val="295233"/>
        </a:dk2>
        <a:lt2>
          <a:srgbClr val="FFFFCC"/>
        </a:lt2>
        <a:accent1>
          <a:srgbClr val="339933"/>
        </a:accent1>
        <a:accent2>
          <a:srgbClr val="5E855B"/>
        </a:accent2>
        <a:accent3>
          <a:srgbClr val="ACB3AD"/>
        </a:accent3>
        <a:accent4>
          <a:srgbClr val="C8C8C8"/>
        </a:accent4>
        <a:accent5>
          <a:srgbClr val="ADCAAD"/>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1">
        <a:dk1>
          <a:srgbClr val="746354"/>
        </a:dk1>
        <a:lt1>
          <a:srgbClr val="FFFFFF"/>
        </a:lt1>
        <a:dk2>
          <a:srgbClr val="FCFBFA"/>
        </a:dk2>
        <a:lt2>
          <a:srgbClr val="E1DFAF"/>
        </a:lt2>
        <a:accent1>
          <a:srgbClr val="CC9900"/>
        </a:accent1>
        <a:accent2>
          <a:srgbClr val="669900"/>
        </a:accent2>
        <a:accent3>
          <a:srgbClr val="FDFDF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12">
        <a:dk1>
          <a:srgbClr val="009999"/>
        </a:dk1>
        <a:lt1>
          <a:srgbClr val="EAEAEA"/>
        </a:lt1>
        <a:dk2>
          <a:srgbClr val="006600"/>
        </a:dk2>
        <a:lt2>
          <a:srgbClr val="FFFFCC"/>
        </a:lt2>
        <a:accent1>
          <a:srgbClr val="339933"/>
        </a:accent1>
        <a:accent2>
          <a:srgbClr val="5E855B"/>
        </a:accent2>
        <a:accent3>
          <a:srgbClr val="AAB8AA"/>
        </a:accent3>
        <a:accent4>
          <a:srgbClr val="C8C8C8"/>
        </a:accent4>
        <a:accent5>
          <a:srgbClr val="ADCAAD"/>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3">
        <a:dk1>
          <a:srgbClr val="CC9900"/>
        </a:dk1>
        <a:lt1>
          <a:srgbClr val="EAEAEA"/>
        </a:lt1>
        <a:dk2>
          <a:srgbClr val="006600"/>
        </a:dk2>
        <a:lt2>
          <a:srgbClr val="FFFFCC"/>
        </a:lt2>
        <a:accent1>
          <a:srgbClr val="339933"/>
        </a:accent1>
        <a:accent2>
          <a:srgbClr val="5E855B"/>
        </a:accent2>
        <a:accent3>
          <a:srgbClr val="AAB8AA"/>
        </a:accent3>
        <a:accent4>
          <a:srgbClr val="C8C8C8"/>
        </a:accent4>
        <a:accent5>
          <a:srgbClr val="ADCAAD"/>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4">
        <a:dk1>
          <a:srgbClr val="EAEAEA"/>
        </a:dk1>
        <a:lt1>
          <a:srgbClr val="FFFFFF"/>
        </a:lt1>
        <a:dk2>
          <a:srgbClr val="FFFFCC"/>
        </a:dk2>
        <a:lt2>
          <a:srgbClr val="CC9900"/>
        </a:lt2>
        <a:accent1>
          <a:srgbClr val="339933"/>
        </a:accent1>
        <a:accent2>
          <a:srgbClr val="5E855B"/>
        </a:accent2>
        <a:accent3>
          <a:srgbClr val="FFFFFF"/>
        </a:accent3>
        <a:accent4>
          <a:srgbClr val="C8C8C8"/>
        </a:accent4>
        <a:accent5>
          <a:srgbClr val="ADCAAD"/>
        </a:accent5>
        <a:accent6>
          <a:srgbClr val="547852"/>
        </a:accent6>
        <a:hlink>
          <a:srgbClr val="EEC85E"/>
        </a:hlink>
        <a:folHlink>
          <a:srgbClr val="AA84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2793</TotalTime>
  <Words>1742</Words>
  <Application>Microsoft Office PowerPoint</Application>
  <PresentationFormat>Předvádění na obrazovce (4:3)</PresentationFormat>
  <Paragraphs>291</Paragraphs>
  <Slides>74</Slides>
  <Notes>5</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74</vt:i4>
      </vt:variant>
    </vt:vector>
  </HeadingPairs>
  <TitlesOfParts>
    <vt:vector size="76" baseType="lpstr">
      <vt:lpstr>Cliff</vt:lpstr>
      <vt:lpstr>MSPhotoEd.3</vt:lpstr>
      <vt:lpstr>Property Rights &amp; Markets = Environment &amp; Liberty</vt:lpstr>
      <vt:lpstr>Snímek 2</vt:lpstr>
      <vt:lpstr>Snímek 3</vt:lpstr>
      <vt:lpstr>Snímek 4</vt:lpstr>
      <vt:lpstr>Snímek 5</vt:lpstr>
      <vt:lpstr>Snímek 6</vt:lpstr>
      <vt:lpstr>Snímek 7</vt:lpstr>
      <vt:lpstr>Snímek 8</vt:lpstr>
      <vt:lpstr>Snímek 9</vt:lpstr>
      <vt:lpstr>Snímek 10</vt:lpstr>
      <vt:lpstr>What is the Missing Market and What is the Result?</vt:lpstr>
      <vt:lpstr>Missing Property Rights = Missing Markets</vt:lpstr>
      <vt:lpstr>Snímek 13</vt:lpstr>
      <vt:lpstr>Lessons from Coase</vt:lpstr>
      <vt:lpstr>Snímek 15</vt:lpstr>
      <vt:lpstr>Property Rights and  Markets  --continued</vt:lpstr>
      <vt:lpstr>Snímek 17</vt:lpstr>
      <vt:lpstr>Where do property rights come from? </vt:lpstr>
      <vt:lpstr>BENEFITS of defining &amp;  enforcing property rights</vt:lpstr>
      <vt:lpstr>COST of defining &amp;  enforcing property rights</vt:lpstr>
      <vt:lpstr>Snímek 21</vt:lpstr>
      <vt:lpstr>Snímek 22</vt:lpstr>
      <vt:lpstr>Secure Prop Rights for  Capital Investment</vt:lpstr>
      <vt:lpstr>Whose Stream?</vt:lpstr>
      <vt:lpstr>Snímek 25</vt:lpstr>
      <vt:lpstr>“You boys ever hear of the  tragedy of the commons?”</vt:lpstr>
      <vt:lpstr>The  NOT so  Common Commons</vt:lpstr>
      <vt:lpstr>Snímek 28</vt:lpstr>
      <vt:lpstr>Snímek 29</vt:lpstr>
      <vt:lpstr>Snímek 30</vt:lpstr>
      <vt:lpstr>Why Range wars?</vt:lpstr>
      <vt:lpstr>Technology of  Property Rights</vt:lpstr>
      <vt:lpstr>“I own this place.”</vt:lpstr>
      <vt:lpstr>Snímek 34</vt:lpstr>
      <vt:lpstr>Snímek 35</vt:lpstr>
      <vt:lpstr>Free Market Environmentalism continued </vt:lpstr>
      <vt:lpstr>Snímek 37</vt:lpstr>
      <vt:lpstr>Finding Property Rights  through  Government</vt:lpstr>
      <vt:lpstr>Snímek 39</vt:lpstr>
      <vt:lpstr>Who owns the air?</vt:lpstr>
      <vt:lpstr>Liability rule for air.</vt:lpstr>
      <vt:lpstr>Property rule for land</vt:lpstr>
      <vt:lpstr>Litigation over air continued.</vt:lpstr>
      <vt:lpstr>Clarifying Expectations</vt:lpstr>
      <vt:lpstr>Mudding the Water: Making the Environment the Enemy </vt:lpstr>
      <vt:lpstr>“ESA has turned old growth into pulpwood.”</vt:lpstr>
      <vt:lpstr>Mono Lake </vt:lpstr>
      <vt:lpstr>Who has Right to Access </vt:lpstr>
      <vt:lpstr>Is it a ditch?</vt:lpstr>
      <vt:lpstr>Or is it a  slough? </vt:lpstr>
      <vt:lpstr>The Bad, the Good,   &amp; the Ugly</vt:lpstr>
      <vt:lpstr> Buy that Fish a Drink: Cows NOT Condos</vt:lpstr>
      <vt:lpstr>“Where buffalo roam  and  brucellosis flows.”</vt:lpstr>
      <vt:lpstr>Missing Market: What would Coase ask?</vt:lpstr>
      <vt:lpstr>Accepting Property Rights and Making  a Market</vt:lpstr>
      <vt:lpstr>Property Rights through  Regulations: Cap-and-trade</vt:lpstr>
      <vt:lpstr>Snímek 57</vt:lpstr>
      <vt:lpstr>Cap-and-Trade that works</vt:lpstr>
      <vt:lpstr>Cap-and-Trade—Who Gets the Rents?</vt:lpstr>
      <vt:lpstr>The Mother of them All</vt:lpstr>
      <vt:lpstr>Carbon Credits Cap-and-Trade that Won’t Work </vt:lpstr>
      <vt:lpstr>Conclusion</vt:lpstr>
      <vt:lpstr>PERC</vt:lpstr>
      <vt:lpstr>Snímek 64</vt:lpstr>
      <vt:lpstr>An Inconvenient Tax </vt:lpstr>
      <vt:lpstr>Bootleggers and Baptists </vt:lpstr>
      <vt:lpstr>Snímek 67</vt:lpstr>
      <vt:lpstr>Property Rights &amp;   Rule of Law on Reservations</vt:lpstr>
      <vt:lpstr>1999 Per-Capita Income  of American Indians</vt:lpstr>
      <vt:lpstr>1969-1999 PCI Gr. Rates  for American Indians</vt:lpstr>
      <vt:lpstr>Property Rights &amp;   Rule of Law on Reservations</vt:lpstr>
      <vt:lpstr>1999 Per-Capita Income of American Indians</vt:lpstr>
      <vt:lpstr>1969-1999 PCI Gr. Rates  for American Indians</vt:lpstr>
      <vt:lpstr>Kennerly v. District Court of Montana (U.S. Supreme Court 1971) &amp; Security State Bank v. Pierre (Montana Supreme Court 1973)</vt:lpstr>
    </vt:vector>
  </TitlesOfParts>
  <Company>PERC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Dianna Rienhart</dc:creator>
  <cp:lastModifiedBy>NOBODY</cp:lastModifiedBy>
  <cp:revision>88</cp:revision>
  <dcterms:created xsi:type="dcterms:W3CDTF">2001-11-08T22:29:51Z</dcterms:created>
  <dcterms:modified xsi:type="dcterms:W3CDTF">2011-06-29T10:06:02Z</dcterms:modified>
</cp:coreProperties>
</file>