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461" r:id="rId2"/>
    <p:sldId id="598" r:id="rId3"/>
    <p:sldId id="581" r:id="rId4"/>
    <p:sldId id="575" r:id="rId5"/>
    <p:sldId id="475" r:id="rId6"/>
    <p:sldId id="477" r:id="rId7"/>
    <p:sldId id="558" r:id="rId8"/>
    <p:sldId id="576" r:id="rId9"/>
    <p:sldId id="478" r:id="rId10"/>
    <p:sldId id="480" r:id="rId11"/>
    <p:sldId id="481" r:id="rId12"/>
    <p:sldId id="499" r:id="rId13"/>
    <p:sldId id="588" r:id="rId14"/>
    <p:sldId id="591" r:id="rId15"/>
    <p:sldId id="590" r:id="rId16"/>
    <p:sldId id="589" r:id="rId17"/>
    <p:sldId id="593" r:id="rId18"/>
    <p:sldId id="594" r:id="rId19"/>
    <p:sldId id="592" r:id="rId20"/>
    <p:sldId id="596" r:id="rId21"/>
    <p:sldId id="597" r:id="rId22"/>
    <p:sldId id="577" r:id="rId23"/>
    <p:sldId id="502" r:id="rId24"/>
    <p:sldId id="506" r:id="rId25"/>
    <p:sldId id="584" r:id="rId26"/>
    <p:sldId id="508" r:id="rId27"/>
    <p:sldId id="507" r:id="rId28"/>
    <p:sldId id="568" r:id="rId29"/>
    <p:sldId id="537" r:id="rId30"/>
    <p:sldId id="603" r:id="rId31"/>
    <p:sldId id="545" r:id="rId32"/>
    <p:sldId id="510" r:id="rId33"/>
    <p:sldId id="536" r:id="rId34"/>
    <p:sldId id="511" r:id="rId35"/>
    <p:sldId id="514" r:id="rId36"/>
    <p:sldId id="446" r:id="rId37"/>
    <p:sldId id="518" r:id="rId38"/>
    <p:sldId id="538" r:id="rId39"/>
    <p:sldId id="520" r:id="rId40"/>
    <p:sldId id="578" r:id="rId41"/>
    <p:sldId id="554" r:id="rId42"/>
    <p:sldId id="570" r:id="rId43"/>
    <p:sldId id="604" r:id="rId44"/>
    <p:sldId id="582" r:id="rId45"/>
    <p:sldId id="569" r:id="rId46"/>
    <p:sldId id="580" r:id="rId47"/>
    <p:sldId id="555" r:id="rId48"/>
    <p:sldId id="314" r:id="rId49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9900"/>
    <a:srgbClr val="E7E6FE"/>
    <a:srgbClr val="FF0505"/>
    <a:srgbClr val="FFB9B9"/>
    <a:srgbClr val="FFFFCC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7" autoAdjust="0"/>
    <p:restoredTop sz="92090" autoAdjust="0"/>
  </p:normalViewPr>
  <p:slideViewPr>
    <p:cSldViewPr snapToGrid="0">
      <p:cViewPr varScale="1">
        <p:scale>
          <a:sx n="107" d="100"/>
          <a:sy n="107" d="100"/>
        </p:scale>
        <p:origin x="160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23" tIns="46460" rIns="92923" bIns="46460" numCol="1" anchor="t" anchorCtr="0" compatLnSpc="1">
            <a:prstTxWarp prst="textNoShape">
              <a:avLst/>
            </a:prstTxWarp>
          </a:bodyPr>
          <a:lstStyle>
            <a:lvl1pPr defTabSz="930182">
              <a:defRPr sz="11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9" y="0"/>
            <a:ext cx="2946189" cy="49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23" tIns="46460" rIns="92923" bIns="46460" numCol="1" anchor="t" anchorCtr="0" compatLnSpc="1">
            <a:prstTxWarp prst="textNoShape">
              <a:avLst/>
            </a:prstTxWarp>
          </a:bodyPr>
          <a:lstStyle>
            <a:lvl1pPr algn="r" defTabSz="930182">
              <a:defRPr sz="11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271"/>
            <a:ext cx="2946189" cy="49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23" tIns="46460" rIns="92923" bIns="46460" numCol="1" anchor="b" anchorCtr="0" compatLnSpc="1">
            <a:prstTxWarp prst="textNoShape">
              <a:avLst/>
            </a:prstTxWarp>
          </a:bodyPr>
          <a:lstStyle>
            <a:lvl1pPr defTabSz="930182">
              <a:defRPr sz="11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9" y="9429271"/>
            <a:ext cx="2946189" cy="49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23" tIns="46460" rIns="92923" bIns="46460" numCol="1" anchor="b" anchorCtr="0" compatLnSpc="1">
            <a:prstTxWarp prst="textNoShape">
              <a:avLst/>
            </a:prstTxWarp>
          </a:bodyPr>
          <a:lstStyle>
            <a:lvl1pPr algn="r" defTabSz="930182">
              <a:defRPr sz="1100"/>
            </a:lvl1pPr>
          </a:lstStyle>
          <a:p>
            <a:pPr>
              <a:defRPr/>
            </a:pPr>
            <a:fld id="{DA97A0F6-058E-4D33-9B9E-A5B9C6A358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578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23" tIns="46460" rIns="92923" bIns="46460" numCol="1" anchor="t" anchorCtr="0" compatLnSpc="1">
            <a:prstTxWarp prst="textNoShape">
              <a:avLst/>
            </a:prstTxWarp>
          </a:bodyPr>
          <a:lstStyle>
            <a:lvl1pPr defTabSz="930182">
              <a:defRPr sz="11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9" y="0"/>
            <a:ext cx="2946189" cy="49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23" tIns="46460" rIns="92923" bIns="46460" numCol="1" anchor="t" anchorCtr="0" compatLnSpc="1">
            <a:prstTxWarp prst="textNoShape">
              <a:avLst/>
            </a:prstTxWarp>
          </a:bodyPr>
          <a:lstStyle>
            <a:lvl1pPr algn="r" defTabSz="930182">
              <a:defRPr sz="11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1363"/>
            <a:ext cx="4967288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357" y="4714637"/>
            <a:ext cx="5434964" cy="447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23" tIns="46460" rIns="92923" bIns="4646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271"/>
            <a:ext cx="2946189" cy="49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23" tIns="46460" rIns="92923" bIns="46460" numCol="1" anchor="b" anchorCtr="0" compatLnSpc="1">
            <a:prstTxWarp prst="textNoShape">
              <a:avLst/>
            </a:prstTxWarp>
          </a:bodyPr>
          <a:lstStyle>
            <a:lvl1pPr defTabSz="930182">
              <a:defRPr sz="11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9" y="9429271"/>
            <a:ext cx="2946189" cy="497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23" tIns="46460" rIns="92923" bIns="46460" numCol="1" anchor="b" anchorCtr="0" compatLnSpc="1">
            <a:prstTxWarp prst="textNoShape">
              <a:avLst/>
            </a:prstTxWarp>
          </a:bodyPr>
          <a:lstStyle>
            <a:lvl1pPr algn="r" defTabSz="930182">
              <a:defRPr sz="1100"/>
            </a:lvl1pPr>
          </a:lstStyle>
          <a:p>
            <a:pPr>
              <a:defRPr/>
            </a:pPr>
            <a:fld id="{5B3C7586-4CB2-4783-A69D-96F41282BF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426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4BFCC3-8D77-4C79-AE96-E9A8D9AED6C4}" type="slidenum">
              <a:rPr lang="cs-CZ" altLang="cs-CZ" sz="1100"/>
              <a:pPr eaLnBrk="1" hangingPunct="1">
                <a:spcBef>
                  <a:spcPct val="0"/>
                </a:spcBef>
              </a:pPr>
              <a:t>1</a:t>
            </a:fld>
            <a:endParaRPr lang="cs-CZ" altLang="cs-CZ" sz="11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73113"/>
            <a:ext cx="4972050" cy="3729037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39433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A264F48-A7CA-42A9-962E-AC19A08C42B5}" type="slidenum">
              <a:rPr lang="cs-CZ" altLang="cs-CZ" sz="1100"/>
              <a:pPr eaLnBrk="1" hangingPunct="1">
                <a:spcBef>
                  <a:spcPct val="0"/>
                </a:spcBef>
              </a:pPr>
              <a:t>10</a:t>
            </a:fld>
            <a:endParaRPr lang="cs-CZ" altLang="cs-CZ" sz="11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63588"/>
            <a:ext cx="4973637" cy="37306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2581"/>
            <a:ext cx="4969609" cy="4498529"/>
          </a:xfrm>
          <a:noFill/>
        </p:spPr>
        <p:txBody>
          <a:bodyPr/>
          <a:lstStyle/>
          <a:p>
            <a:pPr algn="just">
              <a:spcBef>
                <a:spcPct val="0"/>
              </a:spcBef>
              <a:buFont typeface="Symbol" pitchFamily="18" charset="2"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18061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5EFA10-9680-4517-A362-A7640F1BBD3C}" type="slidenum">
              <a:rPr lang="cs-CZ" altLang="cs-CZ" sz="1100"/>
              <a:pPr eaLnBrk="1" hangingPunct="1">
                <a:spcBef>
                  <a:spcPct val="0"/>
                </a:spcBef>
              </a:pPr>
              <a:t>11</a:t>
            </a:fld>
            <a:endParaRPr lang="cs-CZ" altLang="cs-CZ" sz="11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63588"/>
            <a:ext cx="4973637" cy="3730625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2581"/>
            <a:ext cx="4969609" cy="449852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67320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02E802-1DFB-459A-8AED-BE932884EE25}" type="slidenum">
              <a:rPr lang="cs-CZ" altLang="cs-CZ" sz="1100"/>
              <a:pPr eaLnBrk="1" hangingPunct="1">
                <a:spcBef>
                  <a:spcPct val="0"/>
                </a:spcBef>
              </a:pPr>
              <a:t>12</a:t>
            </a:fld>
            <a:endParaRPr lang="cs-CZ" altLang="cs-CZ" sz="11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65175"/>
            <a:ext cx="4972050" cy="372903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32211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3CC7E9-8F7D-4DC3-86A4-803F3A5411DC}" type="slidenum">
              <a:rPr lang="cs-CZ" altLang="cs-CZ" sz="1100"/>
              <a:pPr eaLnBrk="1" hangingPunct="1">
                <a:spcBef>
                  <a:spcPct val="0"/>
                </a:spcBef>
              </a:pPr>
              <a:t>13</a:t>
            </a:fld>
            <a:endParaRPr lang="cs-CZ" altLang="cs-CZ" sz="11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65175"/>
            <a:ext cx="4972050" cy="3729038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9805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6E7804-40EE-4A48-B927-E979B7D51143}" type="slidenum">
              <a:rPr lang="cs-CZ" altLang="cs-CZ" sz="1100"/>
              <a:pPr eaLnBrk="1" hangingPunct="1">
                <a:spcBef>
                  <a:spcPct val="0"/>
                </a:spcBef>
              </a:pPr>
              <a:t>14</a:t>
            </a:fld>
            <a:endParaRPr lang="cs-CZ" altLang="cs-CZ" sz="11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65175"/>
            <a:ext cx="4972050" cy="372903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9576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A45C2E-6EE7-4028-B5A7-C641F5B1E86B}" type="slidenum">
              <a:rPr lang="cs-CZ" altLang="cs-CZ" sz="1100"/>
              <a:pPr eaLnBrk="1" hangingPunct="1">
                <a:spcBef>
                  <a:spcPct val="0"/>
                </a:spcBef>
              </a:pPr>
              <a:t>15</a:t>
            </a:fld>
            <a:endParaRPr lang="cs-CZ" altLang="cs-CZ" sz="11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65175"/>
            <a:ext cx="4972050" cy="3729038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80157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FF1F12-ED56-4C94-9B1E-57F80FA33073}" type="slidenum">
              <a:rPr lang="cs-CZ" altLang="cs-CZ" sz="1100"/>
              <a:pPr eaLnBrk="1" hangingPunct="1">
                <a:spcBef>
                  <a:spcPct val="0"/>
                </a:spcBef>
              </a:pPr>
              <a:t>16</a:t>
            </a:fld>
            <a:endParaRPr lang="cs-CZ" altLang="cs-CZ" sz="11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65175"/>
            <a:ext cx="4972050" cy="372903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97928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247FC7-58F5-4734-AFC4-35BD7F583492}" type="slidenum">
              <a:rPr lang="cs-CZ" altLang="cs-CZ" sz="1100"/>
              <a:pPr eaLnBrk="1" hangingPunct="1">
                <a:spcBef>
                  <a:spcPct val="0"/>
                </a:spcBef>
              </a:pPr>
              <a:t>17</a:t>
            </a:fld>
            <a:endParaRPr lang="cs-CZ" altLang="cs-CZ" sz="11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65175"/>
            <a:ext cx="4972050" cy="3729038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76952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C6480B-D691-4155-B974-F69CC066D5E9}" type="slidenum">
              <a:rPr lang="cs-CZ" altLang="cs-CZ" sz="1100"/>
              <a:pPr eaLnBrk="1" hangingPunct="1">
                <a:spcBef>
                  <a:spcPct val="0"/>
                </a:spcBef>
              </a:pPr>
              <a:t>18</a:t>
            </a:fld>
            <a:endParaRPr lang="cs-CZ" altLang="cs-CZ" sz="11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65175"/>
            <a:ext cx="4972050" cy="372903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17457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4B5F25-3A83-48F0-8ED0-1C9AED0672B4}" type="slidenum">
              <a:rPr lang="cs-CZ" altLang="cs-CZ" sz="1100"/>
              <a:pPr eaLnBrk="1" hangingPunct="1">
                <a:spcBef>
                  <a:spcPct val="0"/>
                </a:spcBef>
              </a:pPr>
              <a:t>19</a:t>
            </a:fld>
            <a:endParaRPr lang="cs-CZ" altLang="cs-CZ" sz="11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3450" y="765175"/>
            <a:ext cx="4972050" cy="372903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6921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42B8FC-9F16-42D0-A9B0-6E0104CEC76F}" type="slidenum">
              <a:rPr lang="cs-CZ" altLang="cs-CZ" sz="1100"/>
              <a:pPr eaLnBrk="1" hangingPunct="1">
                <a:spcBef>
                  <a:spcPct val="0"/>
                </a:spcBef>
              </a:pPr>
              <a:t>2</a:t>
            </a:fld>
            <a:endParaRPr lang="cs-CZ" altLang="cs-CZ" sz="11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62000"/>
            <a:ext cx="4978400" cy="37338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5759"/>
            <a:ext cx="4969609" cy="4495351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34120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D3D1A0-827B-4366-9409-EBF55FE7202F}" type="slidenum">
              <a:rPr lang="cs-CZ" altLang="cs-CZ" sz="1100"/>
              <a:pPr eaLnBrk="1" hangingPunct="1">
                <a:spcBef>
                  <a:spcPct val="0"/>
                </a:spcBef>
              </a:pPr>
              <a:t>20</a:t>
            </a:fld>
            <a:endParaRPr lang="cs-CZ" altLang="cs-CZ" sz="11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7713"/>
            <a:ext cx="4960937" cy="372268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87" y="4714637"/>
            <a:ext cx="4983903" cy="446515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90471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E74FD2-788D-4D20-8411-E47E64FC3C91}" type="slidenum">
              <a:rPr lang="cs-CZ" altLang="cs-CZ" sz="1100"/>
              <a:pPr eaLnBrk="1" hangingPunct="1">
                <a:spcBef>
                  <a:spcPct val="0"/>
                </a:spcBef>
              </a:pPr>
              <a:t>21</a:t>
            </a:fld>
            <a:endParaRPr lang="cs-CZ" altLang="cs-CZ" sz="11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7713"/>
            <a:ext cx="4960937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887" y="4714637"/>
            <a:ext cx="4983903" cy="446515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968549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CDE4C9-1874-49CB-91A4-EFBC0EE44FD2}" type="slidenum">
              <a:rPr lang="cs-CZ" altLang="cs-CZ" sz="1100"/>
              <a:pPr eaLnBrk="1" hangingPunct="1">
                <a:spcBef>
                  <a:spcPct val="0"/>
                </a:spcBef>
              </a:pPr>
              <a:t>22</a:t>
            </a:fld>
            <a:endParaRPr lang="cs-CZ" altLang="cs-CZ" sz="11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63588"/>
            <a:ext cx="4973637" cy="3730625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2581"/>
            <a:ext cx="4969609" cy="449852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037339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3531EE-C54B-48B1-8E20-65B62E99D540}" type="slidenum">
              <a:rPr lang="cs-CZ" altLang="cs-CZ" sz="1100"/>
              <a:pPr eaLnBrk="1" hangingPunct="1">
                <a:spcBef>
                  <a:spcPct val="0"/>
                </a:spcBef>
              </a:pPr>
              <a:t>23</a:t>
            </a:fld>
            <a:endParaRPr lang="cs-CZ" altLang="cs-CZ" sz="11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65175"/>
            <a:ext cx="4972050" cy="372903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109091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E63EB4-06D9-4901-9C38-E3805C9184D0}" type="slidenum">
              <a:rPr lang="cs-CZ" altLang="cs-CZ" sz="1100"/>
              <a:pPr eaLnBrk="1" hangingPunct="1">
                <a:spcBef>
                  <a:spcPct val="0"/>
                </a:spcBef>
              </a:pPr>
              <a:t>24</a:t>
            </a:fld>
            <a:endParaRPr lang="cs-CZ" altLang="cs-CZ" sz="11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65175"/>
            <a:ext cx="4972050" cy="372903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742978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09C7B4-BE73-4008-AF24-B3A747BC9403}" type="slidenum">
              <a:rPr lang="cs-CZ" altLang="cs-CZ" sz="1100"/>
              <a:pPr eaLnBrk="1" hangingPunct="1">
                <a:spcBef>
                  <a:spcPct val="0"/>
                </a:spcBef>
              </a:pPr>
              <a:t>26</a:t>
            </a:fld>
            <a:endParaRPr lang="cs-CZ" altLang="cs-CZ" sz="11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65175"/>
            <a:ext cx="4972050" cy="372903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839835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41EC5C-5B28-4653-9CF2-0B8088542343}" type="slidenum">
              <a:rPr lang="cs-CZ" altLang="cs-CZ" sz="1100"/>
              <a:pPr eaLnBrk="1" hangingPunct="1">
                <a:spcBef>
                  <a:spcPct val="0"/>
                </a:spcBef>
              </a:pPr>
              <a:t>27</a:t>
            </a:fld>
            <a:endParaRPr lang="cs-CZ" altLang="cs-CZ" sz="11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65175"/>
            <a:ext cx="4972050" cy="3729038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37683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49689B-17F2-4A83-A7CD-F7A761C1918A}" type="slidenum">
              <a:rPr lang="cs-CZ" altLang="cs-CZ" sz="1100"/>
              <a:pPr eaLnBrk="1" hangingPunct="1">
                <a:spcBef>
                  <a:spcPct val="0"/>
                </a:spcBef>
              </a:pPr>
              <a:t>28</a:t>
            </a:fld>
            <a:endParaRPr lang="cs-CZ" altLang="cs-CZ" sz="11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65175"/>
            <a:ext cx="4972050" cy="372903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r>
              <a:rPr lang="cs-CZ" altLang="cs-CZ" b="1" dirty="0" smtClean="0"/>
              <a:t>GDP per capita in PPS - GDP per capita in </a:t>
            </a:r>
            <a:r>
              <a:rPr lang="cs-CZ" altLang="cs-CZ" b="1" dirty="0" err="1" smtClean="0"/>
              <a:t>Purchasing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Power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Standards</a:t>
            </a:r>
            <a:r>
              <a:rPr lang="cs-CZ" altLang="cs-CZ" b="1" dirty="0" smtClean="0"/>
              <a:t> (PPS) (EU-27 = 100) 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Gross </a:t>
            </a:r>
            <a:r>
              <a:rPr lang="cs-CZ" altLang="cs-CZ" dirty="0" err="1" smtClean="0"/>
              <a:t>domestic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product</a:t>
            </a:r>
            <a:r>
              <a:rPr lang="cs-CZ" altLang="cs-CZ" dirty="0" smtClean="0"/>
              <a:t> (GDP)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a </a:t>
            </a:r>
            <a:r>
              <a:rPr lang="cs-CZ" altLang="cs-CZ" dirty="0" err="1" smtClean="0"/>
              <a:t>measure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economic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activity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It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defined</a:t>
            </a:r>
            <a:r>
              <a:rPr lang="cs-CZ" altLang="cs-CZ" dirty="0" smtClean="0"/>
              <a:t> as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value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all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goods</a:t>
            </a:r>
            <a:r>
              <a:rPr lang="cs-CZ" altLang="cs-CZ" dirty="0" smtClean="0"/>
              <a:t> and </a:t>
            </a:r>
            <a:r>
              <a:rPr lang="cs-CZ" altLang="cs-CZ" dirty="0" err="1" smtClean="0"/>
              <a:t>services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produced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less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value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goods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services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used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their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creation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volume</a:t>
            </a:r>
            <a:r>
              <a:rPr lang="cs-CZ" altLang="cs-CZ" dirty="0" smtClean="0"/>
              <a:t> index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GDP per capita in </a:t>
            </a:r>
            <a:r>
              <a:rPr lang="cs-CZ" altLang="cs-CZ" dirty="0" err="1" smtClean="0"/>
              <a:t>Purchasing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Power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Standards</a:t>
            </a:r>
            <a:r>
              <a:rPr lang="cs-CZ" altLang="cs-CZ" dirty="0" smtClean="0"/>
              <a:t> (PPS)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expressed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relation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European</a:t>
            </a:r>
            <a:r>
              <a:rPr lang="cs-CZ" altLang="cs-CZ" dirty="0" smtClean="0"/>
              <a:t> Union (EU-27) </a:t>
            </a:r>
            <a:r>
              <a:rPr lang="cs-CZ" altLang="cs-CZ" dirty="0" err="1" smtClean="0"/>
              <a:t>average</a:t>
            </a:r>
            <a:r>
              <a:rPr lang="cs-CZ" altLang="cs-CZ" dirty="0" smtClean="0"/>
              <a:t> set to </a:t>
            </a:r>
            <a:r>
              <a:rPr lang="cs-CZ" altLang="cs-CZ" dirty="0" err="1" smtClean="0"/>
              <a:t>equal</a:t>
            </a:r>
            <a:r>
              <a:rPr lang="cs-CZ" altLang="cs-CZ" dirty="0" smtClean="0"/>
              <a:t> 100. </a:t>
            </a:r>
            <a:r>
              <a:rPr lang="cs-CZ" altLang="cs-CZ" dirty="0" err="1" smtClean="0"/>
              <a:t>If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index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a country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higher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than</a:t>
            </a:r>
            <a:r>
              <a:rPr lang="cs-CZ" altLang="cs-CZ" dirty="0" smtClean="0"/>
              <a:t> 100, </a:t>
            </a:r>
            <a:r>
              <a:rPr lang="cs-CZ" altLang="cs-CZ" dirty="0" err="1" smtClean="0"/>
              <a:t>this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country's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level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GDP per </a:t>
            </a:r>
            <a:r>
              <a:rPr lang="cs-CZ" altLang="cs-CZ" dirty="0" err="1" smtClean="0"/>
              <a:t>head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higher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than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EU </a:t>
            </a:r>
            <a:r>
              <a:rPr lang="cs-CZ" altLang="cs-CZ" dirty="0" err="1" smtClean="0"/>
              <a:t>average</a:t>
            </a:r>
            <a:r>
              <a:rPr lang="cs-CZ" altLang="cs-CZ" dirty="0" smtClean="0"/>
              <a:t> and vice versa. Basic </a:t>
            </a:r>
            <a:r>
              <a:rPr lang="cs-CZ" altLang="cs-CZ" dirty="0" err="1" smtClean="0"/>
              <a:t>figures</a:t>
            </a:r>
            <a:r>
              <a:rPr lang="cs-CZ" altLang="cs-CZ" dirty="0" smtClean="0"/>
              <a:t> are </a:t>
            </a:r>
            <a:r>
              <a:rPr lang="cs-CZ" altLang="cs-CZ" dirty="0" err="1" smtClean="0"/>
              <a:t>expressed</a:t>
            </a:r>
            <a:r>
              <a:rPr lang="cs-CZ" altLang="cs-CZ" dirty="0" smtClean="0"/>
              <a:t> in PPS, </a:t>
            </a:r>
            <a:r>
              <a:rPr lang="cs-CZ" altLang="cs-CZ" dirty="0" err="1" smtClean="0"/>
              <a:t>i.e</a:t>
            </a:r>
            <a:r>
              <a:rPr lang="cs-CZ" altLang="cs-CZ" dirty="0" smtClean="0"/>
              <a:t>. a </a:t>
            </a:r>
            <a:r>
              <a:rPr lang="cs-CZ" altLang="cs-CZ" dirty="0" err="1" smtClean="0"/>
              <a:t>common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currency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that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eliminates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differences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price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levels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between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countries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allowing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meaningful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volume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comparisons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GDP </a:t>
            </a:r>
            <a:r>
              <a:rPr lang="cs-CZ" altLang="cs-CZ" dirty="0" err="1" smtClean="0"/>
              <a:t>between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countries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Please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note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that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index, </a:t>
            </a:r>
            <a:r>
              <a:rPr lang="cs-CZ" altLang="cs-CZ" dirty="0" err="1" smtClean="0"/>
              <a:t>calculated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from</a:t>
            </a:r>
            <a:r>
              <a:rPr lang="cs-CZ" altLang="cs-CZ" dirty="0" smtClean="0"/>
              <a:t> PPS </a:t>
            </a:r>
            <a:r>
              <a:rPr lang="cs-CZ" altLang="cs-CZ" dirty="0" err="1" smtClean="0"/>
              <a:t>figures</a:t>
            </a:r>
            <a:r>
              <a:rPr lang="cs-CZ" altLang="cs-CZ" dirty="0" smtClean="0"/>
              <a:t> and </a:t>
            </a:r>
            <a:r>
              <a:rPr lang="cs-CZ" altLang="cs-CZ" dirty="0" err="1" smtClean="0"/>
              <a:t>expressed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respect</a:t>
            </a:r>
            <a:r>
              <a:rPr lang="cs-CZ" altLang="cs-CZ" dirty="0" smtClean="0"/>
              <a:t> to EU27 = 100,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intended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cross</a:t>
            </a:r>
            <a:r>
              <a:rPr lang="cs-CZ" altLang="cs-CZ" dirty="0" smtClean="0"/>
              <a:t>-country </a:t>
            </a:r>
            <a:r>
              <a:rPr lang="cs-CZ" altLang="cs-CZ" dirty="0" err="1" smtClean="0"/>
              <a:t>comparisons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rather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than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temporal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comparisons</a:t>
            </a:r>
            <a:r>
              <a:rPr lang="cs-CZ" altLang="cs-CZ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34208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CAA50AF-C24F-4A88-9ED3-2EBE0AF5C08F}" type="slidenum">
              <a:rPr lang="cs-CZ" altLang="cs-CZ" sz="1100"/>
              <a:pPr eaLnBrk="1" hangingPunct="1">
                <a:spcBef>
                  <a:spcPct val="0"/>
                </a:spcBef>
              </a:pPr>
              <a:t>29</a:t>
            </a:fld>
            <a:endParaRPr lang="cs-CZ" altLang="cs-CZ" sz="11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65175"/>
            <a:ext cx="4972050" cy="3729038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r>
              <a:rPr lang="cs-CZ" altLang="cs-CZ" b="1" dirty="0" err="1" smtClean="0"/>
              <a:t>Labour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productivity</a:t>
            </a:r>
            <a:r>
              <a:rPr lang="cs-CZ" altLang="cs-CZ" b="1" dirty="0" smtClean="0"/>
              <a:t> per person </a:t>
            </a:r>
            <a:r>
              <a:rPr lang="cs-CZ" altLang="cs-CZ" b="1" dirty="0" err="1" smtClean="0"/>
              <a:t>employed</a:t>
            </a:r>
            <a:endParaRPr lang="cs-CZ" altLang="cs-CZ" b="1" dirty="0" smtClean="0"/>
          </a:p>
          <a:p>
            <a:pPr eaLnBrk="1" hangingPunct="1"/>
            <a:r>
              <a:rPr lang="cs-CZ" altLang="cs-CZ" b="1" dirty="0" smtClean="0"/>
              <a:t>GDP in </a:t>
            </a:r>
            <a:r>
              <a:rPr lang="cs-CZ" altLang="cs-CZ" b="1" dirty="0" err="1" smtClean="0"/>
              <a:t>Purchasing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Power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Standards</a:t>
            </a:r>
            <a:r>
              <a:rPr lang="cs-CZ" altLang="cs-CZ" b="1" dirty="0" smtClean="0"/>
              <a:t> (PPS) per person </a:t>
            </a:r>
            <a:r>
              <a:rPr lang="cs-CZ" altLang="cs-CZ" b="1" dirty="0" err="1" smtClean="0"/>
              <a:t>employed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relative</a:t>
            </a:r>
            <a:r>
              <a:rPr lang="cs-CZ" altLang="cs-CZ" b="1" dirty="0" smtClean="0"/>
              <a:t> to EU-27 (EU-27 = 100)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Gross </a:t>
            </a:r>
            <a:r>
              <a:rPr lang="cs-CZ" altLang="cs-CZ" dirty="0" err="1" smtClean="0"/>
              <a:t>domestic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product</a:t>
            </a:r>
            <a:r>
              <a:rPr lang="cs-CZ" altLang="cs-CZ" dirty="0" smtClean="0"/>
              <a:t> (GDP)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a </a:t>
            </a:r>
            <a:r>
              <a:rPr lang="cs-CZ" altLang="cs-CZ" dirty="0" err="1" smtClean="0"/>
              <a:t>measure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economic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activity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It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defined</a:t>
            </a:r>
            <a:r>
              <a:rPr lang="cs-CZ" altLang="cs-CZ" dirty="0" smtClean="0"/>
              <a:t> as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value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all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goods</a:t>
            </a:r>
            <a:r>
              <a:rPr lang="cs-CZ" altLang="cs-CZ" dirty="0" smtClean="0"/>
              <a:t> and </a:t>
            </a:r>
            <a:r>
              <a:rPr lang="cs-CZ" altLang="cs-CZ" dirty="0" err="1" smtClean="0"/>
              <a:t>services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produced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less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value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goods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services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used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their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creation</a:t>
            </a:r>
            <a:r>
              <a:rPr lang="cs-CZ" altLang="cs-CZ" dirty="0" smtClean="0"/>
              <a:t>. GDP per person </a:t>
            </a:r>
            <a:r>
              <a:rPr lang="cs-CZ" altLang="cs-CZ" dirty="0" err="1" smtClean="0"/>
              <a:t>employed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intended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give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overall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impression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productivity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national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economies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expressed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relation</a:t>
            </a:r>
            <a:r>
              <a:rPr lang="cs-CZ" altLang="cs-CZ" dirty="0" smtClean="0"/>
              <a:t> to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European</a:t>
            </a:r>
            <a:r>
              <a:rPr lang="cs-CZ" altLang="cs-CZ" dirty="0" smtClean="0"/>
              <a:t> Union (EU-27) </a:t>
            </a:r>
            <a:r>
              <a:rPr lang="cs-CZ" altLang="cs-CZ" dirty="0" err="1" smtClean="0"/>
              <a:t>average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If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index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a country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higher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than</a:t>
            </a:r>
            <a:r>
              <a:rPr lang="cs-CZ" altLang="cs-CZ" dirty="0" smtClean="0"/>
              <a:t> 100, </a:t>
            </a:r>
            <a:r>
              <a:rPr lang="cs-CZ" altLang="cs-CZ" dirty="0" err="1" smtClean="0"/>
              <a:t>this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country's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level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GDP per person </a:t>
            </a:r>
            <a:r>
              <a:rPr lang="cs-CZ" altLang="cs-CZ" dirty="0" err="1" smtClean="0"/>
              <a:t>employed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higher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than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EU </a:t>
            </a:r>
            <a:r>
              <a:rPr lang="cs-CZ" altLang="cs-CZ" dirty="0" err="1" smtClean="0"/>
              <a:t>average</a:t>
            </a:r>
            <a:r>
              <a:rPr lang="cs-CZ" altLang="cs-CZ" dirty="0" smtClean="0"/>
              <a:t> and vice versa. Basic </a:t>
            </a:r>
            <a:r>
              <a:rPr lang="cs-CZ" altLang="cs-CZ" dirty="0" err="1" smtClean="0"/>
              <a:t>figures</a:t>
            </a:r>
            <a:r>
              <a:rPr lang="cs-CZ" altLang="cs-CZ" dirty="0" smtClean="0"/>
              <a:t> are </a:t>
            </a:r>
            <a:r>
              <a:rPr lang="cs-CZ" altLang="cs-CZ" dirty="0" err="1" smtClean="0"/>
              <a:t>expressed</a:t>
            </a:r>
            <a:r>
              <a:rPr lang="cs-CZ" altLang="cs-CZ" dirty="0" smtClean="0"/>
              <a:t> in PPS, </a:t>
            </a:r>
            <a:r>
              <a:rPr lang="cs-CZ" altLang="cs-CZ" dirty="0" err="1" smtClean="0"/>
              <a:t>i.e</a:t>
            </a:r>
            <a:r>
              <a:rPr lang="cs-CZ" altLang="cs-CZ" dirty="0" smtClean="0"/>
              <a:t>. a </a:t>
            </a:r>
            <a:r>
              <a:rPr lang="cs-CZ" altLang="cs-CZ" dirty="0" err="1" smtClean="0"/>
              <a:t>common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currency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that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eliminates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differences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price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levels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between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countries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allowing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meaningful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volume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comparisons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GDP </a:t>
            </a:r>
            <a:r>
              <a:rPr lang="cs-CZ" altLang="cs-CZ" dirty="0" err="1" smtClean="0"/>
              <a:t>between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countries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Please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note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that</a:t>
            </a:r>
            <a:r>
              <a:rPr lang="cs-CZ" altLang="cs-CZ" dirty="0" smtClean="0"/>
              <a:t> '</a:t>
            </a:r>
            <a:r>
              <a:rPr lang="cs-CZ" altLang="cs-CZ" dirty="0" err="1" smtClean="0"/>
              <a:t>persons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employed</a:t>
            </a:r>
            <a:r>
              <a:rPr lang="cs-CZ" altLang="cs-CZ" dirty="0" smtClean="0"/>
              <a:t>' </a:t>
            </a:r>
            <a:r>
              <a:rPr lang="cs-CZ" altLang="cs-CZ" dirty="0" err="1" smtClean="0"/>
              <a:t>does</a:t>
            </a:r>
            <a:r>
              <a:rPr lang="cs-CZ" altLang="cs-CZ" dirty="0" smtClean="0"/>
              <a:t> not </a:t>
            </a:r>
            <a:r>
              <a:rPr lang="cs-CZ" altLang="cs-CZ" dirty="0" err="1" smtClean="0"/>
              <a:t>distinguish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between</a:t>
            </a:r>
            <a:r>
              <a:rPr lang="cs-CZ" altLang="cs-CZ" dirty="0" smtClean="0"/>
              <a:t> full-</a:t>
            </a:r>
            <a:r>
              <a:rPr lang="cs-CZ" altLang="cs-CZ" dirty="0" err="1" smtClean="0"/>
              <a:t>time</a:t>
            </a:r>
            <a:r>
              <a:rPr lang="cs-CZ" altLang="cs-CZ" dirty="0" smtClean="0"/>
              <a:t> and part-</a:t>
            </a:r>
            <a:r>
              <a:rPr lang="cs-CZ" altLang="cs-CZ" dirty="0" err="1" smtClean="0"/>
              <a:t>time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employment</a:t>
            </a:r>
            <a:r>
              <a:rPr lang="cs-CZ" altLang="cs-CZ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41768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00187E-7018-4836-83EC-7DD14BE848B2}" type="slidenum">
              <a:rPr lang="cs-CZ" altLang="cs-CZ" sz="1100"/>
              <a:pPr eaLnBrk="1" hangingPunct="1">
                <a:spcBef>
                  <a:spcPct val="0"/>
                </a:spcBef>
              </a:pPr>
              <a:t>31</a:t>
            </a:fld>
            <a:endParaRPr lang="cs-CZ" altLang="cs-CZ" sz="11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65175"/>
            <a:ext cx="4972050" cy="3729038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7267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2256BE-F8C1-4D09-A60E-AA5F6AA77F56}" type="slidenum">
              <a:rPr lang="cs-CZ" altLang="cs-CZ" sz="1100"/>
              <a:pPr eaLnBrk="1" hangingPunct="1">
                <a:spcBef>
                  <a:spcPct val="0"/>
                </a:spcBef>
              </a:pPr>
              <a:t>3</a:t>
            </a:fld>
            <a:endParaRPr lang="cs-CZ" altLang="cs-CZ" sz="11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63588"/>
            <a:ext cx="4973638" cy="3730625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353290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5EA824-730B-47D4-B46A-7129F7581A8F}" type="slidenum">
              <a:rPr lang="cs-CZ" altLang="cs-CZ" sz="1100"/>
              <a:pPr eaLnBrk="1" hangingPunct="1">
                <a:spcBef>
                  <a:spcPct val="0"/>
                </a:spcBef>
              </a:pPr>
              <a:t>32</a:t>
            </a:fld>
            <a:endParaRPr lang="cs-CZ" altLang="cs-CZ" sz="11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65175"/>
            <a:ext cx="4972050" cy="372903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945670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FA8BA9-9AB0-4525-940F-634B68EDD4AE}" type="slidenum">
              <a:rPr lang="cs-CZ" altLang="cs-CZ" sz="1100"/>
              <a:pPr eaLnBrk="1" hangingPunct="1">
                <a:spcBef>
                  <a:spcPct val="0"/>
                </a:spcBef>
              </a:pPr>
              <a:t>33</a:t>
            </a:fld>
            <a:endParaRPr lang="cs-CZ" altLang="cs-CZ" sz="11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65175"/>
            <a:ext cx="4972050" cy="372903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r>
              <a:rPr lang="cs-CZ" altLang="cs-CZ" b="1" dirty="0" err="1" smtClean="0"/>
              <a:t>Energy</a:t>
            </a:r>
            <a:r>
              <a:rPr lang="cs-CZ" altLang="cs-CZ" b="1" dirty="0" smtClean="0"/>
              <a:t> intensity </a:t>
            </a:r>
            <a:r>
              <a:rPr lang="cs-CZ" altLang="cs-CZ" b="1" dirty="0" err="1" smtClean="0"/>
              <a:t>of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the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economy</a:t>
            </a:r>
            <a:r>
              <a:rPr lang="cs-CZ" altLang="cs-CZ" b="1" dirty="0" smtClean="0"/>
              <a:t> - Gross </a:t>
            </a:r>
            <a:r>
              <a:rPr lang="cs-CZ" altLang="cs-CZ" b="1" dirty="0" err="1" smtClean="0"/>
              <a:t>inland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consumption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of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energy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divided</a:t>
            </a:r>
            <a:r>
              <a:rPr lang="cs-CZ" altLang="cs-CZ" b="1" dirty="0" smtClean="0"/>
              <a:t> by GDP (kilogram </a:t>
            </a:r>
            <a:r>
              <a:rPr lang="cs-CZ" altLang="cs-CZ" b="1" dirty="0" err="1" smtClean="0"/>
              <a:t>of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oil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equivalent</a:t>
            </a:r>
            <a:r>
              <a:rPr lang="cs-CZ" altLang="cs-CZ" b="1" dirty="0" smtClean="0"/>
              <a:t> per 1000 Euro)</a:t>
            </a:r>
          </a:p>
          <a:p>
            <a:pPr eaLnBrk="1" hangingPunct="1"/>
            <a:endParaRPr lang="cs-CZ" altLang="cs-CZ" b="1" dirty="0" smtClean="0"/>
          </a:p>
          <a:p>
            <a:pPr eaLnBrk="1" hangingPunct="1"/>
            <a:r>
              <a:rPr lang="cs-CZ" altLang="cs-CZ" u="sng" dirty="0" err="1" smtClean="0"/>
              <a:t>Short</a:t>
            </a:r>
            <a:r>
              <a:rPr lang="cs-CZ" altLang="cs-CZ" u="sng" dirty="0" smtClean="0"/>
              <a:t> </a:t>
            </a:r>
            <a:r>
              <a:rPr lang="cs-CZ" altLang="cs-CZ" u="sng" dirty="0" err="1" smtClean="0"/>
              <a:t>Description</a:t>
            </a:r>
            <a:r>
              <a:rPr lang="cs-CZ" altLang="cs-CZ" u="sng" dirty="0" smtClean="0"/>
              <a:t>: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indicator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ratio </a:t>
            </a:r>
            <a:r>
              <a:rPr lang="cs-CZ" altLang="cs-CZ" dirty="0" err="1" smtClean="0"/>
              <a:t>between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gross </a:t>
            </a:r>
            <a:r>
              <a:rPr lang="cs-CZ" altLang="cs-CZ" dirty="0" err="1" smtClean="0"/>
              <a:t>inland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consumption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energy</a:t>
            </a:r>
            <a:r>
              <a:rPr lang="cs-CZ" altLang="cs-CZ" dirty="0" smtClean="0"/>
              <a:t> and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gross </a:t>
            </a:r>
            <a:r>
              <a:rPr lang="cs-CZ" altLang="cs-CZ" dirty="0" err="1" smtClean="0"/>
              <a:t>domestic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product</a:t>
            </a:r>
            <a:r>
              <a:rPr lang="cs-CZ" altLang="cs-CZ" dirty="0" smtClean="0"/>
              <a:t> (GDP) </a:t>
            </a:r>
            <a:r>
              <a:rPr lang="cs-CZ" altLang="cs-CZ" dirty="0" err="1" smtClean="0"/>
              <a:t>for</a:t>
            </a:r>
            <a:r>
              <a:rPr lang="cs-CZ" altLang="cs-CZ" dirty="0" smtClean="0"/>
              <a:t> a </a:t>
            </a:r>
            <a:r>
              <a:rPr lang="cs-CZ" altLang="cs-CZ" dirty="0" err="1" smtClean="0"/>
              <a:t>given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calendar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year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It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measures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energy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consumption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economy</a:t>
            </a:r>
            <a:r>
              <a:rPr lang="cs-CZ" altLang="cs-CZ" dirty="0" smtClean="0"/>
              <a:t> and </a:t>
            </a:r>
            <a:r>
              <a:rPr lang="cs-CZ" altLang="cs-CZ" dirty="0" err="1" smtClean="0"/>
              <a:t>its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overall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energy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efficiency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gross </a:t>
            </a:r>
            <a:r>
              <a:rPr lang="cs-CZ" altLang="cs-CZ" dirty="0" err="1" smtClean="0"/>
              <a:t>inland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consumption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energy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calculated</a:t>
            </a:r>
            <a:r>
              <a:rPr lang="cs-CZ" altLang="cs-CZ" dirty="0" smtClean="0"/>
              <a:t> as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sum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gross </a:t>
            </a:r>
            <a:r>
              <a:rPr lang="cs-CZ" altLang="cs-CZ" dirty="0" err="1" smtClean="0"/>
              <a:t>inland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consumption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five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energy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types</a:t>
            </a:r>
            <a:r>
              <a:rPr lang="cs-CZ" altLang="cs-CZ" dirty="0" smtClean="0"/>
              <a:t>: </a:t>
            </a:r>
            <a:r>
              <a:rPr lang="cs-CZ" altLang="cs-CZ" dirty="0" err="1" smtClean="0"/>
              <a:t>coal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electricity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oil</a:t>
            </a:r>
            <a:r>
              <a:rPr lang="cs-CZ" altLang="cs-CZ" dirty="0" smtClean="0"/>
              <a:t>, natural </a:t>
            </a:r>
            <a:r>
              <a:rPr lang="cs-CZ" altLang="cs-CZ" dirty="0" err="1" smtClean="0"/>
              <a:t>gas</a:t>
            </a:r>
            <a:r>
              <a:rPr lang="cs-CZ" altLang="cs-CZ" dirty="0" smtClean="0"/>
              <a:t> and </a:t>
            </a:r>
            <a:r>
              <a:rPr lang="cs-CZ" altLang="cs-CZ" dirty="0" err="1" smtClean="0"/>
              <a:t>renewable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energy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sources</a:t>
            </a:r>
            <a:r>
              <a:rPr lang="cs-CZ" altLang="cs-CZ" dirty="0" smtClean="0"/>
              <a:t>.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GDP </a:t>
            </a:r>
            <a:r>
              <a:rPr lang="cs-CZ" altLang="cs-CZ" dirty="0" err="1" smtClean="0"/>
              <a:t>figures</a:t>
            </a:r>
            <a:r>
              <a:rPr lang="cs-CZ" altLang="cs-CZ" dirty="0" smtClean="0"/>
              <a:t> are </a:t>
            </a:r>
            <a:r>
              <a:rPr lang="cs-CZ" altLang="cs-CZ" dirty="0" err="1" smtClean="0"/>
              <a:t>taken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chain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linked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volumes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with</a:t>
            </a:r>
            <a:r>
              <a:rPr lang="cs-CZ" altLang="cs-CZ" dirty="0" smtClean="0"/>
              <a:t> reference </a:t>
            </a:r>
            <a:r>
              <a:rPr lang="cs-CZ" altLang="cs-CZ" dirty="0" err="1" smtClean="0"/>
              <a:t>year</a:t>
            </a:r>
            <a:r>
              <a:rPr lang="cs-CZ" altLang="cs-CZ" dirty="0" smtClean="0"/>
              <a:t> 2000.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energy</a:t>
            </a:r>
            <a:r>
              <a:rPr lang="cs-CZ" altLang="cs-CZ" dirty="0" smtClean="0"/>
              <a:t> intensity ratio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determined</a:t>
            </a:r>
            <a:r>
              <a:rPr lang="cs-CZ" altLang="cs-CZ" dirty="0" smtClean="0"/>
              <a:t> by </a:t>
            </a:r>
            <a:r>
              <a:rPr lang="cs-CZ" altLang="cs-CZ" dirty="0" err="1" smtClean="0"/>
              <a:t>dividing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gross </a:t>
            </a:r>
            <a:r>
              <a:rPr lang="cs-CZ" altLang="cs-CZ" dirty="0" err="1" smtClean="0"/>
              <a:t>inland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consumption</a:t>
            </a:r>
            <a:r>
              <a:rPr lang="cs-CZ" altLang="cs-CZ" dirty="0" smtClean="0"/>
              <a:t> by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GDP. </a:t>
            </a:r>
            <a:r>
              <a:rPr lang="cs-CZ" altLang="cs-CZ" dirty="0" err="1" smtClean="0"/>
              <a:t>Since</a:t>
            </a:r>
            <a:r>
              <a:rPr lang="cs-CZ" altLang="cs-CZ" dirty="0" smtClean="0"/>
              <a:t> gross </a:t>
            </a:r>
            <a:r>
              <a:rPr lang="cs-CZ" altLang="cs-CZ" dirty="0" err="1" smtClean="0"/>
              <a:t>inland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consumption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measured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kgoe</a:t>
            </a:r>
            <a:r>
              <a:rPr lang="cs-CZ" altLang="cs-CZ" dirty="0" smtClean="0"/>
              <a:t> (kilogram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oil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equivalent</a:t>
            </a:r>
            <a:r>
              <a:rPr lang="cs-CZ" altLang="cs-CZ" dirty="0" smtClean="0"/>
              <a:t>) and GDP in 1 000 EUR, </a:t>
            </a:r>
            <a:r>
              <a:rPr lang="cs-CZ" altLang="cs-CZ" dirty="0" err="1" smtClean="0"/>
              <a:t>this</a:t>
            </a:r>
            <a:r>
              <a:rPr lang="cs-CZ" altLang="cs-CZ" dirty="0" smtClean="0"/>
              <a:t> ratio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measured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kgoe</a:t>
            </a:r>
            <a:r>
              <a:rPr lang="cs-CZ" altLang="cs-CZ" dirty="0" smtClean="0"/>
              <a:t> per 1 000 EUR.</a:t>
            </a:r>
          </a:p>
        </p:txBody>
      </p:sp>
    </p:spTree>
    <p:extLst>
      <p:ext uri="{BB962C8B-B14F-4D97-AF65-F5344CB8AC3E}">
        <p14:creationId xmlns:p14="http://schemas.microsoft.com/office/powerpoint/2010/main" val="303597557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6E36CD-7037-4AC4-AFE4-3ABB6C972446}" type="slidenum">
              <a:rPr lang="cs-CZ" altLang="cs-CZ" sz="1100"/>
              <a:pPr eaLnBrk="1" hangingPunct="1">
                <a:spcBef>
                  <a:spcPct val="0"/>
                </a:spcBef>
              </a:pPr>
              <a:t>34</a:t>
            </a:fld>
            <a:endParaRPr lang="cs-CZ" altLang="cs-CZ" sz="11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65175"/>
            <a:ext cx="4972050" cy="3729038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834806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E76C68-499D-48B5-92BF-343FA304B9E0}" type="slidenum">
              <a:rPr lang="cs-CZ" altLang="cs-CZ" sz="1100"/>
              <a:pPr eaLnBrk="1" hangingPunct="1">
                <a:spcBef>
                  <a:spcPct val="0"/>
                </a:spcBef>
              </a:pPr>
              <a:t>35</a:t>
            </a:fld>
            <a:endParaRPr lang="cs-CZ" altLang="cs-CZ" sz="11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65175"/>
            <a:ext cx="4972050" cy="372903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309731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73E12E-3E27-4910-84A8-2259A23C9199}" type="slidenum">
              <a:rPr lang="cs-CZ" altLang="cs-CZ" sz="1100"/>
              <a:pPr eaLnBrk="1" hangingPunct="1">
                <a:spcBef>
                  <a:spcPct val="0"/>
                </a:spcBef>
              </a:pPr>
              <a:t>36</a:t>
            </a:fld>
            <a:endParaRPr lang="cs-CZ" altLang="cs-CZ" sz="11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65175"/>
            <a:ext cx="4972050" cy="372903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32067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648DD1-67B7-4A2E-AA07-694C61EA587C}" type="slidenum">
              <a:rPr lang="cs-CZ" altLang="cs-CZ" sz="1100"/>
              <a:pPr eaLnBrk="1" hangingPunct="1">
                <a:spcBef>
                  <a:spcPct val="0"/>
                </a:spcBef>
              </a:pPr>
              <a:t>37</a:t>
            </a:fld>
            <a:endParaRPr lang="cs-CZ" altLang="cs-CZ" sz="11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65175"/>
            <a:ext cx="4972050" cy="372903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054124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83FDAD-2186-49BA-B443-F89F217BCEED}" type="slidenum">
              <a:rPr lang="cs-CZ" altLang="cs-CZ" sz="1100"/>
              <a:pPr eaLnBrk="1" hangingPunct="1">
                <a:spcBef>
                  <a:spcPct val="0"/>
                </a:spcBef>
              </a:pPr>
              <a:t>38</a:t>
            </a:fld>
            <a:endParaRPr lang="cs-CZ" altLang="cs-CZ" sz="11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65175"/>
            <a:ext cx="4972050" cy="3729038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r>
              <a:rPr lang="cs-CZ" altLang="cs-CZ" b="1" dirty="0" smtClean="0"/>
              <a:t>Long-term </a:t>
            </a:r>
            <a:r>
              <a:rPr lang="cs-CZ" altLang="cs-CZ" b="1" dirty="0" err="1" smtClean="0"/>
              <a:t>unemployment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rate</a:t>
            </a:r>
            <a:r>
              <a:rPr lang="cs-CZ" altLang="cs-CZ" b="1" dirty="0" smtClean="0"/>
              <a:t> by gender - </a:t>
            </a:r>
            <a:r>
              <a:rPr lang="cs-CZ" altLang="cs-CZ" b="1" dirty="0" err="1" smtClean="0"/>
              <a:t>Total</a:t>
            </a:r>
            <a:endParaRPr lang="cs-CZ" altLang="cs-CZ" b="1" dirty="0" smtClean="0"/>
          </a:p>
          <a:p>
            <a:pPr eaLnBrk="1" hangingPunct="1"/>
            <a:r>
              <a:rPr lang="cs-CZ" altLang="cs-CZ" b="1" dirty="0" smtClean="0"/>
              <a:t>Long-term </a:t>
            </a:r>
            <a:r>
              <a:rPr lang="cs-CZ" altLang="cs-CZ" b="1" dirty="0" err="1" smtClean="0"/>
              <a:t>unemployed</a:t>
            </a:r>
            <a:r>
              <a:rPr lang="cs-CZ" altLang="cs-CZ" b="1" dirty="0" smtClean="0"/>
              <a:t> (12 </a:t>
            </a:r>
            <a:r>
              <a:rPr lang="cs-CZ" altLang="cs-CZ" b="1" dirty="0" err="1" smtClean="0"/>
              <a:t>months</a:t>
            </a:r>
            <a:r>
              <a:rPr lang="cs-CZ" altLang="cs-CZ" b="1" dirty="0" smtClean="0"/>
              <a:t> and more) as a </a:t>
            </a:r>
            <a:r>
              <a:rPr lang="cs-CZ" altLang="cs-CZ" b="1" dirty="0" err="1" smtClean="0"/>
              <a:t>percentage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of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the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total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active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population</a:t>
            </a:r>
            <a:endParaRPr lang="cs-CZ" altLang="cs-CZ" b="1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err="1" smtClean="0"/>
              <a:t>The</a:t>
            </a:r>
            <a:r>
              <a:rPr lang="cs-CZ" altLang="cs-CZ" dirty="0" smtClean="0"/>
              <a:t> long term </a:t>
            </a:r>
            <a:r>
              <a:rPr lang="cs-CZ" altLang="cs-CZ" dirty="0" err="1" smtClean="0"/>
              <a:t>unemployment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rate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share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unemployed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persons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since</a:t>
            </a:r>
            <a:r>
              <a:rPr lang="cs-CZ" altLang="cs-CZ" dirty="0" smtClean="0"/>
              <a:t> 12 </a:t>
            </a:r>
            <a:r>
              <a:rPr lang="cs-CZ" altLang="cs-CZ" dirty="0" err="1" smtClean="0"/>
              <a:t>months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or</a:t>
            </a:r>
            <a:r>
              <a:rPr lang="cs-CZ" altLang="cs-CZ" dirty="0" smtClean="0"/>
              <a:t> more in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total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number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active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persons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the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labour</a:t>
            </a:r>
            <a:r>
              <a:rPr lang="cs-CZ" altLang="cs-CZ" dirty="0" smtClean="0"/>
              <a:t> market. </a:t>
            </a:r>
            <a:r>
              <a:rPr lang="cs-CZ" altLang="cs-CZ" dirty="0" err="1" smtClean="0"/>
              <a:t>Active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persons</a:t>
            </a:r>
            <a:r>
              <a:rPr lang="cs-CZ" altLang="cs-CZ" dirty="0" smtClean="0"/>
              <a:t> are </a:t>
            </a:r>
            <a:r>
              <a:rPr lang="cs-CZ" altLang="cs-CZ" dirty="0" err="1" smtClean="0"/>
              <a:t>those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who</a:t>
            </a:r>
            <a:r>
              <a:rPr lang="cs-CZ" altLang="cs-CZ" dirty="0" smtClean="0"/>
              <a:t> are </a:t>
            </a:r>
            <a:r>
              <a:rPr lang="cs-CZ" altLang="cs-CZ" dirty="0" err="1" smtClean="0"/>
              <a:t>either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employed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unemployed</a:t>
            </a:r>
            <a:r>
              <a:rPr lang="cs-CZ" altLang="cs-CZ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77447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E3A61-6D24-45EE-8C1C-D21E676ACF92}" type="slidenum">
              <a:rPr lang="cs-CZ" altLang="cs-CZ" sz="1100"/>
              <a:pPr eaLnBrk="1" hangingPunct="1">
                <a:spcBef>
                  <a:spcPct val="0"/>
                </a:spcBef>
              </a:pPr>
              <a:t>39</a:t>
            </a:fld>
            <a:endParaRPr lang="cs-CZ" altLang="cs-CZ" sz="11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65175"/>
            <a:ext cx="4972050" cy="372903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678367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5596EF-B21D-42C6-AB7E-019E85DAEBE4}" type="slidenum">
              <a:rPr lang="cs-CZ" altLang="cs-CZ" sz="1100"/>
              <a:pPr eaLnBrk="1" hangingPunct="1">
                <a:spcBef>
                  <a:spcPct val="0"/>
                </a:spcBef>
              </a:pPr>
              <a:t>40</a:t>
            </a:fld>
            <a:endParaRPr lang="cs-CZ" altLang="cs-CZ" sz="11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63588"/>
            <a:ext cx="4973637" cy="373062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2581"/>
            <a:ext cx="4969609" cy="449852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369525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73CDAE-F725-456A-914A-C8FFC5834619}" type="slidenum">
              <a:rPr lang="cs-CZ" altLang="cs-CZ" sz="1100"/>
              <a:pPr eaLnBrk="1" hangingPunct="1">
                <a:spcBef>
                  <a:spcPct val="0"/>
                </a:spcBef>
              </a:pPr>
              <a:t>41</a:t>
            </a:fld>
            <a:endParaRPr lang="cs-CZ" altLang="cs-CZ" sz="110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63588"/>
            <a:ext cx="4972050" cy="3729037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2581"/>
            <a:ext cx="4969609" cy="449852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99058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0C673E-2F31-4FED-8289-9FC3C2CB8E88}" type="slidenum">
              <a:rPr lang="cs-CZ" altLang="cs-CZ" sz="1100"/>
              <a:pPr eaLnBrk="1" hangingPunct="1">
                <a:spcBef>
                  <a:spcPct val="0"/>
                </a:spcBef>
              </a:pPr>
              <a:t>4</a:t>
            </a:fld>
            <a:endParaRPr lang="cs-CZ" altLang="cs-CZ" sz="11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63588"/>
            <a:ext cx="4973637" cy="373062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2581"/>
            <a:ext cx="4969609" cy="449852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434136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79FE4C-5C6A-483B-A683-4A4CB9B5CC44}" type="slidenum">
              <a:rPr lang="cs-CZ" altLang="cs-CZ" sz="1100"/>
              <a:pPr eaLnBrk="1" hangingPunct="1">
                <a:spcBef>
                  <a:spcPct val="0"/>
                </a:spcBef>
              </a:pPr>
              <a:t>42</a:t>
            </a:fld>
            <a:endParaRPr lang="cs-CZ" altLang="cs-CZ" sz="11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63588"/>
            <a:ext cx="4972050" cy="3729037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2581"/>
            <a:ext cx="4969609" cy="449852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088859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9C5A4D-B139-42F3-8938-FCB269600C56}" type="slidenum">
              <a:rPr lang="cs-CZ" altLang="cs-CZ" sz="1100"/>
              <a:pPr eaLnBrk="1" hangingPunct="1">
                <a:spcBef>
                  <a:spcPct val="0"/>
                </a:spcBef>
              </a:pPr>
              <a:t>43</a:t>
            </a:fld>
            <a:endParaRPr lang="cs-CZ" altLang="cs-CZ" sz="11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63588"/>
            <a:ext cx="4972050" cy="3729037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2581"/>
            <a:ext cx="4969609" cy="449852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90236735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522A57-6EA6-45D5-89D4-DECF6EC2888F}" type="slidenum">
              <a:rPr lang="cs-CZ" altLang="cs-CZ" sz="1100"/>
              <a:pPr eaLnBrk="1" hangingPunct="1">
                <a:spcBef>
                  <a:spcPct val="0"/>
                </a:spcBef>
              </a:pPr>
              <a:t>44</a:t>
            </a:fld>
            <a:endParaRPr lang="cs-CZ" altLang="cs-CZ" sz="11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63588"/>
            <a:ext cx="4973637" cy="3730625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2581"/>
            <a:ext cx="4969609" cy="449852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228026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BD87CB-8CF4-40F9-B23D-C9543E8A6204}" type="slidenum">
              <a:rPr lang="cs-CZ" altLang="cs-CZ" sz="1100"/>
              <a:pPr eaLnBrk="1" hangingPunct="1">
                <a:spcBef>
                  <a:spcPct val="0"/>
                </a:spcBef>
              </a:pPr>
              <a:t>45</a:t>
            </a:fld>
            <a:endParaRPr lang="cs-CZ" altLang="cs-CZ" sz="110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63588"/>
            <a:ext cx="4972050" cy="3729037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2581"/>
            <a:ext cx="4969609" cy="449852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501976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A088B5-B4FC-428D-BC23-3EB4271054F2}" type="slidenum">
              <a:rPr lang="cs-CZ" altLang="cs-CZ" sz="1100"/>
              <a:pPr eaLnBrk="1" hangingPunct="1">
                <a:spcBef>
                  <a:spcPct val="0"/>
                </a:spcBef>
              </a:pPr>
              <a:t>46</a:t>
            </a:fld>
            <a:endParaRPr lang="cs-CZ" altLang="cs-CZ" sz="11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63588"/>
            <a:ext cx="4972050" cy="3729037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2581"/>
            <a:ext cx="4969609" cy="449852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64270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5275EC7-6746-405D-9BAF-E7F583B5464F}" type="slidenum">
              <a:rPr lang="cs-CZ" altLang="cs-CZ" sz="1100"/>
              <a:pPr eaLnBrk="1" hangingPunct="1">
                <a:spcBef>
                  <a:spcPct val="0"/>
                </a:spcBef>
              </a:pPr>
              <a:t>47</a:t>
            </a:fld>
            <a:endParaRPr lang="cs-CZ" altLang="cs-CZ" sz="110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62000"/>
            <a:ext cx="4973637" cy="373062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2581"/>
            <a:ext cx="4969609" cy="4498529"/>
          </a:xfrm>
          <a:noFill/>
        </p:spPr>
        <p:txBody>
          <a:bodyPr/>
          <a:lstStyle/>
          <a:p>
            <a:pPr marL="227172" indent="-227172"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916568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5F2223-40E1-4604-B677-2F0745FEA7A0}" type="slidenum">
              <a:rPr lang="cs-CZ" altLang="cs-CZ" sz="1100"/>
              <a:pPr eaLnBrk="1" hangingPunct="1">
                <a:spcBef>
                  <a:spcPct val="0"/>
                </a:spcBef>
              </a:pPr>
              <a:t>48</a:t>
            </a:fld>
            <a:endParaRPr lang="cs-CZ" altLang="cs-CZ" sz="11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8050" y="773113"/>
            <a:ext cx="4972050" cy="3729037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4171"/>
            <a:ext cx="4969609" cy="449693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3134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25484C-D6CE-4670-A690-436152485CEB}" type="slidenum">
              <a:rPr lang="cs-CZ" altLang="cs-CZ" sz="1100"/>
              <a:pPr eaLnBrk="1" hangingPunct="1">
                <a:spcBef>
                  <a:spcPct val="0"/>
                </a:spcBef>
              </a:pPr>
              <a:t>5</a:t>
            </a:fld>
            <a:endParaRPr lang="cs-CZ" altLang="cs-CZ" sz="11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63588"/>
            <a:ext cx="4973637" cy="37306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2581"/>
            <a:ext cx="4969609" cy="449852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99090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CD3BAB-E7AC-4CEC-B8D4-CC822246A50C}" type="slidenum">
              <a:rPr lang="cs-CZ" altLang="cs-CZ" sz="1100"/>
              <a:pPr eaLnBrk="1" hangingPunct="1">
                <a:spcBef>
                  <a:spcPct val="0"/>
                </a:spcBef>
              </a:pPr>
              <a:t>6</a:t>
            </a:fld>
            <a:endParaRPr lang="cs-CZ" altLang="cs-CZ" sz="11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63588"/>
            <a:ext cx="4973638" cy="3730625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2581"/>
            <a:ext cx="4969609" cy="449852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28679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5B9E37-4C71-44FD-9C9F-F356931A13D7}" type="slidenum">
              <a:rPr lang="cs-CZ" altLang="cs-CZ" sz="1100"/>
              <a:pPr eaLnBrk="1" hangingPunct="1">
                <a:spcBef>
                  <a:spcPct val="0"/>
                </a:spcBef>
              </a:pPr>
              <a:t>7</a:t>
            </a:fld>
            <a:endParaRPr lang="cs-CZ" altLang="cs-CZ" sz="11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63588"/>
            <a:ext cx="4973638" cy="373062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2581"/>
            <a:ext cx="4969609" cy="4498529"/>
          </a:xfrm>
          <a:noFill/>
        </p:spPr>
        <p:txBody>
          <a:bodyPr/>
          <a:lstStyle/>
          <a:p>
            <a:pPr eaLnBrk="1" hangingPunct="1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736590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2769AE1-996A-4317-A0B6-DFC3D7292081}" type="slidenum">
              <a:rPr lang="cs-CZ" altLang="cs-CZ" sz="1100"/>
              <a:pPr eaLnBrk="1" hangingPunct="1">
                <a:spcBef>
                  <a:spcPct val="0"/>
                </a:spcBef>
              </a:pPr>
              <a:t>8</a:t>
            </a:fld>
            <a:endParaRPr lang="cs-CZ" altLang="cs-CZ" sz="11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63588"/>
            <a:ext cx="4973637" cy="3730625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2581"/>
            <a:ext cx="4969609" cy="449852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32057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1882" indent="-28436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21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732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5663" indent="-227172" defTabSz="929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318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070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22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43" indent="-227172" defTabSz="929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B981EE-58EE-4F8E-8FA4-C62BDD344355}" type="slidenum">
              <a:rPr lang="cs-CZ" altLang="cs-CZ" sz="1100"/>
              <a:pPr eaLnBrk="1" hangingPunct="1">
                <a:spcBef>
                  <a:spcPct val="0"/>
                </a:spcBef>
              </a:pPr>
              <a:t>9</a:t>
            </a:fld>
            <a:endParaRPr lang="cs-CZ" altLang="cs-CZ" sz="11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63588"/>
            <a:ext cx="4973637" cy="373062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886" y="4722581"/>
            <a:ext cx="4969609" cy="4498529"/>
          </a:xfrm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8004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CD6F8-1B3A-4AA0-B2CF-87D8BD1582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01505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20B5-ABDD-4C16-9C01-B1FB22489E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46730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DDD70-CA3B-4886-8E2C-06BC54F030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46333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AF123-EEFF-45AF-87B7-562D47AC56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92694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9EECD-15DA-43E0-8E69-7780DFE4C6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9846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7B30-08A4-4C8D-A85E-D3422ADB3B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05398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4FC42-84E5-4913-B37B-5F0105B350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09727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385A1-949D-4930-9698-9529693FA8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348368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EEBB-48A0-4B63-A511-E76D8D3DB2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48865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D0F25-FBDD-4EA0-90D8-6900406D4A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746212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4AE8B-C558-44B2-B340-9A04EEAFE1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77538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E17FD-E1D5-4FB6-8520-12597D0CCB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44837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9596755-AA5B-4402-85E0-157CCEED63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ahi.cz/blog/politicky-rozcestnik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5797550"/>
            <a:chOff x="0" y="-17"/>
            <a:chExt cx="5760" cy="572"/>
          </a:xfrm>
        </p:grpSpPr>
        <p:sp>
          <p:nvSpPr>
            <p:cNvPr id="2054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055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800" b="1">
                <a:solidFill>
                  <a:schemeClr val="bg1"/>
                </a:solidFill>
              </a:endParaRPr>
            </a:p>
          </p:txBody>
        </p:sp>
      </p:grp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-36513" y="6081713"/>
            <a:ext cx="41767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 dirty="0" smtClean="0"/>
              <a:t>doc. Ing</a:t>
            </a:r>
            <a:r>
              <a:rPr lang="cs-CZ" altLang="cs-CZ" sz="1600" b="1" dirty="0"/>
              <a:t>. Pavel Řežábek, Ph.D.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400" dirty="0" smtClean="0"/>
              <a:t>VŠE, Národohospodářská fakulta</a:t>
            </a:r>
            <a:endParaRPr lang="cs-CZ" altLang="cs-CZ" sz="1400" dirty="0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6443663" y="6034088"/>
            <a:ext cx="26273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 dirty="0" smtClean="0"/>
              <a:t>1. března 2018</a:t>
            </a:r>
            <a:endParaRPr lang="cs-CZ" altLang="cs-CZ" sz="1600" b="1" dirty="0"/>
          </a:p>
        </p:txBody>
      </p:sp>
      <p:sp>
        <p:nvSpPr>
          <p:cNvPr id="599055" name="Text Box 15"/>
          <p:cNvSpPr txBox="1">
            <a:spLocks noChangeArrowheads="1"/>
          </p:cNvSpPr>
          <p:nvPr/>
        </p:nvSpPr>
        <p:spPr bwMode="auto">
          <a:xfrm>
            <a:off x="252413" y="1446213"/>
            <a:ext cx="8640762" cy="365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Aktuální pohled na perspektivu vstupu do eurozóny</a:t>
            </a:r>
          </a:p>
          <a:p>
            <a:pPr algn="ctr">
              <a:defRPr/>
            </a:pPr>
            <a:endParaRPr lang="pl-PL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(pro předmět 5HP 502 Národohospodářské rozhodování)</a:t>
            </a:r>
            <a:endParaRPr lang="cs-CZ" sz="5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2E1FD3-CF00-4C72-8D18-CBEA2003C8BF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 smtClean="0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908051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90805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bg1"/>
                </a:solidFill>
              </a:rPr>
              <a:t>Postavení ČR v rámci eurozóny</a:t>
            </a:r>
          </a:p>
        </p:txBody>
      </p:sp>
      <p:sp>
        <p:nvSpPr>
          <p:cNvPr id="638980" name="AutoShape 4"/>
          <p:cNvSpPr>
            <a:spLocks noChangeArrowheads="1"/>
          </p:cNvSpPr>
          <p:nvPr/>
        </p:nvSpPr>
        <p:spPr bwMode="auto">
          <a:xfrm>
            <a:off x="684213" y="1628775"/>
            <a:ext cx="7488237" cy="2160588"/>
          </a:xfrm>
          <a:prstGeom prst="roundRect">
            <a:avLst>
              <a:gd name="adj" fmla="val 7407"/>
            </a:avLst>
          </a:prstGeom>
          <a:solidFill>
            <a:srgbClr val="CCCCFF"/>
          </a:solid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1100138" indent="-342900">
              <a:buFontTx/>
              <a:buAutoNum type="arabicPeriod"/>
              <a:defRPr/>
            </a:pPr>
            <a:endParaRPr lang="cs-CZ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100138" indent="-342900">
              <a:buFontTx/>
              <a:buAutoNum type="arabicPeriod"/>
              <a:defRPr/>
            </a:pPr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</a:rPr>
              <a:t>Kritérium cenové stability </a:t>
            </a:r>
          </a:p>
          <a:p>
            <a:pPr marL="1100138" indent="-342900">
              <a:buFontTx/>
              <a:buAutoNum type="arabicPeriod"/>
              <a:defRPr/>
            </a:pPr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</a:rPr>
              <a:t>Kritérium dlouhodobých úrokových sazeb </a:t>
            </a:r>
          </a:p>
          <a:p>
            <a:pPr marL="1100138" indent="-342900">
              <a:buFontTx/>
              <a:buAutoNum type="arabicPeriod"/>
              <a:defRPr/>
            </a:pPr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</a:rPr>
              <a:t>Kurzové konvergenční kritérium </a:t>
            </a:r>
          </a:p>
          <a:p>
            <a:pPr marL="1100138" indent="-342900">
              <a:buFontTx/>
              <a:buAutoNum type="arabicPeriod"/>
              <a:defRPr/>
            </a:pPr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</a:rPr>
              <a:t>Kritéria udržitelnosti veřejných financí</a:t>
            </a:r>
          </a:p>
          <a:p>
            <a:pPr marL="1622425" lvl="1" indent="-342900">
              <a:buFontTx/>
              <a:buChar char="•"/>
              <a:defRPr/>
            </a:pPr>
            <a:r>
              <a:rPr lang="cs-CZ">
                <a:effectLst>
                  <a:outerShdw blurRad="38100" dist="38100" dir="2700000" algn="tl">
                    <a:srgbClr val="FFFFFF"/>
                  </a:outerShdw>
                </a:effectLst>
              </a:rPr>
              <a:t>Kritérium veřejného deficitu </a:t>
            </a:r>
          </a:p>
          <a:p>
            <a:pPr marL="1622425" lvl="1" indent="-342900">
              <a:buFontTx/>
              <a:buChar char="•"/>
              <a:defRPr/>
            </a:pPr>
            <a:r>
              <a:rPr lang="cs-CZ">
                <a:effectLst>
                  <a:outerShdw blurRad="38100" dist="38100" dir="2700000" algn="tl">
                    <a:srgbClr val="FFFFFF"/>
                  </a:outerShdw>
                </a:effectLst>
              </a:rPr>
              <a:t>Kritérium hrubého veřejného dluhu</a:t>
            </a:r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marL="1622425" lvl="1" indent="-342900">
              <a:buFontTx/>
              <a:buChar char="•"/>
              <a:defRPr/>
            </a:pPr>
            <a:endParaRPr lang="cs-CZ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539750" y="3913188"/>
            <a:ext cx="8208963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Konvergenční </a:t>
            </a:r>
            <a:r>
              <a:rPr lang="cs-CZ" altLang="cs-CZ" sz="1800" dirty="0"/>
              <a:t>kritéria mají zajistit, aby hospodářský rozvoj v rámci hospodářské a měnové unie byl vyvážený a nezpůsobil vznik napětí mezi členskými </a:t>
            </a:r>
            <a:r>
              <a:rPr lang="cs-CZ" altLang="cs-CZ" sz="1800" dirty="0" smtClean="0"/>
              <a:t>státy.</a:t>
            </a:r>
            <a:endParaRPr lang="cs-CZ" altLang="cs-CZ" sz="1800" dirty="0"/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Kritéria </a:t>
            </a:r>
            <a:r>
              <a:rPr lang="cs-CZ" altLang="cs-CZ" sz="1800" dirty="0"/>
              <a:t>udržitelnosti veřejných financí vztahující se k rozpočtovému schodku a veřejnému dluhu musí být dodržována i po přijetí </a:t>
            </a:r>
            <a:r>
              <a:rPr lang="cs-CZ" altLang="cs-CZ" sz="1800" dirty="0" smtClean="0"/>
              <a:t>eura.</a:t>
            </a:r>
            <a:endParaRPr lang="cs-CZ" altLang="cs-CZ" sz="1800" dirty="0"/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Sledování </a:t>
            </a:r>
            <a:r>
              <a:rPr lang="cs-CZ" altLang="cs-CZ" sz="1800" dirty="0"/>
              <a:t>sladěnosti a </a:t>
            </a:r>
            <a:r>
              <a:rPr lang="cs-CZ" altLang="cs-CZ" sz="1800" dirty="0" smtClean="0"/>
              <a:t>připravenosti</a:t>
            </a:r>
            <a:endParaRPr lang="cs-CZ" altLang="cs-CZ" sz="1800" dirty="0"/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/>
              <a:t>Konvergenční zprávy ECB + Konvergenční zprávy </a:t>
            </a:r>
            <a:r>
              <a:rPr lang="cs-CZ" altLang="cs-CZ" sz="1800" dirty="0" smtClean="0"/>
              <a:t>EK</a:t>
            </a:r>
            <a:endParaRPr lang="cs-CZ" altLang="cs-CZ" sz="1800" dirty="0"/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/>
              <a:t>Pakt stability a růstu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11188" y="1046163"/>
            <a:ext cx="3905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u="sng"/>
              <a:t>Konvergenční kritéria (nominální):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5179F17-68A9-4F46-84A3-8F162D171EB6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 smtClean="0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611188" y="1484313"/>
            <a:ext cx="7848600" cy="4608512"/>
          </a:xfrm>
          <a:prstGeom prst="downArrow">
            <a:avLst>
              <a:gd name="adj1" fmla="val 58944"/>
              <a:gd name="adj2" fmla="val 35273"/>
            </a:avLst>
          </a:prstGeom>
          <a:solidFill>
            <a:srgbClr val="FFE6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0" y="-26988"/>
            <a:ext cx="9144000" cy="908051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90805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bg1"/>
                </a:solidFill>
              </a:rPr>
              <a:t>Stav příprav zavedení eura v ČR</a:t>
            </a:r>
          </a:p>
        </p:txBody>
      </p:sp>
      <p:sp>
        <p:nvSpPr>
          <p:cNvPr id="1331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188" y="1701800"/>
            <a:ext cx="7885112" cy="208756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altLang="cs-CZ" sz="1800" b="1" dirty="0" smtClean="0"/>
          </a:p>
          <a:p>
            <a:pPr lvl="1" eaLnBrk="1" hangingPunct="1"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Schválená vládou 13. října 2003 jako společný dokument vlády a ČNB</a:t>
            </a:r>
          </a:p>
          <a:p>
            <a:pPr lvl="1" eaLnBrk="1" hangingPunct="1"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Roční vyhodnocování vládou, podklady z MF, MPO, ČNB</a:t>
            </a:r>
          </a:p>
          <a:p>
            <a:pPr lvl="1" eaLnBrk="1" hangingPunct="1"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Na základě vyhodnocení podmínek rozhoduje o přijetí vláda ČR (následně legislativní změny Parlament)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1800" b="1" dirty="0" smtClean="0"/>
              <a:t>	</a:t>
            </a:r>
          </a:p>
        </p:txBody>
      </p:sp>
      <p:sp>
        <p:nvSpPr>
          <p:cNvPr id="641030" name="AutoShape 6"/>
          <p:cNvSpPr>
            <a:spLocks noChangeArrowheads="1"/>
          </p:cNvSpPr>
          <p:nvPr/>
        </p:nvSpPr>
        <p:spPr bwMode="auto">
          <a:xfrm rot="5400000">
            <a:off x="4103688" y="-2439987"/>
            <a:ext cx="863600" cy="7848600"/>
          </a:xfrm>
          <a:prstGeom prst="homePlate">
            <a:avLst>
              <a:gd name="adj" fmla="val 25000"/>
            </a:avLst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cs-CZ" sz="9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</a:rPr>
              <a:t>Stará eurostrategie</a:t>
            </a:r>
          </a:p>
          <a:p>
            <a:pPr algn="ctr">
              <a:defRPr/>
            </a:pPr>
            <a:r>
              <a:rPr lang="cs-CZ" sz="1600"/>
              <a:t>„Strategie přistoupení České republiky k eurozóně“</a:t>
            </a:r>
          </a:p>
          <a:p>
            <a:pPr algn="ctr">
              <a:defRPr/>
            </a:pPr>
            <a:endParaRPr lang="cs-CZ" sz="1600"/>
          </a:p>
        </p:txBody>
      </p:sp>
      <p:sp>
        <p:nvSpPr>
          <p:cNvPr id="13320" name="Oval 7"/>
          <p:cNvSpPr>
            <a:spLocks noChangeArrowheads="1"/>
          </p:cNvSpPr>
          <p:nvPr/>
        </p:nvSpPr>
        <p:spPr bwMode="auto">
          <a:xfrm>
            <a:off x="827088" y="3644900"/>
            <a:ext cx="7489825" cy="576263"/>
          </a:xfrm>
          <a:prstGeom prst="ellipse">
            <a:avLst/>
          </a:prstGeom>
          <a:solidFill>
            <a:srgbClr val="FFCC99"/>
          </a:solidFill>
          <a:ln w="12700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41032" name="Oval 8"/>
          <p:cNvSpPr>
            <a:spLocks noChangeArrowheads="1"/>
          </p:cNvSpPr>
          <p:nvPr/>
        </p:nvSpPr>
        <p:spPr bwMode="auto">
          <a:xfrm>
            <a:off x="755650" y="5876925"/>
            <a:ext cx="7561263" cy="576263"/>
          </a:xfrm>
          <a:prstGeom prst="ellipse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99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</a:rPr>
              <a:t>Aktualizovaná eurostrategie</a:t>
            </a:r>
          </a:p>
        </p:txBody>
      </p:sp>
      <p:sp>
        <p:nvSpPr>
          <p:cNvPr id="641033" name="Rectangle 9"/>
          <p:cNvSpPr>
            <a:spLocks noChangeArrowheads="1"/>
          </p:cNvSpPr>
          <p:nvPr/>
        </p:nvSpPr>
        <p:spPr bwMode="auto">
          <a:xfrm>
            <a:off x="611188" y="3500438"/>
            <a:ext cx="7920037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cs-CZ" b="1" dirty="0"/>
          </a:p>
          <a:p>
            <a:pPr algn="ctr">
              <a:spcBef>
                <a:spcPct val="20000"/>
              </a:spcBef>
              <a:defRPr/>
            </a:pPr>
            <a:r>
              <a:rPr lang="cs-CZ" b="1" dirty="0"/>
              <a:t>Vyhodnocení strategie vládou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25.10.2006</a:t>
            </a:r>
          </a:p>
          <a:p>
            <a:pPr algn="ctr">
              <a:spcBef>
                <a:spcPct val="20000"/>
              </a:spcBef>
              <a:defRPr/>
            </a:pPr>
            <a:endParaRPr lang="cs-CZ" sz="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  <a:defRPr/>
            </a:pPr>
            <a:r>
              <a:rPr lang="cs-CZ" b="1" dirty="0" smtClean="0"/>
              <a:t>Souhlasila</a:t>
            </a:r>
            <a:r>
              <a:rPr lang="cs-CZ" dirty="0" smtClean="0"/>
              <a:t> </a:t>
            </a:r>
            <a:r>
              <a:rPr lang="cs-CZ" dirty="0"/>
              <a:t>s doporučením, aby česká měna v roce 2006 resp. 2007 </a:t>
            </a:r>
            <a:r>
              <a:rPr lang="cs-CZ" b="1" dirty="0"/>
              <a:t>nevstupovala do kurzového mechanismu ERM II</a:t>
            </a:r>
          </a:p>
          <a:p>
            <a:pPr marL="742950" lvl="1" indent="-285750">
              <a:spcBef>
                <a:spcPct val="2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  <a:defRPr/>
            </a:pPr>
            <a:r>
              <a:rPr lang="cs-CZ" b="1" dirty="0" smtClean="0"/>
              <a:t>Uložila</a:t>
            </a:r>
            <a:r>
              <a:rPr lang="cs-CZ" dirty="0" smtClean="0"/>
              <a:t> </a:t>
            </a:r>
            <a:r>
              <a:rPr lang="cs-CZ" dirty="0"/>
              <a:t>ministru financí ve spolupráci s guvernérem ČNB </a:t>
            </a:r>
            <a:r>
              <a:rPr lang="cs-CZ" b="1" dirty="0"/>
              <a:t>posoudit</a:t>
            </a:r>
            <a:r>
              <a:rPr lang="cs-CZ" dirty="0"/>
              <a:t> strategii přijetí eura Českou republikou a předložit vládě do 31. srpna 2007 výsledky tohoto posouzení</a:t>
            </a: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cs-CZ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7292806-6204-40E4-9E2C-9C1A94353A73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 smtClean="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908051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90805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bg1"/>
                </a:solidFill>
              </a:rPr>
              <a:t>Stav příprav zavedení eura v ČR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532812" cy="5486400"/>
          </a:xfrm>
          <a:noFill/>
        </p:spPr>
        <p:txBody>
          <a:bodyPr/>
          <a:lstStyle/>
          <a:p>
            <a:pPr marL="355600" indent="-355600" eaLnBrk="1" hangingPunct="1">
              <a:lnSpc>
                <a:spcPct val="90000"/>
              </a:lnSpc>
              <a:buClr>
                <a:srgbClr val="666699"/>
              </a:buClr>
              <a:buSzPct val="80000"/>
              <a:buFont typeface="Wingdings" pitchFamily="2" charset="2"/>
              <a:buNone/>
            </a:pPr>
            <a:r>
              <a:rPr lang="cs-CZ" altLang="cs-CZ" sz="1800" b="1" dirty="0" smtClean="0"/>
              <a:t>Aktualizovaná </a:t>
            </a:r>
            <a:r>
              <a:rPr lang="cs-CZ" altLang="cs-CZ" sz="1800" b="1" dirty="0" err="1" smtClean="0"/>
              <a:t>eurostrategie</a:t>
            </a:r>
            <a:r>
              <a:rPr lang="cs-CZ" altLang="cs-CZ" sz="1800" b="1" dirty="0" smtClean="0"/>
              <a:t> obsahuje pravidelné každoroční:</a:t>
            </a:r>
          </a:p>
          <a:p>
            <a:pPr marL="355600" indent="-355600" eaLnBrk="1" hangingPunct="1">
              <a:lnSpc>
                <a:spcPct val="9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Hodnocení výhledu plnění maastrichtských kritérií </a:t>
            </a:r>
            <a:r>
              <a:rPr lang="cs-CZ" altLang="cs-CZ" sz="1800" i="1" dirty="0" smtClean="0"/>
              <a:t>(MF ČR a ČNB)</a:t>
            </a:r>
          </a:p>
          <a:p>
            <a:pPr marL="355600" indent="-355600" eaLnBrk="1" hangingPunct="1">
              <a:lnSpc>
                <a:spcPct val="9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Hodnocení stupně ekonomické sladěnosti s eurozónou </a:t>
            </a:r>
            <a:r>
              <a:rPr lang="cs-CZ" altLang="cs-CZ" sz="1800" i="1" dirty="0" smtClean="0"/>
              <a:t>(ČNB)</a:t>
            </a:r>
          </a:p>
          <a:p>
            <a:pPr marL="355600" indent="-355600" eaLnBrk="1" hangingPunct="1">
              <a:lnSpc>
                <a:spcPct val="90000"/>
              </a:lnSpc>
              <a:buClr>
                <a:srgbClr val="666699"/>
              </a:buClr>
              <a:buSzPct val="80000"/>
              <a:buFont typeface="Wingdings" pitchFamily="2" charset="2"/>
              <a:buNone/>
            </a:pPr>
            <a:r>
              <a:rPr lang="cs-CZ" altLang="cs-CZ" sz="1800" dirty="0" smtClean="0"/>
              <a:t>          na základě hodnocení se vydává doporučení ohledně vstupu do ERM II</a:t>
            </a:r>
          </a:p>
          <a:p>
            <a:pPr marL="355600" indent="-355600" eaLnBrk="1" hangingPunct="1">
              <a:lnSpc>
                <a:spcPct val="90000"/>
              </a:lnSpc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800" b="1" dirty="0" smtClean="0"/>
          </a:p>
          <a:p>
            <a:pPr marL="355600" indent="-355600" eaLnBrk="1" hangingPunct="1">
              <a:lnSpc>
                <a:spcPct val="90000"/>
              </a:lnSpc>
              <a:buClr>
                <a:srgbClr val="666699"/>
              </a:buClr>
              <a:buSzPct val="80000"/>
              <a:buFont typeface="Wingdings" pitchFamily="2" charset="2"/>
              <a:buNone/>
            </a:pPr>
            <a:r>
              <a:rPr lang="cs-CZ" altLang="cs-CZ" sz="1800" b="1" u="sng" dirty="0" smtClean="0"/>
              <a:t>Plnění ekonomických konvergenčních kritérií v ČR </a:t>
            </a:r>
            <a:r>
              <a:rPr lang="cs-CZ" altLang="cs-CZ" sz="1800" u="sng" dirty="0" smtClean="0"/>
              <a:t>(poslední provedené hodnocení z prosince 2017, pramen MF ČR a ČNB)</a:t>
            </a:r>
            <a:r>
              <a:rPr lang="cs-CZ" altLang="cs-CZ" sz="1800" b="1" u="sng" dirty="0" smtClean="0"/>
              <a:t> </a:t>
            </a:r>
          </a:p>
          <a:p>
            <a:pPr marL="355600" indent="-355600" eaLnBrk="1" hangingPunct="1">
              <a:lnSpc>
                <a:spcPct val="9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>
                <a:solidFill>
                  <a:schemeClr val="accent2"/>
                </a:solidFill>
              </a:rPr>
              <a:t>Kritérium cenové stability</a:t>
            </a:r>
            <a:r>
              <a:rPr lang="cs-CZ" altLang="cs-CZ" sz="1800" dirty="0" smtClean="0"/>
              <a:t> Česká republika plnila, pro rok 2017 však plnění není zcela jisté. ČR patří na rozdíl od většiny zemí k ekonomikám s vyšší inflací.</a:t>
            </a:r>
          </a:p>
          <a:p>
            <a:pPr marL="355600" indent="-355600" eaLnBrk="1" hangingPunct="1">
              <a:lnSpc>
                <a:spcPct val="9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>
                <a:solidFill>
                  <a:schemeClr val="accent2"/>
                </a:solidFill>
              </a:rPr>
              <a:t>Kritérium udržitelnosti veřejných financí</a:t>
            </a:r>
            <a:r>
              <a:rPr lang="cs-CZ" altLang="cs-CZ" sz="1800" dirty="0" smtClean="0"/>
              <a:t> Česká republika rovněž plní a jeho dodržení je pravděpodobné také ve střednědobém horizontu (s dostatečnou rezervou). Kritérium dluhu v poměru k HDP je dlouhodobě plněno.</a:t>
            </a:r>
          </a:p>
          <a:p>
            <a:pPr marL="355600" indent="-355600" eaLnBrk="1" hangingPunct="1">
              <a:lnSpc>
                <a:spcPct val="9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>
                <a:solidFill>
                  <a:schemeClr val="accent2"/>
                </a:solidFill>
              </a:rPr>
              <a:t>Hodnocení kritéria stability měnového kurzu</a:t>
            </a:r>
            <a:r>
              <a:rPr lang="cs-CZ" altLang="cs-CZ" sz="1800" dirty="0" smtClean="0"/>
              <a:t> je možné až po vstupu do systému ERM II, nepříznivý ekonomický vývoj může způsobit výraznější kolísání CZK/EUR kolem hypotetické centrální parity.</a:t>
            </a:r>
          </a:p>
          <a:p>
            <a:pPr marL="355600" indent="-355600" eaLnBrk="1" hangingPunct="1">
              <a:lnSpc>
                <a:spcPct val="9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>
                <a:solidFill>
                  <a:schemeClr val="accent2"/>
                </a:solidFill>
              </a:rPr>
              <a:t>kritérium dlouhodobých úrokových sazeb</a:t>
            </a:r>
            <a:r>
              <a:rPr lang="cs-CZ" altLang="cs-CZ" sz="1800" dirty="0" smtClean="0"/>
              <a:t> ČR tradičně bez problémů plní a jeho plnění je vysoce pravděpodobné i v budoucnu.</a:t>
            </a:r>
          </a:p>
        </p:txBody>
      </p:sp>
      <p:sp>
        <p:nvSpPr>
          <p:cNvPr id="14342" name="AutoShape 15"/>
          <p:cNvSpPr>
            <a:spLocks noChangeArrowheads="1"/>
          </p:cNvSpPr>
          <p:nvPr/>
        </p:nvSpPr>
        <p:spPr bwMode="auto">
          <a:xfrm>
            <a:off x="798513" y="1974850"/>
            <a:ext cx="317500" cy="182563"/>
          </a:xfrm>
          <a:prstGeom prst="rightArrow">
            <a:avLst>
              <a:gd name="adj1" fmla="val 49602"/>
              <a:gd name="adj2" fmla="val 44348"/>
            </a:avLst>
          </a:prstGeom>
          <a:solidFill>
            <a:srgbClr val="66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B2CB545-C6DF-4DF8-9CFF-250B04A3C585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 dirty="0" smtClean="0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908051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90805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bg1"/>
                </a:solidFill>
              </a:rPr>
              <a:t>Stav příprav zavedení eura v ČR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424862" cy="5403850"/>
          </a:xfrm>
          <a:noFill/>
        </p:spPr>
        <p:txBody>
          <a:bodyPr/>
          <a:lstStyle/>
          <a:p>
            <a:pPr marL="355600" indent="-355600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None/>
            </a:pPr>
            <a:r>
              <a:rPr lang="cs-CZ" altLang="cs-CZ" sz="2000" b="1" u="sng" dirty="0" smtClean="0"/>
              <a:t>Plnění konvergenčních kritérií v ČR </a:t>
            </a:r>
            <a:r>
              <a:rPr lang="cs-CZ" altLang="cs-CZ" sz="2000" b="1" u="sng" dirty="0"/>
              <a:t/>
            </a:r>
            <a:br>
              <a:rPr lang="cs-CZ" altLang="cs-CZ" sz="2000" b="1" u="sng" dirty="0"/>
            </a:br>
            <a:r>
              <a:rPr lang="cs-CZ" altLang="cs-CZ" sz="2000" b="1" dirty="0" smtClean="0"/>
              <a:t>(poslední oficiální hodnocení je z prosince 2017) </a:t>
            </a:r>
          </a:p>
          <a:p>
            <a:pPr marL="355600" indent="-355600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2000" b="1" u="sng" dirty="0" smtClean="0"/>
          </a:p>
          <a:p>
            <a:pPr marL="355600" indent="-355600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b="1" dirty="0" smtClean="0">
                <a:solidFill>
                  <a:schemeClr val="accent2"/>
                </a:solidFill>
              </a:rPr>
              <a:t>Kritérium cenové stability</a:t>
            </a:r>
            <a:r>
              <a:rPr lang="cs-CZ" altLang="cs-CZ" sz="1800" dirty="0" smtClean="0"/>
              <a:t> ČR plnila v letech 2009–2011, </a:t>
            </a:r>
            <a:r>
              <a:rPr lang="cs-CZ" altLang="cs-CZ" sz="1800" dirty="0"/>
              <a:t>v</a:t>
            </a:r>
            <a:r>
              <a:rPr lang="cs-CZ" altLang="cs-CZ" sz="1800" dirty="0" smtClean="0"/>
              <a:t> roce 2012 splněno nebylo, od srpna 2013 ČR kritérium opět plní</a:t>
            </a:r>
          </a:p>
          <a:p>
            <a:pPr marL="820738" lvl="1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Příčinami zvýšené inflace a nesplnění kritéria v roce 2012 byly administrativní opatření a nepříznivé nabídkové šoky:</a:t>
            </a:r>
          </a:p>
          <a:p>
            <a:pPr marL="1228725" lvl="2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600" dirty="0" smtClean="0"/>
              <a:t>administrativní opatření (úpravy sazeb DPH a spotřebních daní)</a:t>
            </a:r>
          </a:p>
          <a:p>
            <a:pPr marL="1228725" lvl="2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600" dirty="0" smtClean="0"/>
              <a:t>rostoucí ceny ropy a potravin</a:t>
            </a:r>
          </a:p>
          <a:p>
            <a:pPr marL="1228725" lvl="2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600" dirty="0" smtClean="0"/>
              <a:t>slabší kurz CZK/USD</a:t>
            </a:r>
          </a:p>
          <a:p>
            <a:pPr marL="820738" lvl="1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V </a:t>
            </a:r>
            <a:r>
              <a:rPr lang="cs-CZ" altLang="cs-CZ" sz="1800" dirty="0"/>
              <a:t>roce 2013 </a:t>
            </a:r>
            <a:r>
              <a:rPr lang="cs-CZ" altLang="cs-CZ" sz="1800" dirty="0" smtClean="0"/>
              <a:t>se zvýšily obě sazby </a:t>
            </a:r>
            <a:r>
              <a:rPr lang="cs-CZ" altLang="cs-CZ" sz="1800" dirty="0"/>
              <a:t>DPH o 1 </a:t>
            </a:r>
            <a:r>
              <a:rPr lang="cs-CZ" altLang="cs-CZ" sz="1800" dirty="0" err="1"/>
              <a:t>p.b</a:t>
            </a:r>
            <a:r>
              <a:rPr lang="cs-CZ" altLang="cs-CZ" sz="1800" dirty="0" smtClean="0"/>
              <a:t>. bez většího nárůstu inflace.</a:t>
            </a:r>
            <a:endParaRPr lang="cs-CZ" altLang="cs-CZ" sz="1800" dirty="0"/>
          </a:p>
          <a:p>
            <a:pPr marL="820738" lvl="1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V roce 2014 byla domácí inflace velmi nízká v důsledku souběhu slabé dynamiky regulovaných cen a jen pozvoln</a:t>
            </a:r>
            <a:r>
              <a:rPr lang="cs-CZ" altLang="cs-CZ" sz="1800" dirty="0"/>
              <a:t>ě</a:t>
            </a:r>
            <a:r>
              <a:rPr lang="cs-CZ" altLang="cs-CZ" sz="1800" dirty="0" smtClean="0"/>
              <a:t> oživující ekonomické aktivity.</a:t>
            </a:r>
          </a:p>
          <a:p>
            <a:pPr marL="820738" lvl="1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V letech 2015–2016 obdobná situace jako v roce 2014, pomalu dozníval pozitivní nabídkový šok (ceny ropy) .</a:t>
            </a:r>
          </a:p>
          <a:p>
            <a:pPr marL="820738" lvl="1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V roce 2017 je plnění kritéria „na hraně“ – ČR patří ve srovnání s většinou států eurozóny k zemím s vyšší inflací.</a:t>
            </a:r>
          </a:p>
          <a:p>
            <a:pPr marL="820738" lvl="1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V 2018–2020 by se měla inflace navracet k inflačnímu cíli a zároveň by měla vzrůst hodnota kritéria (nárůst inflace v eurozóně). Kritérium by tak mělo být plněno, a to s narůstající rezervou.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9EF6041-6CA3-40F0-8DC1-CA664E6B8ADB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 smtClean="0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908051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90805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bg1"/>
                </a:solidFill>
              </a:rPr>
              <a:t>Stav příprav zavedení eura v ČR</a:t>
            </a: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424862" cy="5403850"/>
          </a:xfrm>
          <a:noFill/>
        </p:spPr>
        <p:txBody>
          <a:bodyPr/>
          <a:lstStyle/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800" b="1" u="sng" dirty="0" smtClean="0"/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r>
              <a:rPr lang="cs-CZ" altLang="cs-CZ" sz="1800" b="1" dirty="0" smtClean="0"/>
              <a:t>Harmonizovaný index spotřebitelských cen</a:t>
            </a:r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r>
              <a:rPr lang="cs-CZ" altLang="cs-CZ" sz="1600" dirty="0" smtClean="0"/>
              <a:t>(průměr posledních 12 měsíců proti průměru předchozích 12 měsíců, růst v %)</a:t>
            </a:r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600" dirty="0" smtClean="0"/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600" dirty="0" smtClean="0"/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600" dirty="0" smtClean="0"/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600" dirty="0" smtClean="0"/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600" dirty="0" smtClean="0"/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600" dirty="0" smtClean="0"/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658018" y="4950159"/>
            <a:ext cx="8208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 smtClean="0"/>
              <a:t>Pramen: </a:t>
            </a:r>
            <a:r>
              <a:rPr lang="cs-CZ" altLang="cs-CZ" sz="1200" dirty="0"/>
              <a:t>Vyhodnocení plnění maastrichtských konvergenčních kritérií a stupně ekonomické sladěnosti ČR s </a:t>
            </a:r>
            <a:r>
              <a:rPr lang="cs-CZ" altLang="cs-CZ" sz="1200" dirty="0" smtClean="0"/>
              <a:t>eurozónou</a:t>
            </a:r>
            <a:endParaRPr lang="cs-CZ" altLang="cs-CZ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" y="2008519"/>
            <a:ext cx="9113120" cy="233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46631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98AA4B4-9293-4985-9229-F13EC59FC923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908051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90805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bg1"/>
                </a:solidFill>
              </a:rPr>
              <a:t>Stav příprav zavedení eura v ČR</a:t>
            </a:r>
          </a:p>
        </p:txBody>
      </p:sp>
      <p:sp>
        <p:nvSpPr>
          <p:cNvPr id="1741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6837" y="957263"/>
            <a:ext cx="8675687" cy="5657850"/>
          </a:xfrm>
          <a:noFill/>
        </p:spPr>
        <p:txBody>
          <a:bodyPr/>
          <a:lstStyle/>
          <a:p>
            <a:pPr marL="355600" indent="-355600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None/>
            </a:pPr>
            <a:r>
              <a:rPr lang="cs-CZ" altLang="cs-CZ" sz="1800" b="1" u="sng" dirty="0" smtClean="0"/>
              <a:t>Plnění konvergenčních kritérií v ČR (hodnocení z prosince 2017) </a:t>
            </a:r>
          </a:p>
          <a:p>
            <a:pPr marL="355600" indent="-355600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b="1" dirty="0" smtClean="0">
                <a:solidFill>
                  <a:schemeClr val="accent2"/>
                </a:solidFill>
              </a:rPr>
              <a:t>Kritérium udržitelnosti veřejných financí</a:t>
            </a:r>
            <a:endParaRPr lang="cs-CZ" altLang="cs-CZ" sz="1800" dirty="0" smtClean="0"/>
          </a:p>
          <a:p>
            <a:pPr marL="820738" lvl="1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600" dirty="0" smtClean="0"/>
              <a:t>Na konci roku 2009 byla s ČR již podruhé v historii zahájena Procedura při nadměrném schodku (důsledek recese a výpadku příjmů).</a:t>
            </a:r>
          </a:p>
          <a:p>
            <a:pPr marL="820738" lvl="1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600" dirty="0" smtClean="0"/>
              <a:t>V období 2010–2013 prováděla vláda konsolidační opatření.</a:t>
            </a:r>
          </a:p>
          <a:p>
            <a:pPr marL="820738" lvl="1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sz="1600" dirty="0" smtClean="0"/>
              <a:t>Výjimkou </a:t>
            </a:r>
            <a:r>
              <a:rPr lang="cs-CZ" sz="1600" dirty="0"/>
              <a:t>bylo prohloubení deficitu v roce 2012, které odráželo významné jednorázové vlivy, zejména pak vyrovnání státu s církvemi.</a:t>
            </a:r>
            <a:endParaRPr lang="cs-CZ" altLang="cs-CZ" sz="1600" dirty="0" smtClean="0"/>
          </a:p>
          <a:p>
            <a:pPr marL="820738" lvl="1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sz="1600" dirty="0" smtClean="0"/>
              <a:t>V roce 2013 se deficit snížil na 1,3</a:t>
            </a:r>
            <a:r>
              <a:rPr lang="cs-CZ" sz="1600" dirty="0"/>
              <a:t> % </a:t>
            </a:r>
            <a:r>
              <a:rPr lang="cs-CZ" sz="1600" dirty="0" smtClean="0"/>
              <a:t>HDP (důsledek opatření na příjmové straně).</a:t>
            </a:r>
          </a:p>
          <a:p>
            <a:pPr marL="820738" lvl="1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sz="1600" dirty="0" smtClean="0"/>
              <a:t>V červnu 2014 ukončena Procedura při nadměrném schodku. Přesto zaznamenán mírný nárůst schodku z </a:t>
            </a:r>
            <a:r>
              <a:rPr lang="cs-CZ" sz="1600" dirty="0"/>
              <a:t>důvodu zvýšených vládních </a:t>
            </a:r>
            <a:r>
              <a:rPr lang="cs-CZ" sz="1600" dirty="0" smtClean="0"/>
              <a:t>investic i jednorázových vlivů.</a:t>
            </a:r>
          </a:p>
          <a:p>
            <a:pPr marL="820738" lvl="1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sz="1600" dirty="0" smtClean="0"/>
              <a:t>V roce 2015 činil deficit 0,6 % HDP. </a:t>
            </a:r>
          </a:p>
          <a:p>
            <a:pPr marL="820738" lvl="1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sz="1600" dirty="0" smtClean="0"/>
              <a:t>Saldo sektoru vládních institucí bylo v roce 2016 v mírném přebytku (0,7 %). </a:t>
            </a:r>
          </a:p>
          <a:p>
            <a:pPr marL="820738" lvl="1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600" dirty="0" smtClean="0"/>
              <a:t>Pro rok 2017 je očekáván přebytek 1,1 % a kladné saldo by se mělo v dalších letech dále zvyšovat.</a:t>
            </a:r>
          </a:p>
          <a:p>
            <a:pPr marL="820738" lvl="1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endParaRPr lang="cs-CZ" altLang="cs-CZ" sz="1600" dirty="0" smtClean="0"/>
          </a:p>
          <a:p>
            <a:pPr marL="820738" lvl="1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600" dirty="0" smtClean="0"/>
              <a:t>Vzhledem k nízké výchozí úrovni vládního dluhu neměla zatím ČR s plněním kritéria podílu vládního dluhu na HDP problémy.</a:t>
            </a:r>
          </a:p>
          <a:p>
            <a:pPr marL="820738" lvl="1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600" dirty="0" smtClean="0"/>
              <a:t>V letech 2009–2012 v důsledku globální finanční a hospodářské krize docházelo k výraznému nárůstu úrovně dluhu (z hodnot okolo 30 % HDP na zhruba 45 %).</a:t>
            </a:r>
          </a:p>
          <a:p>
            <a:pPr marL="820738" lvl="1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sz="1600" dirty="0" smtClean="0"/>
              <a:t>Výrazný </a:t>
            </a:r>
            <a:r>
              <a:rPr lang="cs-CZ" sz="1600" dirty="0"/>
              <a:t>nárůst dluhu v roce 2012 byl ovlivněn tvorbou rezervy na financování vládního dluhu, jejíž postupné rozpouštění zmírňuje dynamiku růstu dluhu v roce 2013 a </a:t>
            </a:r>
            <a:r>
              <a:rPr lang="cs-CZ" sz="1600" dirty="0" smtClean="0"/>
              <a:t>vedlo k poklesu zadlužení v roce 2014.</a:t>
            </a:r>
            <a:endParaRPr lang="cs-CZ" altLang="cs-CZ" sz="1600" dirty="0" smtClean="0"/>
          </a:p>
          <a:p>
            <a:pPr marL="820738" lvl="1" eaLnBrk="1" hangingPunct="1">
              <a:lnSpc>
                <a:spcPct val="8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600" dirty="0" smtClean="0"/>
              <a:t>Při současném nastavení fiskální politiky by měla úroveň dluhu dále klesat, a to až pod hranici 31 % HDP v roce 2020 =&gt; přes příznivý vývoj je nutné tomuto kritériu věnovat pozornost – dlouhodobější riziko představuje zejména stárnutí obyvatelstva.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81800" y="6319411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A76906B-13DF-4343-A4D1-10A7C1EEBD4D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 smtClean="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908051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90805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bg1"/>
                </a:solidFill>
              </a:rPr>
              <a:t>Stav příprav zavedení eura v ČR</a:t>
            </a:r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424862" cy="5403850"/>
          </a:xfrm>
          <a:noFill/>
        </p:spPr>
        <p:txBody>
          <a:bodyPr/>
          <a:lstStyle/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800" b="1" u="sng" dirty="0" smtClean="0"/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r>
              <a:rPr lang="cs-CZ" altLang="cs-CZ" sz="1800" b="1" dirty="0" smtClean="0"/>
              <a:t>Saldo sektoru vládních institucí</a:t>
            </a:r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r>
              <a:rPr lang="cs-CZ" altLang="cs-CZ" sz="1600" dirty="0" smtClean="0"/>
              <a:t>(metodika ESA 2010, v % HDP)</a:t>
            </a:r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600" dirty="0" smtClean="0"/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800" dirty="0" smtClean="0"/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800" dirty="0" smtClean="0"/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800" dirty="0" smtClean="0"/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800" dirty="0" smtClean="0"/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r>
              <a:rPr lang="cs-CZ" altLang="cs-CZ" sz="1800" b="1" dirty="0" smtClean="0"/>
              <a:t>Dluh sektoru vládních institucí</a:t>
            </a:r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r>
              <a:rPr lang="cs-CZ" altLang="cs-CZ" sz="1600" dirty="0" smtClean="0"/>
              <a:t>(metodika ESA 2010, v % HDP)</a:t>
            </a:r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600" dirty="0" smtClean="0"/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800" dirty="0" smtClean="0"/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800" dirty="0" smtClean="0"/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800" dirty="0" smtClean="0"/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800" dirty="0" smtClean="0"/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800" dirty="0" smtClean="0">
              <a:solidFill>
                <a:srgbClr val="FF0505"/>
              </a:solidFill>
            </a:endParaRPr>
          </a:p>
        </p:txBody>
      </p:sp>
      <p:sp>
        <p:nvSpPr>
          <p:cNvPr id="18440" name="Rectangle 20"/>
          <p:cNvSpPr>
            <a:spLocks noChangeArrowheads="1"/>
          </p:cNvSpPr>
          <p:nvPr/>
        </p:nvSpPr>
        <p:spPr bwMode="auto">
          <a:xfrm>
            <a:off x="128587" y="5952222"/>
            <a:ext cx="84343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 smtClean="0"/>
              <a:t>Pramen: </a:t>
            </a:r>
            <a:r>
              <a:rPr lang="cs-CZ" altLang="cs-CZ" sz="1200" dirty="0"/>
              <a:t>Vyhodnocení plnění maastrichtských konvergenčních kritérií a stupně ekonomické sladěnosti ČR s eurozónou.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2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89863"/>
            <a:ext cx="9144000" cy="140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0537"/>
            <a:ext cx="9144001" cy="147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3B447D1-FE60-4BFD-AD1B-EB63A31B59E0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 smtClean="0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908051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90805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bg1"/>
                </a:solidFill>
              </a:rPr>
              <a:t>Stav příprav zavedení eura v ČR</a:t>
            </a: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424862" cy="5403850"/>
          </a:xfrm>
          <a:noFill/>
        </p:spPr>
        <p:txBody>
          <a:bodyPr/>
          <a:lstStyle/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r>
              <a:rPr lang="cs-CZ" altLang="cs-CZ" sz="2000" b="1" u="sng" dirty="0" smtClean="0"/>
              <a:t>Plnění konvergenčních kritérií v ČR (hodnocení z prosince 2017) </a:t>
            </a:r>
          </a:p>
          <a:p>
            <a:pPr marL="355600" indent="-355600" eaLnBrk="1" hangingPunct="1">
              <a:lnSpc>
                <a:spcPct val="150000"/>
              </a:lnSpc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b="1" dirty="0" smtClean="0">
                <a:solidFill>
                  <a:schemeClr val="accent2"/>
                </a:solidFill>
              </a:rPr>
              <a:t>Kritérium stability měnového kurzu</a:t>
            </a:r>
            <a:endParaRPr lang="cs-CZ" altLang="cs-CZ" sz="1800" dirty="0" smtClean="0"/>
          </a:p>
          <a:p>
            <a:pPr marL="820738" lvl="1" eaLnBrk="1" hangingPunct="1"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500" dirty="0" smtClean="0"/>
              <a:t>Formální vyhodnocení kurzového kritéria lze provádět až po vstupu ČR do ERM II a souvisejícím vyhlášení centrální parity pro kurz koruny, do té doby pouze hodnocení v analytické rovině.</a:t>
            </a:r>
          </a:p>
          <a:p>
            <a:pPr marL="820738" lvl="1" eaLnBrk="1" hangingPunct="1"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500" dirty="0" smtClean="0"/>
              <a:t>Pomocí „hypotetické“ parity stanovené jako průměr kurzu za 1. čtvrtletí 2015 (čtvrtletí předcházejí hypotetickému vstupu do ERM II, který by umožňoval případné přijetí eura k 1.1.2018) lze sledovat, zda ČR v daném horizontu kritérium stability kurzu splňovala.</a:t>
            </a:r>
          </a:p>
          <a:p>
            <a:pPr marL="820738" lvl="1" eaLnBrk="1" hangingPunct="1"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500" dirty="0" smtClean="0"/>
              <a:t>V listopadu 2013 zahájila ČNB přímé intervence na devizovém trhu za účelem dalšího uvolnění měnových podmínek, které vedly k oslabení kurzu na hodnoty poblíž 27 CZK/EUR:</a:t>
            </a:r>
          </a:p>
          <a:p>
            <a:pPr marL="1220788" lvl="2" eaLnBrk="1" hangingPunct="1"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500" dirty="0" smtClean="0"/>
              <a:t>Hodnota poblíž 27 CZK/EUR zůstává v rámci hypotetického pásma kurzového mechanizmu ERM II.</a:t>
            </a:r>
          </a:p>
          <a:p>
            <a:pPr marL="1220788" lvl="2" eaLnBrk="1" hangingPunct="1"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sz="1500" dirty="0" smtClean="0"/>
              <a:t>Režim </a:t>
            </a:r>
            <a:r>
              <a:rPr lang="cs-CZ" sz="1500" dirty="0"/>
              <a:t>používání kurzu jako dalšího nástroje uvolněné měnové politiky přitom nelze vnímat jako nastavení centrální parity směřující k přijetí </a:t>
            </a:r>
            <a:r>
              <a:rPr lang="cs-CZ" sz="1500" dirty="0" smtClean="0"/>
              <a:t>eura.</a:t>
            </a:r>
            <a:endParaRPr lang="cs-CZ" altLang="cs-CZ" sz="1500" dirty="0" smtClean="0"/>
          </a:p>
          <a:p>
            <a:pPr marL="820738" lvl="1" eaLnBrk="1" hangingPunct="1"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500" dirty="0" smtClean="0"/>
              <a:t>V dubnu 2017 ČNB „kurzový závazek“ ukončila, od té doby kurz vůči euru graduálně zpevňuje (stále ale může kurz ovlivnit efekt „</a:t>
            </a:r>
            <a:r>
              <a:rPr lang="cs-CZ" altLang="cs-CZ" sz="1500" dirty="0" err="1" smtClean="0"/>
              <a:t>překoupenosti</a:t>
            </a:r>
            <a:r>
              <a:rPr lang="cs-CZ" altLang="cs-CZ" sz="1500" dirty="0" smtClean="0"/>
              <a:t> koruny“).</a:t>
            </a:r>
          </a:p>
          <a:p>
            <a:pPr marL="820738" lvl="1" eaLnBrk="1" hangingPunct="1"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500" dirty="0" smtClean="0"/>
              <a:t>Pro úspěšné plnění kritéria stability měnového kurzu do budoucnosti bude klíčové vhodné načasování vstupu do kurzového mechanismu ERM II s vhodným a udržitelným nastavením centrální parity kurzu koruny k euru.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8C68EB2-58F4-44E9-B661-C9255D25B86F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 smtClean="0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908051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90805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bg1"/>
                </a:solidFill>
              </a:rPr>
              <a:t>Stav příprav zavedení eura v ČR</a:t>
            </a:r>
          </a:p>
        </p:txBody>
      </p:sp>
      <p:sp>
        <p:nvSpPr>
          <p:cNvPr id="2048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4500" y="1009650"/>
            <a:ext cx="8424862" cy="5403850"/>
          </a:xfrm>
          <a:noFill/>
        </p:spPr>
        <p:txBody>
          <a:bodyPr/>
          <a:lstStyle/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r>
              <a:rPr lang="cs-CZ" altLang="cs-CZ" sz="1800" b="1" dirty="0" smtClean="0"/>
              <a:t>Nominální měnový kurz CZK/EUR</a:t>
            </a:r>
            <a:endParaRPr lang="cs-CZ" altLang="cs-CZ" sz="1600" dirty="0" smtClean="0">
              <a:solidFill>
                <a:srgbClr val="FF0505"/>
              </a:solidFill>
            </a:endParaRP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444500" y="5515586"/>
            <a:ext cx="82089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 smtClean="0"/>
              <a:t>Pramen: </a:t>
            </a:r>
            <a:r>
              <a:rPr lang="cs-CZ" altLang="cs-CZ" sz="1200" dirty="0"/>
              <a:t>Vyhodnocení plnění maastrichtských konvergenčních kritérií a stupně ekonomické sladěnosti ČR s eurozónou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altLang="cs-CZ" sz="12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 err="1"/>
              <a:t>Pozn</a:t>
            </a:r>
            <a:r>
              <a:rPr lang="cs-CZ" altLang="cs-CZ" sz="1200" dirty="0"/>
              <a:t>: Pohyb měnového kurzu směrem nahoru znamená v grafu </a:t>
            </a:r>
            <a:r>
              <a:rPr lang="cs-CZ" altLang="cs-CZ" sz="1200" dirty="0" err="1"/>
              <a:t>apreciaci</a:t>
            </a:r>
            <a:r>
              <a:rPr lang="cs-CZ" altLang="cs-CZ" sz="1200" dirty="0"/>
              <a:t> koruny vůči euru. Hypotetická centrální parita je simulována průměrnou hodnotou za 1. čtvrtletí </a:t>
            </a:r>
            <a:r>
              <a:rPr lang="cs-CZ" altLang="cs-CZ" sz="1200" dirty="0" smtClean="0"/>
              <a:t>2015. </a:t>
            </a:r>
            <a:endParaRPr lang="cs-CZ" altLang="cs-CZ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415581"/>
            <a:ext cx="5698987" cy="409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02862D1-A4B0-4CBB-8628-C9FB6CE4CA83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 smtClean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908051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90805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bg1"/>
                </a:solidFill>
              </a:rPr>
              <a:t>Stav příprav zavedení eura v ČR</a:t>
            </a:r>
          </a:p>
        </p:txBody>
      </p:sp>
      <p:sp>
        <p:nvSpPr>
          <p:cNvPr id="2150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424862" cy="5403850"/>
          </a:xfrm>
          <a:noFill/>
        </p:spPr>
        <p:txBody>
          <a:bodyPr/>
          <a:lstStyle/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r>
              <a:rPr lang="cs-CZ" altLang="cs-CZ" sz="1800" b="1" u="sng" dirty="0" smtClean="0"/>
              <a:t>Plnění konvergenčních kritérií v ČR (hodnocení z prosince 2017) </a:t>
            </a:r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b="1" dirty="0" smtClean="0">
                <a:solidFill>
                  <a:schemeClr val="accent2"/>
                </a:solidFill>
              </a:rPr>
              <a:t>Kritérium dlouhodobých úrokových sazeb</a:t>
            </a:r>
            <a:r>
              <a:rPr lang="cs-CZ" altLang="cs-CZ" sz="1800" dirty="0" smtClean="0"/>
              <a:t> ČR vždy plnila s rezervou</a:t>
            </a:r>
          </a:p>
          <a:p>
            <a:pPr marL="820738" lvl="1" eaLnBrk="1" hangingPunct="1"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600" dirty="0" smtClean="0"/>
              <a:t>V průběhu 2012–2015 roční průměrné dlouhodobé sazby pro konvergenční účely silně klesaly, od konce roku 2014 se pohybují pod 1 %. ČR kritérium plnila vždy s dostatečnou rezervou.</a:t>
            </a:r>
          </a:p>
          <a:p>
            <a:pPr marL="820738" lvl="1" eaLnBrk="1" hangingPunct="1"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600" dirty="0" smtClean="0"/>
              <a:t>Dodržení fiskální konsolidace se zatím projevuje dlouhodobě stabilním a kvalitním ratingem ČR a zájmem rezidentů i nerezidentů o české státní dluhopisy, což přispívá ke stabilitě jejich výnosů.</a:t>
            </a:r>
          </a:p>
          <a:p>
            <a:pPr marL="534988" lvl="1" indent="0" eaLnBrk="1" hangingPunct="1">
              <a:buClr>
                <a:srgbClr val="666699"/>
              </a:buClr>
              <a:buSzPct val="80000"/>
              <a:buNone/>
            </a:pPr>
            <a:endParaRPr lang="cs-CZ" altLang="cs-CZ" sz="1600" b="1" dirty="0" smtClean="0"/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r>
              <a:rPr lang="cs-CZ" altLang="cs-CZ" sz="1800" b="1" dirty="0" smtClean="0"/>
              <a:t>Dlouhodobé úrokové sazby pro konvergenční účely</a:t>
            </a:r>
          </a:p>
          <a:p>
            <a:pPr marL="355600" indent="-355600" eaLnBrk="1" hangingPunct="1">
              <a:buClr>
                <a:srgbClr val="666699"/>
              </a:buClr>
              <a:buSzPct val="80000"/>
              <a:buFont typeface="Wingdings" pitchFamily="2" charset="2"/>
              <a:buNone/>
            </a:pPr>
            <a:r>
              <a:rPr lang="cs-CZ" altLang="cs-CZ" sz="1600" dirty="0" smtClean="0"/>
              <a:t>(průměr posledních 12 měsíců v %)</a:t>
            </a:r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96838" y="6508710"/>
            <a:ext cx="82343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 smtClean="0"/>
              <a:t>Pramen: </a:t>
            </a:r>
            <a:r>
              <a:rPr lang="cs-CZ" altLang="cs-CZ" sz="1200" dirty="0"/>
              <a:t>Vyhodnocení plnění maastrichtských konvergenčních kritérií a stupně ekonomické sladěnosti ČR s </a:t>
            </a:r>
            <a:r>
              <a:rPr lang="cs-CZ" altLang="cs-CZ" sz="1200" dirty="0" smtClean="0"/>
              <a:t>eurozónou</a:t>
            </a:r>
            <a:endParaRPr lang="cs-CZ" altLang="cs-CZ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38620"/>
            <a:ext cx="9144000" cy="218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6F3C5B2-4EDF-4D8D-8825-0AADA8C45061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 smtClean="0"/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908050"/>
          </a:xfrm>
        </p:spPr>
        <p:txBody>
          <a:bodyPr/>
          <a:lstStyle/>
          <a:p>
            <a:pPr eaLnBrk="1" hangingPunct="1"/>
            <a:r>
              <a:rPr lang="cs-CZ" altLang="cs-CZ" sz="3600" b="1" dirty="0" smtClean="0">
                <a:solidFill>
                  <a:schemeClr val="bg1"/>
                </a:solidFill>
              </a:rPr>
              <a:t>Co náš čeká na našich setkáních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4983163" y="1831976"/>
            <a:ext cx="3240087" cy="1765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900" b="1" dirty="0"/>
              <a:t>Teorie a praxe měnové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900" b="1" dirty="0"/>
              <a:t>politiky ČNB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4983164" y="1425576"/>
            <a:ext cx="3240087" cy="406400"/>
          </a:xfrm>
          <a:prstGeom prst="rect">
            <a:avLst/>
          </a:prstGeom>
          <a:gradFill rotWithShape="1">
            <a:gsLst>
              <a:gs pos="0">
                <a:srgbClr val="666699"/>
              </a:gs>
              <a:gs pos="50000">
                <a:srgbClr val="2F2F47"/>
              </a:gs>
              <a:gs pos="100000">
                <a:srgbClr val="6666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 b="1" dirty="0" smtClean="0">
                <a:solidFill>
                  <a:schemeClr val="bg1"/>
                </a:solidFill>
                <a:latin typeface="Arial Narrow" pitchFamily="34" charset="0"/>
              </a:rPr>
              <a:t>2. </a:t>
            </a:r>
            <a:r>
              <a:rPr lang="cs-CZ" altLang="cs-CZ" sz="2000" b="1" dirty="0">
                <a:solidFill>
                  <a:schemeClr val="bg1"/>
                </a:solidFill>
                <a:latin typeface="Arial Narrow" pitchFamily="34" charset="0"/>
              </a:rPr>
              <a:t>setkání </a:t>
            </a:r>
            <a:r>
              <a:rPr lang="cs-CZ" altLang="cs-CZ" sz="2000" b="1" dirty="0" smtClean="0">
                <a:solidFill>
                  <a:schemeClr val="bg1"/>
                </a:solidFill>
                <a:latin typeface="Arial Narrow" pitchFamily="34" charset="0"/>
              </a:rPr>
              <a:t>8.3.2018</a:t>
            </a:r>
            <a:endParaRPr lang="cs-CZ" altLang="cs-CZ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66725" y="4546600"/>
            <a:ext cx="3240088" cy="1765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2000" b="1" dirty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66725" y="4140200"/>
            <a:ext cx="3240088" cy="406400"/>
          </a:xfrm>
          <a:prstGeom prst="rect">
            <a:avLst/>
          </a:prstGeom>
          <a:gradFill rotWithShape="1">
            <a:gsLst>
              <a:gs pos="0">
                <a:srgbClr val="666699"/>
              </a:gs>
              <a:gs pos="50000">
                <a:srgbClr val="2F2F47"/>
              </a:gs>
              <a:gs pos="100000">
                <a:srgbClr val="6666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 b="1" dirty="0" smtClean="0">
                <a:solidFill>
                  <a:schemeClr val="bg1"/>
                </a:solidFill>
                <a:latin typeface="Arial Narrow" pitchFamily="34" charset="0"/>
              </a:rPr>
              <a:t>3. </a:t>
            </a:r>
            <a:r>
              <a:rPr lang="cs-CZ" altLang="cs-CZ" sz="2000" b="1" dirty="0">
                <a:solidFill>
                  <a:schemeClr val="bg1"/>
                </a:solidFill>
                <a:latin typeface="Arial Narrow" pitchFamily="34" charset="0"/>
              </a:rPr>
              <a:t>setkání </a:t>
            </a:r>
            <a:r>
              <a:rPr lang="cs-CZ" altLang="cs-CZ" sz="2000" b="1" dirty="0" smtClean="0">
                <a:solidFill>
                  <a:schemeClr val="bg1"/>
                </a:solidFill>
                <a:latin typeface="Arial Narrow" pitchFamily="34" charset="0"/>
              </a:rPr>
              <a:t>5.4.2018</a:t>
            </a:r>
            <a:endParaRPr lang="cs-CZ" altLang="cs-CZ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466725" y="1831976"/>
            <a:ext cx="3240088" cy="1765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900" b="1" dirty="0"/>
              <a:t>Aktuální pohled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900" b="1" dirty="0"/>
              <a:t>na perspektivu vstupu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900" b="1" dirty="0"/>
              <a:t>do eurozóny</a:t>
            </a: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466725" y="1425576"/>
            <a:ext cx="3240088" cy="406400"/>
          </a:xfrm>
          <a:prstGeom prst="rect">
            <a:avLst/>
          </a:prstGeom>
          <a:gradFill rotWithShape="1">
            <a:gsLst>
              <a:gs pos="0">
                <a:srgbClr val="666699"/>
              </a:gs>
              <a:gs pos="50000">
                <a:srgbClr val="2F2F47"/>
              </a:gs>
              <a:gs pos="100000">
                <a:srgbClr val="6666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 b="1" dirty="0" smtClean="0">
                <a:solidFill>
                  <a:schemeClr val="bg1"/>
                </a:solidFill>
                <a:latin typeface="Arial Narrow" pitchFamily="34" charset="0"/>
              </a:rPr>
              <a:t>1. </a:t>
            </a:r>
            <a:r>
              <a:rPr lang="cs-CZ" altLang="cs-CZ" sz="2000" b="1" dirty="0">
                <a:solidFill>
                  <a:schemeClr val="bg1"/>
                </a:solidFill>
                <a:latin typeface="Arial Narrow" pitchFamily="34" charset="0"/>
              </a:rPr>
              <a:t>setkání </a:t>
            </a:r>
            <a:r>
              <a:rPr lang="cs-CZ" altLang="cs-CZ" sz="2000" b="1" dirty="0" smtClean="0">
                <a:solidFill>
                  <a:schemeClr val="bg1"/>
                </a:solidFill>
                <a:latin typeface="Arial Narrow" pitchFamily="34" charset="0"/>
              </a:rPr>
              <a:t>1.3.2018</a:t>
            </a:r>
            <a:endParaRPr lang="cs-CZ" altLang="cs-CZ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083" name="Oval 12"/>
          <p:cNvSpPr>
            <a:spLocks noChangeArrowheads="1"/>
          </p:cNvSpPr>
          <p:nvPr/>
        </p:nvSpPr>
        <p:spPr bwMode="auto">
          <a:xfrm>
            <a:off x="128587" y="1122363"/>
            <a:ext cx="3743325" cy="274161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983162" y="4149725"/>
            <a:ext cx="3240088" cy="406400"/>
          </a:xfrm>
          <a:prstGeom prst="rect">
            <a:avLst/>
          </a:prstGeom>
          <a:gradFill rotWithShape="1">
            <a:gsLst>
              <a:gs pos="0">
                <a:srgbClr val="666699"/>
              </a:gs>
              <a:gs pos="50000">
                <a:srgbClr val="2F2F47"/>
              </a:gs>
              <a:gs pos="100000">
                <a:srgbClr val="6666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cs-CZ" altLang="cs-CZ" sz="2000" b="1" dirty="0" smtClean="0">
                <a:solidFill>
                  <a:schemeClr val="bg1"/>
                </a:solidFill>
                <a:latin typeface="Arial Narrow" pitchFamily="34" charset="0"/>
              </a:rPr>
              <a:t>4. </a:t>
            </a:r>
            <a:r>
              <a:rPr lang="cs-CZ" altLang="cs-CZ" sz="2000" b="1" dirty="0">
                <a:solidFill>
                  <a:schemeClr val="bg1"/>
                </a:solidFill>
                <a:latin typeface="Arial Narrow" pitchFamily="34" charset="0"/>
              </a:rPr>
              <a:t>setkání </a:t>
            </a:r>
            <a:r>
              <a:rPr lang="cs-CZ" altLang="cs-CZ" sz="2000" b="1" dirty="0" smtClean="0">
                <a:solidFill>
                  <a:schemeClr val="bg1"/>
                </a:solidFill>
                <a:latin typeface="Arial Narrow" pitchFamily="34" charset="0"/>
              </a:rPr>
              <a:t>12.4.2018</a:t>
            </a:r>
            <a:endParaRPr lang="cs-CZ" altLang="cs-CZ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983162" y="4556125"/>
            <a:ext cx="3240088" cy="1765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cs-CZ" altLang="cs-CZ" sz="2000" b="1" dirty="0"/>
          </a:p>
        </p:txBody>
      </p:sp>
      <p:sp>
        <p:nvSpPr>
          <p:cNvPr id="2" name="Obdélník 1"/>
          <p:cNvSpPr/>
          <p:nvPr/>
        </p:nvSpPr>
        <p:spPr>
          <a:xfrm>
            <a:off x="504825" y="4565651"/>
            <a:ext cx="3163888" cy="17462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900" b="1" dirty="0" smtClean="0">
                <a:solidFill>
                  <a:schemeClr val="tx1"/>
                </a:solidFill>
              </a:rPr>
              <a:t>Konflikty v národohospodářském rozhodování I:</a:t>
            </a:r>
            <a:br>
              <a:rPr lang="cs-CZ" sz="1900" b="1" dirty="0" smtClean="0">
                <a:solidFill>
                  <a:schemeClr val="tx1"/>
                </a:solidFill>
              </a:rPr>
            </a:br>
            <a:r>
              <a:rPr lang="cs-CZ" sz="1900" b="1" dirty="0" smtClean="0">
                <a:solidFill>
                  <a:schemeClr val="tx1"/>
                </a:solidFill>
              </a:rPr>
              <a:t>měnová vs. fiskální politika</a:t>
            </a:r>
            <a:endParaRPr lang="cs-CZ" sz="1900" b="1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076824" y="4568824"/>
            <a:ext cx="3070225" cy="1755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900" b="1" dirty="0" smtClean="0">
                <a:solidFill>
                  <a:schemeClr val="tx1"/>
                </a:solidFill>
              </a:rPr>
              <a:t>Konflikty v národohospodářském rozhodování II:</a:t>
            </a:r>
            <a:br>
              <a:rPr lang="cs-CZ" sz="1900" b="1" dirty="0" smtClean="0">
                <a:solidFill>
                  <a:schemeClr val="tx1"/>
                </a:solidFill>
              </a:rPr>
            </a:br>
            <a:r>
              <a:rPr lang="cs-CZ" sz="1900" b="1" dirty="0" smtClean="0">
                <a:solidFill>
                  <a:schemeClr val="tx1"/>
                </a:solidFill>
              </a:rPr>
              <a:t>měnová vs. </a:t>
            </a:r>
            <a:r>
              <a:rPr lang="cs-CZ" sz="1900" b="1" dirty="0" err="1" smtClean="0">
                <a:solidFill>
                  <a:schemeClr val="tx1"/>
                </a:solidFill>
              </a:rPr>
              <a:t>makroobezřetnostní</a:t>
            </a:r>
            <a:r>
              <a:rPr lang="cs-CZ" sz="1900" b="1" dirty="0" smtClean="0">
                <a:solidFill>
                  <a:schemeClr val="tx1"/>
                </a:solidFill>
              </a:rPr>
              <a:t> politika</a:t>
            </a:r>
            <a:endParaRPr lang="cs-CZ" sz="19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010400" y="6360224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F89CEB2-2DC1-4D07-BFF1-E7E32102F3BF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2327922" y="64437"/>
            <a:ext cx="457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Saldo hospodaření vládního sektoru </a:t>
            </a:r>
            <a:r>
              <a:rPr lang="cs-CZ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v % HDP</a:t>
            </a:r>
            <a:endParaRPr lang="cs-CZ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395668"/>
            <a:ext cx="8559822" cy="615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15888" y="6537285"/>
            <a:ext cx="19319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 smtClean="0"/>
              <a:t>Pramen: </a:t>
            </a:r>
            <a:r>
              <a:rPr lang="cs-CZ" altLang="cs-CZ" sz="1200" dirty="0" err="1" smtClean="0"/>
              <a:t>Eurostat</a:t>
            </a:r>
            <a:endParaRPr lang="cs-CZ" altLang="cs-CZ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86822" y="6381750"/>
            <a:ext cx="600075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59E43D5-C209-4963-8330-F71596290367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2994843" y="1073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Dluh vládního sektoru v % HDP</a:t>
            </a:r>
            <a:endParaRPr lang="cs-CZ" sz="1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" y="404714"/>
            <a:ext cx="8525124" cy="613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15888" y="6537285"/>
            <a:ext cx="19319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 smtClean="0"/>
              <a:t>Pramen: </a:t>
            </a:r>
            <a:r>
              <a:rPr lang="cs-CZ" altLang="cs-CZ" sz="1200" dirty="0" err="1" smtClean="0"/>
              <a:t>Eurostat</a:t>
            </a:r>
            <a:endParaRPr lang="cs-CZ" altLang="cs-CZ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4D2C36-B1DB-4E2C-88EA-DDE11793177A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 smtClean="0"/>
          </a:p>
        </p:txBody>
      </p:sp>
      <p:grpSp>
        <p:nvGrpSpPr>
          <p:cNvPr id="25603" name="Group 2"/>
          <p:cNvGrpSpPr>
            <a:grpSpLocks/>
          </p:cNvGrpSpPr>
          <p:nvPr/>
        </p:nvGrpSpPr>
        <p:grpSpPr bwMode="auto">
          <a:xfrm>
            <a:off x="0" y="2774950"/>
            <a:ext cx="9144000" cy="908050"/>
            <a:chOff x="0" y="-17"/>
            <a:chExt cx="5760" cy="572"/>
          </a:xfrm>
        </p:grpSpPr>
        <p:sp>
          <p:nvSpPr>
            <p:cNvPr id="25607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5608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Reálná kriteria</a:t>
              </a:r>
            </a:p>
          </p:txBody>
        </p:sp>
      </p:grp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855047" name="AutoShape 7"/>
          <p:cNvSpPr>
            <a:spLocks noChangeArrowheads="1"/>
          </p:cNvSpPr>
          <p:nvPr/>
        </p:nvSpPr>
        <p:spPr bwMode="auto">
          <a:xfrm>
            <a:off x="900113" y="2921000"/>
            <a:ext cx="576262" cy="57785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5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5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4495EE2-20BF-4075-B4F7-DB1562D3DE83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400" smtClean="0"/>
          </a:p>
        </p:txBody>
      </p:sp>
      <p:grpSp>
        <p:nvGrpSpPr>
          <p:cNvPr id="26627" name="Group 2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26629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6630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Reálná kriteria</a:t>
              </a:r>
            </a:p>
          </p:txBody>
        </p:sp>
      </p:grp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68313" y="981075"/>
            <a:ext cx="8496300" cy="541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12800" indent="-27781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95000"/>
              </a:lnSpc>
              <a:spcBef>
                <a:spcPct val="30000"/>
              </a:spcBef>
              <a:buClr>
                <a:srgbClr val="666699"/>
              </a:buClr>
              <a:buSzPct val="80000"/>
              <a:buFont typeface="Wingdings" pitchFamily="2" charset="2"/>
              <a:buNone/>
            </a:pPr>
            <a:r>
              <a:rPr lang="cs-CZ" altLang="cs-CZ" sz="1800" b="1" u="sng" dirty="0"/>
              <a:t>Reálné veličiny</a:t>
            </a:r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800" b="1" u="sng" dirty="0"/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  <a:buClr>
                <a:srgbClr val="666699"/>
              </a:buClr>
              <a:buSzPct val="80000"/>
              <a:buFont typeface="Wingdings" pitchFamily="2" charset="2"/>
              <a:buChar char="þ"/>
            </a:pPr>
            <a:r>
              <a:rPr lang="cs-CZ" altLang="cs-CZ" sz="1800" dirty="0"/>
              <a:t>vysoká míra otevřenosti české ekonomiky</a:t>
            </a:r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  <a:buClr>
                <a:srgbClr val="666699"/>
              </a:buClr>
              <a:buSzPct val="80000"/>
              <a:buFont typeface="Wingdings" pitchFamily="2" charset="2"/>
              <a:buChar char="þ"/>
            </a:pPr>
            <a:r>
              <a:rPr lang="cs-CZ" altLang="cs-CZ" sz="1800" dirty="0"/>
              <a:t>velká obchodní i vlastnická provázanost s eurozónou i s EU</a:t>
            </a:r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  <a:buClr>
                <a:srgbClr val="666699"/>
              </a:buClr>
              <a:buSzPct val="80000"/>
              <a:buFont typeface="Wingdings" pitchFamily="2" charset="2"/>
              <a:buChar char="þ"/>
            </a:pPr>
            <a:r>
              <a:rPr lang="cs-CZ" altLang="cs-CZ" sz="1800" dirty="0"/>
              <a:t>příliv FDI z EU</a:t>
            </a:r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  <a:buClr>
                <a:srgbClr val="666699"/>
              </a:buClr>
              <a:buSzPct val="80000"/>
              <a:buFont typeface="Wingdings" pitchFamily="2" charset="2"/>
              <a:buChar char="þ"/>
            </a:pPr>
            <a:r>
              <a:rPr lang="cs-CZ" altLang="cs-CZ" sz="1800" dirty="0"/>
              <a:t>dosažení konvergence v míře inflace </a:t>
            </a:r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  <a:buClr>
                <a:srgbClr val="666699"/>
              </a:buClr>
              <a:buSzPct val="80000"/>
              <a:buFont typeface="Wingdings" pitchFamily="2" charset="2"/>
              <a:buChar char="þ"/>
            </a:pPr>
            <a:r>
              <a:rPr lang="cs-CZ" altLang="cs-CZ" sz="1800" dirty="0"/>
              <a:t>dosažení konvergence v nominálních úrokových sazbách</a:t>
            </a:r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  <a:buClr>
                <a:srgbClr val="666699"/>
              </a:buClr>
              <a:buSzPct val="80000"/>
              <a:buFont typeface="Wingdings" pitchFamily="2" charset="2"/>
              <a:buChar char="þ"/>
            </a:pPr>
            <a:endParaRPr lang="cs-CZ" altLang="cs-CZ" sz="1000" dirty="0"/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</a:pPr>
            <a:r>
              <a:rPr lang="cs-CZ" altLang="cs-CZ" sz="1800" b="1" dirty="0">
                <a:solidFill>
                  <a:srgbClr val="FF0505"/>
                </a:solidFill>
              </a:rPr>
              <a:t>dlouhodobá stabilizace veřejných rozpočtů</a:t>
            </a:r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  <a:buClr>
                <a:srgbClr val="666699"/>
              </a:buClr>
              <a:buSzPct val="80000"/>
              <a:buFont typeface="Wingdings" pitchFamily="2" charset="2"/>
              <a:buChar char="þ"/>
            </a:pPr>
            <a:endParaRPr lang="cs-CZ" altLang="cs-CZ" sz="800" b="1" dirty="0">
              <a:solidFill>
                <a:srgbClr val="FF0505"/>
              </a:solidFill>
            </a:endParaRPr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  <a:buClr>
                <a:srgbClr val="A50021"/>
              </a:buClr>
              <a:buSzPct val="80000"/>
              <a:buFont typeface="Wingdings" pitchFamily="2" charset="2"/>
              <a:buChar char="ý"/>
            </a:pPr>
            <a:r>
              <a:rPr lang="cs-CZ" altLang="cs-CZ" sz="1800" dirty="0"/>
              <a:t>úroveň HDP na obyvatele</a:t>
            </a:r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  <a:buClr>
                <a:srgbClr val="A50021"/>
              </a:buClr>
              <a:buSzPct val="80000"/>
              <a:buFont typeface="Wingdings" pitchFamily="2" charset="2"/>
              <a:buChar char="ý"/>
            </a:pPr>
            <a:r>
              <a:rPr lang="cs-CZ" altLang="cs-CZ" sz="1800" dirty="0"/>
              <a:t>cenová hladina</a:t>
            </a:r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  <a:buClr>
                <a:srgbClr val="A50021"/>
              </a:buClr>
              <a:buSzPct val="80000"/>
              <a:buFont typeface="Wingdings" pitchFamily="2" charset="2"/>
              <a:buChar char="ý"/>
            </a:pPr>
            <a:r>
              <a:rPr lang="cs-CZ" altLang="cs-CZ" sz="1800" dirty="0"/>
              <a:t>trh práce</a:t>
            </a:r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  <a:buClr>
                <a:srgbClr val="A50021"/>
              </a:buClr>
              <a:buSzPct val="80000"/>
              <a:buFont typeface="Wingdings" pitchFamily="2" charset="2"/>
              <a:buChar char="ý"/>
            </a:pPr>
            <a:r>
              <a:rPr lang="cs-CZ" altLang="cs-CZ" sz="1800" dirty="0"/>
              <a:t>regionální mobilita (trh s byty, deregulace, dopravní infrastruktura)</a:t>
            </a:r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  <a:buClr>
                <a:srgbClr val="A50021"/>
              </a:buClr>
              <a:buSzPct val="80000"/>
              <a:buFont typeface="Wingdings" pitchFamily="2" charset="2"/>
              <a:buChar char="ý"/>
            </a:pPr>
            <a:r>
              <a:rPr lang="cs-CZ" altLang="cs-CZ" sz="1800" dirty="0"/>
              <a:t>mezinárodní mobilita (jazykové bariéry, omezení pracovat v rámci zemí EU)</a:t>
            </a:r>
          </a:p>
          <a:p>
            <a:pPr lvl="1" eaLnBrk="1" hangingPunct="1">
              <a:lnSpc>
                <a:spcPct val="95000"/>
              </a:lnSpc>
              <a:spcBef>
                <a:spcPct val="30000"/>
              </a:spcBef>
              <a:buClr>
                <a:srgbClr val="A50021"/>
              </a:buClr>
              <a:buSzPct val="80000"/>
              <a:buFont typeface="Wingdings" pitchFamily="2" charset="2"/>
              <a:buChar char="ý"/>
            </a:pPr>
            <a:r>
              <a:rPr lang="cs-CZ" altLang="cs-CZ" sz="1800" dirty="0"/>
              <a:t>sladěnost ekonomického cyklu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13DD76-76C5-4CCC-A05B-C9A3BC5814FE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400" smtClean="0"/>
          </a:p>
        </p:txBody>
      </p:sp>
      <p:grpSp>
        <p:nvGrpSpPr>
          <p:cNvPr id="27651" name="Group 2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27653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7654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Reálná kriteria</a:t>
              </a:r>
            </a:p>
          </p:txBody>
        </p:sp>
      </p:grp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539750" y="1125538"/>
            <a:ext cx="8208963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778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2000" dirty="0" smtClean="0"/>
              <a:t>Náklady </a:t>
            </a:r>
            <a:r>
              <a:rPr lang="cs-CZ" altLang="cs-CZ" sz="2000" dirty="0"/>
              <a:t>plynoucí ze ztráty vlastní měnové politiky České republiky budou citelné, zejména v případě, </a:t>
            </a:r>
            <a:r>
              <a:rPr lang="cs-CZ" altLang="cs-CZ" sz="2000" dirty="0" smtClean="0"/>
              <a:t>kdy </a:t>
            </a:r>
            <a:r>
              <a:rPr lang="cs-CZ" altLang="cs-CZ" sz="2000" dirty="0"/>
              <a:t>česká ekonomika nebude sladěna s ekonomikou eurozóny</a:t>
            </a:r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2000" b="1" dirty="0" smtClean="0"/>
              <a:t>Vzroste </a:t>
            </a:r>
            <a:r>
              <a:rPr lang="cs-CZ" altLang="cs-CZ" sz="2000" b="1" dirty="0"/>
              <a:t>význam </a:t>
            </a:r>
            <a:r>
              <a:rPr lang="cs-CZ" altLang="cs-CZ" sz="2000" b="1" dirty="0" smtClean="0"/>
              <a:t>fiskální </a:t>
            </a:r>
            <a:r>
              <a:rPr lang="cs-CZ" altLang="cs-CZ" sz="2000" b="1" dirty="0"/>
              <a:t>politiky</a:t>
            </a:r>
            <a:endParaRPr lang="cs-CZ" altLang="cs-CZ" sz="2000" dirty="0"/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2000" dirty="0" smtClean="0"/>
              <a:t>S </a:t>
            </a:r>
            <a:r>
              <a:rPr lang="cs-CZ" altLang="cs-CZ" sz="2000" dirty="0"/>
              <a:t>vyšší </a:t>
            </a:r>
            <a:r>
              <a:rPr lang="cs-CZ" altLang="cs-CZ" sz="2000" dirty="0" smtClean="0"/>
              <a:t>mírou sladěnosti </a:t>
            </a:r>
            <a:r>
              <a:rPr lang="cs-CZ" altLang="cs-CZ" sz="2000" dirty="0"/>
              <a:t>budou rizika přistoupení ČR k eurozóně klesat</a:t>
            </a:r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2000" u="sng" dirty="0" smtClean="0"/>
              <a:t>Provázanost ČR–eurozóna</a:t>
            </a:r>
            <a:r>
              <a:rPr lang="cs-CZ" altLang="cs-CZ" sz="2000" u="sng" dirty="0"/>
              <a:t>:</a:t>
            </a:r>
          </a:p>
          <a:p>
            <a:pPr lvl="1" eaLnBrk="1" hangingPunct="1">
              <a:spcBef>
                <a:spcPct val="1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2000" dirty="0"/>
              <a:t>obchodní</a:t>
            </a:r>
          </a:p>
          <a:p>
            <a:pPr lvl="1" eaLnBrk="1" hangingPunct="1">
              <a:spcBef>
                <a:spcPct val="1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2000" dirty="0"/>
              <a:t>vlastnická</a:t>
            </a:r>
          </a:p>
          <a:p>
            <a:pPr lvl="1" eaLnBrk="1" hangingPunct="1">
              <a:spcBef>
                <a:spcPct val="1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2000" dirty="0"/>
              <a:t>ekonomický cyklus </a:t>
            </a:r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2000" dirty="0" smtClean="0"/>
              <a:t>Podobnost </a:t>
            </a:r>
            <a:r>
              <a:rPr lang="cs-CZ" altLang="cs-CZ" sz="2000" dirty="0"/>
              <a:t>struktury ekonomické aktivity s eurozónou by měla snižovat riziko výskytu asymetrických ekonomických šoků</a:t>
            </a:r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2000" dirty="0" smtClean="0"/>
              <a:t>Náklady </a:t>
            </a:r>
            <a:r>
              <a:rPr lang="cs-CZ" altLang="cs-CZ" sz="2000" dirty="0"/>
              <a:t>vs. výnosy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175" y="881063"/>
            <a:ext cx="9153526" cy="564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4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32296" y="6500812"/>
            <a:ext cx="2133600" cy="304799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6D35BF2-8AC1-46AD-995A-306EC69ACE3A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 dirty="0" smtClean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6753224"/>
            <a:ext cx="9144000" cy="10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0" y="-26988"/>
            <a:ext cx="9144000" cy="908051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28678" name="Rectangle 1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908050"/>
          </a:xfrm>
          <a:noFill/>
        </p:spPr>
        <p:txBody>
          <a:bodyPr/>
          <a:lstStyle/>
          <a:p>
            <a:pPr eaLnBrk="1" hangingPunct="1"/>
            <a:r>
              <a:rPr lang="cs-CZ" altLang="cs-CZ" sz="2800" b="1" dirty="0" smtClean="0">
                <a:solidFill>
                  <a:schemeClr val="bg1"/>
                </a:solidFill>
              </a:rPr>
              <a:t>Vývoj HDP </a:t>
            </a:r>
            <a:r>
              <a:rPr lang="cs-CZ" altLang="cs-CZ" sz="2800" b="1" dirty="0">
                <a:solidFill>
                  <a:schemeClr val="bg1"/>
                </a:solidFill>
              </a:rPr>
              <a:t>a státních financí </a:t>
            </a:r>
            <a:r>
              <a:rPr lang="cs-CZ" altLang="cs-CZ" sz="2800" b="1">
                <a:solidFill>
                  <a:schemeClr val="bg1"/>
                </a:solidFill>
              </a:rPr>
              <a:t>(</a:t>
            </a:r>
            <a:r>
              <a:rPr lang="cs-CZ" altLang="cs-CZ" sz="2800" b="1" smtClean="0">
                <a:solidFill>
                  <a:schemeClr val="bg1"/>
                </a:solidFill>
              </a:rPr>
              <a:t>1995–2016)</a:t>
            </a:r>
            <a:r>
              <a:rPr lang="cs-CZ" altLang="cs-CZ" sz="2800" b="1" dirty="0">
                <a:solidFill>
                  <a:schemeClr val="bg1"/>
                </a:solidFill>
              </a:rPr>
              <a:t/>
            </a:r>
            <a:br>
              <a:rPr lang="cs-CZ" altLang="cs-CZ" sz="2800" b="1" dirty="0">
                <a:solidFill>
                  <a:schemeClr val="bg1"/>
                </a:solidFill>
              </a:rPr>
            </a:br>
            <a:r>
              <a:rPr lang="cs-CZ" altLang="cs-CZ" sz="1800" b="1" dirty="0" smtClean="0">
                <a:solidFill>
                  <a:schemeClr val="bg1"/>
                </a:solidFill>
              </a:rPr>
              <a:t>srovnání s rokem 1995, rok 1995 = 100 %</a:t>
            </a: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963613" y="1196975"/>
            <a:ext cx="4154487" cy="163036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66000" anchor="ctr"/>
          <a:lstStyle>
            <a:lvl1pPr eaLnBrk="0" hangingPunct="0">
              <a:spcBef>
                <a:spcPct val="2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12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</a:rPr>
              <a:t>mandatorní výdaje rostou stále vysokým tempem 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</a:rPr>
              <a:t>stát prakticky ztrácí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chemeClr val="bg1"/>
                </a:solidFill>
              </a:rPr>
              <a:t>manévrovací prostor</a:t>
            </a: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1489075" y="1341438"/>
            <a:ext cx="287338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!</a:t>
            </a: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 rot="-5400000">
            <a:off x="5657850" y="766764"/>
            <a:ext cx="863600" cy="1943100"/>
          </a:xfrm>
          <a:prstGeom prst="downArrow">
            <a:avLst>
              <a:gd name="adj1" fmla="val 56991"/>
              <a:gd name="adj2" fmla="val 35396"/>
            </a:avLst>
          </a:prstGeom>
          <a:solidFill>
            <a:srgbClr val="FF696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12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0" name="Oval 3"/>
          <p:cNvSpPr>
            <a:spLocks noChangeArrowheads="1"/>
          </p:cNvSpPr>
          <p:nvPr/>
        </p:nvSpPr>
        <p:spPr bwMode="auto">
          <a:xfrm>
            <a:off x="7127875" y="608017"/>
            <a:ext cx="2016125" cy="1871662"/>
          </a:xfrm>
          <a:prstGeom prst="ellipse">
            <a:avLst/>
          </a:prstGeom>
          <a:solidFill>
            <a:srgbClr val="FF6969">
              <a:alpha val="25098"/>
            </a:srgbClr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6699"/>
              </a:buClr>
              <a:buSzPct val="12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F2E7352-7A30-4D6C-9B8C-BC1DEE5FEEE2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 smtClean="0"/>
          </a:p>
        </p:txBody>
      </p:sp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29704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29705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Reálná kriteria</a:t>
              </a:r>
            </a:p>
          </p:txBody>
        </p:sp>
      </p:grp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5364163" y="1789113"/>
            <a:ext cx="33845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Sladěnost </a:t>
            </a:r>
            <a:r>
              <a:rPr lang="cs-CZ" altLang="cs-CZ" sz="1800" dirty="0"/>
              <a:t>ekonomické aktivity a podobnost ekonomických šoků napomůže účinnému a vhodnému působení jednotné měnové politiky na ekonomiku v měnové unii</a:t>
            </a:r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Analýzy </a:t>
            </a:r>
            <a:r>
              <a:rPr lang="cs-CZ" altLang="cs-CZ" sz="1800" dirty="0"/>
              <a:t>signalizují sbližování vývoje celkové ekonomické aktivity v průběhu hospodářského cyklu v České republice a eurozóně</a:t>
            </a:r>
          </a:p>
        </p:txBody>
      </p:sp>
      <p:sp>
        <p:nvSpPr>
          <p:cNvPr id="29701" name="Text Box 11"/>
          <p:cNvSpPr txBox="1">
            <a:spLocks noChangeArrowheads="1"/>
          </p:cNvSpPr>
          <p:nvPr/>
        </p:nvSpPr>
        <p:spPr bwMode="auto">
          <a:xfrm>
            <a:off x="457200" y="1085850"/>
            <a:ext cx="405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/>
              <a:t>Míra růstu reálného HDP (v %)</a:t>
            </a:r>
          </a:p>
        </p:txBody>
      </p:sp>
      <p:sp>
        <p:nvSpPr>
          <p:cNvPr id="29702" name="Text Box 12"/>
          <p:cNvSpPr txBox="1">
            <a:spLocks noChangeArrowheads="1"/>
          </p:cNvSpPr>
          <p:nvPr/>
        </p:nvSpPr>
        <p:spPr bwMode="auto">
          <a:xfrm>
            <a:off x="447674" y="6200775"/>
            <a:ext cx="290512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 dirty="0" smtClean="0"/>
              <a:t>Pramen: ČNB, Analýzy sladěnosti</a:t>
            </a:r>
            <a:endParaRPr lang="cs-CZ" altLang="cs-CZ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5139"/>
            <a:ext cx="5327314" cy="433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913563" y="6245225"/>
            <a:ext cx="2133600" cy="47625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45DA360-1FF8-4D59-8440-0957288F4A45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 smtClean="0"/>
          </a:p>
        </p:txBody>
      </p:sp>
      <p:grpSp>
        <p:nvGrpSpPr>
          <p:cNvPr id="30724" name="Group 2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30729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0730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Reálná kriteria</a:t>
              </a:r>
            </a:p>
          </p:txBody>
        </p:sp>
      </p:grp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412750" y="908050"/>
            <a:ext cx="8731250" cy="153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700" dirty="0"/>
              <a:t>V roce </a:t>
            </a:r>
            <a:r>
              <a:rPr lang="cs-CZ" altLang="cs-CZ" sz="1700" dirty="0" smtClean="0"/>
              <a:t>2016 </a:t>
            </a:r>
            <a:r>
              <a:rPr lang="cs-CZ" altLang="cs-CZ" sz="1700" dirty="0"/>
              <a:t>Česká republika dosahovala v HDP na </a:t>
            </a:r>
            <a:r>
              <a:rPr lang="cs-CZ" altLang="cs-CZ" sz="1700" dirty="0" smtClean="0"/>
              <a:t>hlavu v paritě kupní síly 82,5 </a:t>
            </a:r>
            <a:r>
              <a:rPr lang="cs-CZ" altLang="cs-CZ" sz="1700" dirty="0"/>
              <a:t>% průměru </a:t>
            </a:r>
            <a:r>
              <a:rPr lang="cs-CZ" altLang="cs-CZ" sz="1700" b="1" u="sng" dirty="0" smtClean="0"/>
              <a:t>eurozóny</a:t>
            </a:r>
            <a:r>
              <a:rPr lang="cs-CZ" altLang="cs-CZ" sz="1700" dirty="0" smtClean="0"/>
              <a:t>.</a:t>
            </a:r>
            <a:endParaRPr lang="cs-CZ" altLang="cs-CZ" sz="1700" dirty="0"/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700" dirty="0"/>
              <a:t>Cenová hladina v České republice je však nadále nižší, než by odpovídalo dosažené ekonomické úrovni – v roce </a:t>
            </a:r>
            <a:r>
              <a:rPr lang="cs-CZ" altLang="cs-CZ" sz="1700" dirty="0" smtClean="0"/>
              <a:t>2016 </a:t>
            </a:r>
            <a:r>
              <a:rPr lang="cs-CZ" altLang="cs-CZ" sz="1700" dirty="0"/>
              <a:t>byla na úrovni </a:t>
            </a:r>
            <a:r>
              <a:rPr lang="cs-CZ" altLang="cs-CZ" sz="1700" dirty="0" smtClean="0"/>
              <a:t>63,4 </a:t>
            </a:r>
            <a:r>
              <a:rPr lang="cs-CZ" altLang="cs-CZ" sz="1700" dirty="0"/>
              <a:t>% </a:t>
            </a:r>
            <a:r>
              <a:rPr lang="cs-CZ" altLang="cs-CZ" sz="1700" b="1" u="sng" dirty="0" smtClean="0"/>
              <a:t>eurozóny</a:t>
            </a:r>
            <a:r>
              <a:rPr lang="cs-CZ" altLang="cs-CZ" sz="1700" dirty="0" smtClean="0"/>
              <a:t>, a nachází se tak jen mírně nad předkrizovou úrovní roku 2007.</a:t>
            </a:r>
            <a:endParaRPr lang="cs-CZ" altLang="cs-CZ" sz="1700" dirty="0"/>
          </a:p>
        </p:txBody>
      </p:sp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441325" y="6532970"/>
            <a:ext cx="52260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200" i="1" dirty="0" smtClean="0"/>
              <a:t>Pramen: Analýzy stupně ekonomické sladěnosti ČR s Eurozónou</a:t>
            </a:r>
            <a:endParaRPr lang="cs-CZ" altLang="cs-CZ" sz="1200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7"/>
            <a:ext cx="9150154" cy="320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562EC4C-2C47-4011-848E-AADC6A808002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 smtClean="0"/>
          </a:p>
        </p:txBody>
      </p:sp>
      <p:grpSp>
        <p:nvGrpSpPr>
          <p:cNvPr id="31747" name="Group 2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31753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1754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Reálná kriteria</a:t>
              </a:r>
            </a:p>
          </p:txBody>
        </p:sp>
      </p:grp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250825" y="6381750"/>
            <a:ext cx="2124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400" i="1" dirty="0" smtClean="0"/>
              <a:t>Pramen: </a:t>
            </a:r>
            <a:r>
              <a:rPr lang="cs-CZ" altLang="cs-CZ" sz="1400" i="1" dirty="0" err="1"/>
              <a:t>Eurostat</a:t>
            </a:r>
            <a:endParaRPr lang="cs-CZ" altLang="cs-CZ" sz="1400" i="1" dirty="0"/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179388" y="981075"/>
            <a:ext cx="7272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HDP na obyvatele v PPS (údaje za rok </a:t>
            </a:r>
            <a:r>
              <a:rPr lang="cs-CZ" altLang="cs-CZ" sz="1800" b="1" dirty="0" smtClean="0"/>
              <a:t>2016</a:t>
            </a:r>
            <a:r>
              <a:rPr lang="cs-CZ" altLang="cs-CZ" sz="1800" dirty="0" smtClean="0"/>
              <a:t>, </a:t>
            </a:r>
            <a:r>
              <a:rPr lang="cs-CZ" altLang="cs-CZ" sz="1800" b="1" dirty="0"/>
              <a:t>EU-28 = 100)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" y="1347787"/>
            <a:ext cx="6274087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143125"/>
            <a:ext cx="24384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6785491-6571-4594-BB25-8D86CE169819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 smtClean="0"/>
          </a:p>
        </p:txBody>
      </p:sp>
      <p:grpSp>
        <p:nvGrpSpPr>
          <p:cNvPr id="32771" name="Group 2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32777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2778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Reálná kriteria</a:t>
              </a:r>
            </a:p>
          </p:txBody>
        </p:sp>
      </p:grpSp>
      <p:sp>
        <p:nvSpPr>
          <p:cNvPr id="32772" name="Rectangle 9"/>
          <p:cNvSpPr>
            <a:spLocks noChangeArrowheads="1"/>
          </p:cNvSpPr>
          <p:nvPr/>
        </p:nvSpPr>
        <p:spPr bwMode="auto">
          <a:xfrm>
            <a:off x="250825" y="6381750"/>
            <a:ext cx="2124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400" i="1" dirty="0" smtClean="0"/>
              <a:t>Pramen: </a:t>
            </a:r>
            <a:r>
              <a:rPr lang="cs-CZ" altLang="cs-CZ" sz="1400" i="1" dirty="0" err="1"/>
              <a:t>Eurostat</a:t>
            </a:r>
            <a:endParaRPr lang="cs-CZ" altLang="cs-CZ" sz="1400" i="1" dirty="0"/>
          </a:p>
        </p:txBody>
      </p:sp>
      <p:sp>
        <p:nvSpPr>
          <p:cNvPr id="32773" name="Rectangle 10"/>
          <p:cNvSpPr>
            <a:spLocks noChangeArrowheads="1"/>
          </p:cNvSpPr>
          <p:nvPr/>
        </p:nvSpPr>
        <p:spPr bwMode="auto">
          <a:xfrm>
            <a:off x="179388" y="981075"/>
            <a:ext cx="8713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Produktivita práce na zaměstnanou osobu (rok </a:t>
            </a:r>
            <a:r>
              <a:rPr lang="cs-CZ" altLang="cs-CZ" sz="1800" b="1" dirty="0" smtClean="0"/>
              <a:t>2016</a:t>
            </a:r>
            <a:r>
              <a:rPr lang="cs-CZ" altLang="cs-CZ" sz="1800" dirty="0" smtClean="0"/>
              <a:t>, </a:t>
            </a:r>
            <a:r>
              <a:rPr lang="cs-CZ" altLang="cs-CZ" sz="1800" b="1" dirty="0" smtClean="0"/>
              <a:t>EU-28 </a:t>
            </a:r>
            <a:r>
              <a:rPr lang="cs-CZ" altLang="cs-CZ" sz="1800" b="1" dirty="0"/>
              <a:t>= 100)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7788"/>
            <a:ext cx="6540628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2190750"/>
            <a:ext cx="22955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F1E5AB1-7372-4651-B833-9E94F9870EE1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 smtClean="0"/>
          </a:p>
        </p:txBody>
      </p:sp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4110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111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Struktura prezentace</a:t>
              </a:r>
            </a:p>
          </p:txBody>
        </p:sp>
      </p:grpSp>
      <p:sp>
        <p:nvSpPr>
          <p:cNvPr id="863237" name="AutoShape 5"/>
          <p:cNvSpPr>
            <a:spLocks noChangeArrowheads="1"/>
          </p:cNvSpPr>
          <p:nvPr/>
        </p:nvSpPr>
        <p:spPr bwMode="auto">
          <a:xfrm>
            <a:off x="900113" y="1844675"/>
            <a:ext cx="576262" cy="57785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863238" name="AutoShape 6"/>
          <p:cNvSpPr>
            <a:spLocks noChangeArrowheads="1"/>
          </p:cNvSpPr>
          <p:nvPr/>
        </p:nvSpPr>
        <p:spPr bwMode="auto">
          <a:xfrm>
            <a:off x="1835150" y="1846263"/>
            <a:ext cx="6264275" cy="576262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</a:rPr>
              <a:t>Obecná východiska</a:t>
            </a:r>
          </a:p>
        </p:txBody>
      </p:sp>
      <p:sp>
        <p:nvSpPr>
          <p:cNvPr id="863239" name="AutoShape 7"/>
          <p:cNvSpPr>
            <a:spLocks noChangeArrowheads="1"/>
          </p:cNvSpPr>
          <p:nvPr/>
        </p:nvSpPr>
        <p:spPr bwMode="auto">
          <a:xfrm>
            <a:off x="901700" y="2636838"/>
            <a:ext cx="576263" cy="57785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863240" name="AutoShape 8"/>
          <p:cNvSpPr>
            <a:spLocks noChangeArrowheads="1"/>
          </p:cNvSpPr>
          <p:nvPr/>
        </p:nvSpPr>
        <p:spPr bwMode="auto">
          <a:xfrm>
            <a:off x="1835150" y="2638425"/>
            <a:ext cx="6264275" cy="576263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it-IT" b="1">
                <a:effectLst>
                  <a:outerShdw blurRad="38100" dist="38100" dir="2700000" algn="tl">
                    <a:srgbClr val="FFFFFF"/>
                  </a:outerShdw>
                </a:effectLst>
              </a:rPr>
              <a:t>Stav v oblasti nominálních veličin</a:t>
            </a:r>
            <a:endParaRPr lang="cs-CZ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63241" name="AutoShape 9"/>
          <p:cNvSpPr>
            <a:spLocks noChangeArrowheads="1"/>
          </p:cNvSpPr>
          <p:nvPr/>
        </p:nvSpPr>
        <p:spPr bwMode="auto">
          <a:xfrm>
            <a:off x="900113" y="3429000"/>
            <a:ext cx="576262" cy="57785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863242" name="AutoShape 10"/>
          <p:cNvSpPr>
            <a:spLocks noChangeArrowheads="1"/>
          </p:cNvSpPr>
          <p:nvPr/>
        </p:nvSpPr>
        <p:spPr bwMode="auto">
          <a:xfrm>
            <a:off x="1835150" y="5014913"/>
            <a:ext cx="6264275" cy="576262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</a:rPr>
              <a:t>Závěr</a:t>
            </a:r>
          </a:p>
        </p:txBody>
      </p:sp>
      <p:sp>
        <p:nvSpPr>
          <p:cNvPr id="863243" name="AutoShape 11"/>
          <p:cNvSpPr>
            <a:spLocks noChangeArrowheads="1"/>
          </p:cNvSpPr>
          <p:nvPr/>
        </p:nvSpPr>
        <p:spPr bwMode="auto">
          <a:xfrm>
            <a:off x="1836738" y="3429000"/>
            <a:ext cx="6264275" cy="576263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b="1">
                <a:effectLst>
                  <a:outerShdw blurRad="38100" dist="38100" dir="2700000" algn="tl">
                    <a:srgbClr val="FFFFFF"/>
                  </a:outerShdw>
                </a:effectLst>
              </a:rPr>
              <a:t>Reálná kriteria</a:t>
            </a:r>
          </a:p>
        </p:txBody>
      </p:sp>
      <p:sp>
        <p:nvSpPr>
          <p:cNvPr id="863244" name="AutoShape 12"/>
          <p:cNvSpPr>
            <a:spLocks noChangeArrowheads="1"/>
          </p:cNvSpPr>
          <p:nvPr/>
        </p:nvSpPr>
        <p:spPr bwMode="auto">
          <a:xfrm>
            <a:off x="900113" y="4221163"/>
            <a:ext cx="576262" cy="57785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863245" name="AutoShape 13"/>
          <p:cNvSpPr>
            <a:spLocks noChangeArrowheads="1"/>
          </p:cNvSpPr>
          <p:nvPr/>
        </p:nvSpPr>
        <p:spPr bwMode="auto">
          <a:xfrm>
            <a:off x="1836738" y="4221163"/>
            <a:ext cx="6264275" cy="576262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pt-BR" b="1">
                <a:effectLst>
                  <a:outerShdw blurRad="38100" dist="38100" dir="2700000" algn="tl">
                    <a:srgbClr val="FFFFFF"/>
                  </a:outerShdw>
                </a:effectLst>
              </a:rPr>
              <a:t>Aktuální stav a hospodářskopolitické implikace</a:t>
            </a:r>
            <a:endParaRPr lang="cs-CZ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63246" name="AutoShape 14"/>
          <p:cNvSpPr>
            <a:spLocks noChangeArrowheads="1"/>
          </p:cNvSpPr>
          <p:nvPr/>
        </p:nvSpPr>
        <p:spPr bwMode="auto">
          <a:xfrm>
            <a:off x="900113" y="5013325"/>
            <a:ext cx="576262" cy="57785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63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63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6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6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6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6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63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63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6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6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ázek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9137"/>
            <a:ext cx="7009896" cy="4186287"/>
          </a:xfrm>
          <a:prstGeom prst="rect">
            <a:avLst/>
          </a:prstGeom>
          <a:noFill/>
          <a:ln>
            <a:noFill/>
          </a:ln>
        </p:spPr>
      </p:pic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4608513" y="6505575"/>
            <a:ext cx="4359275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dirty="0"/>
              <a:t>Zdroj: Sdružení automobilového průmyslu, OICA – </a:t>
            </a:r>
            <a:r>
              <a:rPr lang="cs-CZ" altLang="cs-CZ" sz="1000" dirty="0" err="1"/>
              <a:t>Production</a:t>
            </a:r>
            <a:r>
              <a:rPr lang="cs-CZ" altLang="cs-CZ" sz="1000" dirty="0"/>
              <a:t> </a:t>
            </a:r>
            <a:r>
              <a:rPr lang="cs-CZ" altLang="cs-CZ" sz="1000" dirty="0" err="1"/>
              <a:t>Statistics</a:t>
            </a:r>
            <a:endParaRPr lang="cs-CZ" altLang="cs-CZ" sz="1000" dirty="0"/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1371600" y="1468438"/>
            <a:ext cx="1584325" cy="284162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chemeClr val="bg1"/>
                </a:solidFill>
              </a:rPr>
              <a:t>Změna 2007/2005:</a:t>
            </a:r>
          </a:p>
        </p:txBody>
      </p:sp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2008188" y="2781300"/>
            <a:ext cx="792162" cy="2540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 dirty="0">
                <a:solidFill>
                  <a:schemeClr val="bg1"/>
                </a:solidFill>
              </a:rPr>
              <a:t>+ 4,05 %</a:t>
            </a:r>
          </a:p>
        </p:txBody>
      </p:sp>
      <p:sp>
        <p:nvSpPr>
          <p:cNvPr id="33798" name="Text Box 8"/>
          <p:cNvSpPr txBox="1">
            <a:spLocks noChangeArrowheads="1"/>
          </p:cNvSpPr>
          <p:nvPr/>
        </p:nvSpPr>
        <p:spPr bwMode="auto">
          <a:xfrm>
            <a:off x="2008188" y="4075114"/>
            <a:ext cx="792162" cy="2540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chemeClr val="bg1"/>
                </a:solidFill>
              </a:rPr>
              <a:t>+ 20,77 %</a:t>
            </a:r>
          </a:p>
        </p:txBody>
      </p:sp>
      <p:sp>
        <p:nvSpPr>
          <p:cNvPr id="33799" name="Text Box 9"/>
          <p:cNvSpPr txBox="1">
            <a:spLocks noChangeArrowheads="1"/>
          </p:cNvSpPr>
          <p:nvPr/>
        </p:nvSpPr>
        <p:spPr bwMode="auto">
          <a:xfrm>
            <a:off x="2008188" y="4525963"/>
            <a:ext cx="792162" cy="2540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chemeClr val="bg1"/>
                </a:solidFill>
              </a:rPr>
              <a:t>+ 5,77 %</a:t>
            </a: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2008188" y="5447506"/>
            <a:ext cx="792162" cy="2540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>
                <a:solidFill>
                  <a:schemeClr val="bg1"/>
                </a:solidFill>
              </a:rPr>
              <a:t> + 9,35 %</a:t>
            </a:r>
          </a:p>
        </p:txBody>
      </p:sp>
      <p:sp>
        <p:nvSpPr>
          <p:cNvPr id="33809" name="Line 34"/>
          <p:cNvSpPr>
            <a:spLocks noChangeShapeType="1"/>
          </p:cNvSpPr>
          <p:nvPr/>
        </p:nvSpPr>
        <p:spPr bwMode="auto">
          <a:xfrm>
            <a:off x="1443038" y="1900238"/>
            <a:ext cx="1512887" cy="0"/>
          </a:xfrm>
          <a:prstGeom prst="line">
            <a:avLst/>
          </a:prstGeom>
          <a:noFill/>
          <a:ln w="25400">
            <a:solidFill>
              <a:srgbClr val="666699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1" name="Text Box 37"/>
          <p:cNvSpPr txBox="1">
            <a:spLocks noChangeArrowheads="1"/>
          </p:cNvSpPr>
          <p:nvPr/>
        </p:nvSpPr>
        <p:spPr bwMode="auto">
          <a:xfrm>
            <a:off x="2319338" y="928688"/>
            <a:ext cx="433863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Výroba osobních automobilů ve světě</a:t>
            </a:r>
          </a:p>
        </p:txBody>
      </p:sp>
      <p:sp>
        <p:nvSpPr>
          <p:cNvPr id="33812" name="Text Box 38"/>
          <p:cNvSpPr txBox="1">
            <a:spLocks noChangeArrowheads="1"/>
          </p:cNvSpPr>
          <p:nvPr/>
        </p:nvSpPr>
        <p:spPr bwMode="auto">
          <a:xfrm>
            <a:off x="3314700" y="1441450"/>
            <a:ext cx="475297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1" dirty="0"/>
              <a:t>Změna oproti předkrizovému roku 2007  </a:t>
            </a:r>
            <a:r>
              <a:rPr lang="cs-CZ" altLang="cs-CZ" sz="1400" dirty="0"/>
              <a:t>(</a:t>
            </a:r>
            <a:r>
              <a:rPr lang="cs-CZ" altLang="cs-CZ" sz="1400" dirty="0" smtClean="0"/>
              <a:t>2014/2007</a:t>
            </a:r>
            <a:r>
              <a:rPr lang="cs-CZ" altLang="cs-CZ" sz="1400" dirty="0"/>
              <a:t>)</a:t>
            </a:r>
            <a:r>
              <a:rPr lang="cs-CZ" altLang="cs-CZ" sz="1400" b="1" dirty="0"/>
              <a:t>:</a:t>
            </a:r>
          </a:p>
        </p:txBody>
      </p:sp>
      <p:sp>
        <p:nvSpPr>
          <p:cNvPr id="33813" name="Line 39"/>
          <p:cNvSpPr>
            <a:spLocks noChangeShapeType="1"/>
          </p:cNvSpPr>
          <p:nvPr/>
        </p:nvSpPr>
        <p:spPr bwMode="auto">
          <a:xfrm>
            <a:off x="3098800" y="1900238"/>
            <a:ext cx="51133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4" name="Text Box 40"/>
          <p:cNvSpPr txBox="1">
            <a:spLocks noChangeArrowheads="1"/>
          </p:cNvSpPr>
          <p:nvPr/>
        </p:nvSpPr>
        <p:spPr bwMode="auto">
          <a:xfrm>
            <a:off x="5293519" y="2293938"/>
            <a:ext cx="935038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/>
              <a:t>+ </a:t>
            </a:r>
            <a:r>
              <a:rPr lang="cs-CZ" altLang="cs-CZ" sz="1200" b="1" dirty="0" smtClean="0"/>
              <a:t>43,55 </a:t>
            </a:r>
            <a:r>
              <a:rPr lang="cs-CZ" altLang="cs-CZ" sz="1200" b="1" dirty="0"/>
              <a:t>%</a:t>
            </a:r>
          </a:p>
        </p:txBody>
      </p:sp>
      <p:sp>
        <p:nvSpPr>
          <p:cNvPr id="33815" name="Text Box 41"/>
          <p:cNvSpPr txBox="1">
            <a:spLocks noChangeArrowheads="1"/>
          </p:cNvSpPr>
          <p:nvPr/>
        </p:nvSpPr>
        <p:spPr bwMode="auto">
          <a:xfrm>
            <a:off x="5318920" y="3705226"/>
            <a:ext cx="935038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00" b="1" dirty="0"/>
              <a:t>+ </a:t>
            </a:r>
            <a:r>
              <a:rPr lang="cs-CZ" altLang="cs-CZ" sz="1200" b="1" dirty="0" smtClean="0"/>
              <a:t>62,06</a:t>
            </a:r>
            <a:r>
              <a:rPr lang="cs-CZ" altLang="cs-CZ" sz="1000" b="1" dirty="0" smtClean="0"/>
              <a:t> </a:t>
            </a:r>
            <a:r>
              <a:rPr lang="cs-CZ" altLang="cs-CZ" sz="1000" b="1" dirty="0"/>
              <a:t>%</a:t>
            </a:r>
          </a:p>
        </p:txBody>
      </p:sp>
      <p:sp>
        <p:nvSpPr>
          <p:cNvPr id="33816" name="Text Box 42"/>
          <p:cNvSpPr txBox="1">
            <a:spLocks noChangeArrowheads="1"/>
          </p:cNvSpPr>
          <p:nvPr/>
        </p:nvSpPr>
        <p:spPr bwMode="auto">
          <a:xfrm>
            <a:off x="5318920" y="4486276"/>
            <a:ext cx="936625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/>
              <a:t>+ </a:t>
            </a:r>
            <a:r>
              <a:rPr lang="cs-CZ" altLang="cs-CZ" sz="1200" b="1" dirty="0" smtClean="0"/>
              <a:t>5,46 </a:t>
            </a:r>
            <a:r>
              <a:rPr lang="cs-CZ" altLang="cs-CZ" sz="1200" b="1" dirty="0"/>
              <a:t>%</a:t>
            </a:r>
          </a:p>
        </p:txBody>
      </p:sp>
      <p:sp>
        <p:nvSpPr>
          <p:cNvPr id="33817" name="Text Box 43"/>
          <p:cNvSpPr txBox="1">
            <a:spLocks noChangeArrowheads="1"/>
          </p:cNvSpPr>
          <p:nvPr/>
        </p:nvSpPr>
        <p:spPr bwMode="auto">
          <a:xfrm>
            <a:off x="5329238" y="5417343"/>
            <a:ext cx="8636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1" dirty="0">
                <a:solidFill>
                  <a:srgbClr val="FF3300"/>
                </a:solidFill>
              </a:rPr>
              <a:t>- </a:t>
            </a:r>
            <a:r>
              <a:rPr lang="cs-CZ" altLang="cs-CZ" sz="1200" b="1" dirty="0" smtClean="0">
                <a:solidFill>
                  <a:srgbClr val="FF0000"/>
                </a:solidFill>
              </a:rPr>
              <a:t>7,01</a:t>
            </a:r>
            <a:r>
              <a:rPr lang="cs-CZ" altLang="cs-CZ" sz="1200" b="1" dirty="0" smtClean="0">
                <a:solidFill>
                  <a:srgbClr val="FF3300"/>
                </a:solidFill>
              </a:rPr>
              <a:t> </a:t>
            </a:r>
            <a:r>
              <a:rPr lang="cs-CZ" altLang="cs-CZ" sz="1200" b="1" dirty="0">
                <a:solidFill>
                  <a:srgbClr val="FF3300"/>
                </a:solidFill>
              </a:rPr>
              <a:t>%</a:t>
            </a:r>
          </a:p>
        </p:txBody>
      </p:sp>
      <p:sp>
        <p:nvSpPr>
          <p:cNvPr id="33818" name="Line 44"/>
          <p:cNvSpPr>
            <a:spLocks noChangeShapeType="1"/>
          </p:cNvSpPr>
          <p:nvPr/>
        </p:nvSpPr>
        <p:spPr bwMode="auto">
          <a:xfrm>
            <a:off x="3098800" y="1898650"/>
            <a:ext cx="0" cy="43338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9" name="Line 45"/>
          <p:cNvSpPr>
            <a:spLocks noChangeShapeType="1"/>
          </p:cNvSpPr>
          <p:nvPr/>
        </p:nvSpPr>
        <p:spPr bwMode="auto">
          <a:xfrm>
            <a:off x="8212138" y="1900238"/>
            <a:ext cx="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0" name="Line 46"/>
          <p:cNvSpPr>
            <a:spLocks noChangeShapeType="1"/>
          </p:cNvSpPr>
          <p:nvPr/>
        </p:nvSpPr>
        <p:spPr bwMode="auto">
          <a:xfrm>
            <a:off x="8212138" y="1900238"/>
            <a:ext cx="0" cy="2159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33821" name="Group 2"/>
          <p:cNvGrpSpPr>
            <a:grpSpLocks/>
          </p:cNvGrpSpPr>
          <p:nvPr/>
        </p:nvGrpSpPr>
        <p:grpSpPr bwMode="auto">
          <a:xfrm>
            <a:off x="3175" y="1588"/>
            <a:ext cx="9144000" cy="908050"/>
            <a:chOff x="0" y="-17"/>
            <a:chExt cx="5760" cy="572"/>
          </a:xfrm>
        </p:grpSpPr>
        <p:sp>
          <p:nvSpPr>
            <p:cNvPr id="33822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3823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Reálná kriteria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F84D4AD-624F-4261-B79B-84C4240E4CF6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cs-CZ" altLang="cs-CZ" sz="1400" smtClean="0"/>
          </a:p>
        </p:txBody>
      </p:sp>
      <p:grpSp>
        <p:nvGrpSpPr>
          <p:cNvPr id="34819" name="Group 2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34823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Reálná kriteria</a:t>
              </a:r>
            </a:p>
          </p:txBody>
        </p:sp>
      </p:grpSp>
      <p:sp>
        <p:nvSpPr>
          <p:cNvPr id="34820" name="Rectangle 11"/>
          <p:cNvSpPr>
            <a:spLocks noChangeArrowheads="1"/>
          </p:cNvSpPr>
          <p:nvPr/>
        </p:nvSpPr>
        <p:spPr bwMode="auto">
          <a:xfrm>
            <a:off x="468313" y="6265863"/>
            <a:ext cx="4157662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200" i="1" dirty="0" smtClean="0">
                <a:latin typeface="Arial Narrow" pitchFamily="34" charset="0"/>
              </a:rPr>
              <a:t>Pramen: </a:t>
            </a:r>
            <a:r>
              <a:rPr lang="cs-CZ" altLang="cs-CZ" sz="1200" i="1" dirty="0">
                <a:latin typeface="Arial Narrow" pitchFamily="34" charset="0"/>
              </a:rPr>
              <a:t>Sdružení automobilového </a:t>
            </a:r>
            <a:r>
              <a:rPr lang="cs-CZ" altLang="cs-CZ" sz="1200" i="1" dirty="0" smtClean="0">
                <a:latin typeface="Arial Narrow" pitchFamily="34" charset="0"/>
              </a:rPr>
              <a:t>průmyslu</a:t>
            </a:r>
            <a:endParaRPr lang="cs-CZ" altLang="cs-CZ" sz="1200" i="1" dirty="0">
              <a:latin typeface="Arial Narrow" pitchFamily="34" charset="0"/>
            </a:endParaRPr>
          </a:p>
        </p:txBody>
      </p:sp>
      <p:sp>
        <p:nvSpPr>
          <p:cNvPr id="34821" name="Rectangle 23"/>
          <p:cNvSpPr>
            <a:spLocks noChangeArrowheads="1"/>
          </p:cNvSpPr>
          <p:nvPr/>
        </p:nvSpPr>
        <p:spPr bwMode="auto">
          <a:xfrm>
            <a:off x="498475" y="5818188"/>
            <a:ext cx="67960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ja-JP" sz="1200" i="1"/>
              <a:t>* osobní automobily, malá užitková vozidla, nákladní automobily a tahače, motocykly a mopedy</a:t>
            </a:r>
            <a:r>
              <a:rPr lang="cs-CZ" altLang="ja-JP" sz="1200"/>
              <a:t> </a:t>
            </a:r>
            <a:endParaRPr lang="cs-CZ" altLang="cs-CZ" sz="12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4" y="1104904"/>
            <a:ext cx="8229591" cy="4637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23950" y="1000125"/>
            <a:ext cx="496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Výroba motorových vozidel v ČR od roku 1985</a:t>
            </a:r>
            <a:endParaRPr lang="cs-CZ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6704DA-BDF2-41F4-8AE9-35BE3CE365E9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cs-CZ" altLang="cs-CZ" sz="1400" smtClean="0"/>
          </a:p>
        </p:txBody>
      </p:sp>
      <p:grpSp>
        <p:nvGrpSpPr>
          <p:cNvPr id="35843" name="Group 2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35849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Reálná kriteria</a:t>
              </a:r>
            </a:p>
          </p:txBody>
        </p:sp>
      </p:grp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371475" y="903288"/>
            <a:ext cx="857408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b="1" u="sng" dirty="0" smtClean="0"/>
              <a:t>Poměrně </a:t>
            </a:r>
            <a:r>
              <a:rPr lang="cs-CZ" altLang="cs-CZ" sz="1800" b="1" u="sng" dirty="0"/>
              <a:t>vysoká energetická náročnost</a:t>
            </a:r>
            <a:r>
              <a:rPr lang="cs-CZ" altLang="cs-CZ" sz="1800" dirty="0"/>
              <a:t> a téměř úplná závislost české ekonomiky na dovozu ropy jsou důvodem pro analýzu dopadů </a:t>
            </a:r>
            <a:r>
              <a:rPr lang="cs-CZ" altLang="cs-CZ" sz="1800" dirty="0" smtClean="0"/>
              <a:t>potenciálních ropných šoků </a:t>
            </a:r>
            <a:r>
              <a:rPr lang="cs-CZ" altLang="cs-CZ" sz="1800" dirty="0"/>
              <a:t>na českou </a:t>
            </a:r>
            <a:r>
              <a:rPr lang="cs-CZ" altLang="cs-CZ" sz="1800" dirty="0" smtClean="0"/>
              <a:t>ekonomiku.</a:t>
            </a:r>
            <a:endParaRPr lang="cs-CZ" altLang="cs-CZ" sz="1800" dirty="0"/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Účinek ropného </a:t>
            </a:r>
            <a:r>
              <a:rPr lang="cs-CZ" altLang="cs-CZ" sz="1800" dirty="0"/>
              <a:t>šoku bude záviset na velikosti změn </a:t>
            </a:r>
            <a:r>
              <a:rPr lang="cs-CZ" altLang="cs-CZ" sz="1800" b="1" u="sng" dirty="0"/>
              <a:t>ceny ropy</a:t>
            </a:r>
            <a:r>
              <a:rPr lang="cs-CZ" altLang="cs-CZ" sz="1800" dirty="0"/>
              <a:t> a na jejich dopadech na světovou poptávku a poptávku po českém </a:t>
            </a:r>
            <a:r>
              <a:rPr lang="cs-CZ" altLang="cs-CZ" sz="1800" dirty="0" smtClean="0"/>
              <a:t>vývozu.</a:t>
            </a:r>
            <a:endParaRPr lang="cs-CZ" altLang="cs-CZ" sz="1800" dirty="0"/>
          </a:p>
        </p:txBody>
      </p:sp>
      <p:sp>
        <p:nvSpPr>
          <p:cNvPr id="35845" name="Rectangle 11"/>
          <p:cNvSpPr>
            <a:spLocks noChangeArrowheads="1"/>
          </p:cNvSpPr>
          <p:nvPr/>
        </p:nvSpPr>
        <p:spPr bwMode="auto">
          <a:xfrm>
            <a:off x="1985963" y="6486525"/>
            <a:ext cx="54879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i="1" dirty="0">
                <a:solidFill>
                  <a:srgbClr val="000000"/>
                </a:solidFill>
                <a:latin typeface="Times New Roman" pitchFamily="18" charset="0"/>
              </a:rPr>
              <a:t>Zdroj: </a:t>
            </a:r>
            <a:r>
              <a:rPr lang="cs-CZ" altLang="cs-CZ" sz="1200" i="1" dirty="0" smtClean="0">
                <a:solidFill>
                  <a:srgbClr val="000000"/>
                </a:solidFill>
                <a:latin typeface="Times New Roman" pitchFamily="18" charset="0"/>
              </a:rPr>
              <a:t>Globální ekonomický výhled, leden 2018, ČNB</a:t>
            </a:r>
            <a:endParaRPr lang="cs-CZ" altLang="cs-CZ" sz="1200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846" name="Rectangle 38"/>
          <p:cNvSpPr>
            <a:spLocks noChangeArrowheads="1"/>
          </p:cNvSpPr>
          <p:nvPr/>
        </p:nvSpPr>
        <p:spPr bwMode="auto">
          <a:xfrm>
            <a:off x="7343775" y="5800725"/>
            <a:ext cx="1531938" cy="727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97480"/>
            <a:ext cx="4428596" cy="366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710043"/>
            <a:ext cx="4223973" cy="365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2F0B491-3990-4B80-91F2-116D2E79D892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cs-CZ" altLang="cs-CZ" sz="1400" smtClean="0"/>
          </a:p>
        </p:txBody>
      </p:sp>
      <p:grpSp>
        <p:nvGrpSpPr>
          <p:cNvPr id="36867" name="Group 2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36872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6873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Reálná kriteria</a:t>
              </a:r>
            </a:p>
          </p:txBody>
        </p:sp>
      </p:grpSp>
      <p:sp>
        <p:nvSpPr>
          <p:cNvPr id="36868" name="Rectangle 11"/>
          <p:cNvSpPr>
            <a:spLocks noChangeArrowheads="1"/>
          </p:cNvSpPr>
          <p:nvPr/>
        </p:nvSpPr>
        <p:spPr bwMode="auto">
          <a:xfrm>
            <a:off x="250825" y="6380163"/>
            <a:ext cx="698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400" i="1" dirty="0" err="1"/>
              <a:t>Pozn</a:t>
            </a:r>
            <a:r>
              <a:rPr lang="cs-CZ" altLang="cs-CZ" sz="1400" i="1" dirty="0"/>
              <a:t>: Hrubá tuzemská energetická spotřeba v podílu na HDP.</a:t>
            </a:r>
            <a:r>
              <a:rPr lang="cs-CZ" altLang="cs-CZ" sz="1400" dirty="0"/>
              <a:t>   </a:t>
            </a:r>
            <a:r>
              <a:rPr lang="cs-CZ" altLang="cs-CZ" sz="1400" i="1" dirty="0" smtClean="0"/>
              <a:t>Pramen: </a:t>
            </a:r>
            <a:r>
              <a:rPr lang="cs-CZ" altLang="cs-CZ" sz="1400" i="1" dirty="0" err="1"/>
              <a:t>Eurostat</a:t>
            </a:r>
            <a:endParaRPr lang="cs-CZ" altLang="cs-CZ" sz="1400" i="1" dirty="0"/>
          </a:p>
        </p:txBody>
      </p:sp>
      <p:sp>
        <p:nvSpPr>
          <p:cNvPr id="36869" name="Rectangle 12"/>
          <p:cNvSpPr>
            <a:spLocks noChangeArrowheads="1"/>
          </p:cNvSpPr>
          <p:nvPr/>
        </p:nvSpPr>
        <p:spPr bwMode="auto">
          <a:xfrm>
            <a:off x="179388" y="979765"/>
            <a:ext cx="87137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Energetická náročnost ekonomiky (údaje za rok </a:t>
            </a:r>
            <a:r>
              <a:rPr lang="cs-CZ" altLang="cs-CZ" sz="1800" b="1" dirty="0" smtClean="0"/>
              <a:t>2016)</a:t>
            </a:r>
            <a:endParaRPr lang="cs-CZ" altLang="cs-CZ" sz="1800" i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" y="1446900"/>
            <a:ext cx="6210001" cy="46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2571750"/>
            <a:ext cx="23336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23982E-B982-4805-A4D7-3967D46ABA0A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cs-CZ" altLang="cs-CZ" sz="1400" smtClean="0"/>
          </a:p>
        </p:txBody>
      </p:sp>
      <p:grpSp>
        <p:nvGrpSpPr>
          <p:cNvPr id="37891" name="Group 2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37893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7894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Reálná kriteria</a:t>
              </a:r>
            </a:p>
          </p:txBody>
        </p:sp>
      </p:grp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539750" y="936625"/>
            <a:ext cx="8208963" cy="41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778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800" dirty="0"/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b="1" dirty="0" smtClean="0"/>
              <a:t>Je </a:t>
            </a:r>
            <a:r>
              <a:rPr lang="cs-CZ" altLang="cs-CZ" sz="1800" b="1" dirty="0"/>
              <a:t>stejná výše nominálních úrokových sazeb vhodná pro všechny členy eurozóny?!?</a:t>
            </a:r>
          </a:p>
          <a:p>
            <a:pPr lvl="1"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None/>
            </a:pPr>
            <a:endParaRPr lang="cs-CZ" altLang="cs-CZ" sz="1800" dirty="0"/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Rozdíl </a:t>
            </a:r>
            <a:r>
              <a:rPr lang="cs-CZ" altLang="cs-CZ" sz="1800" dirty="0"/>
              <a:t>mezi českými úrokovými sazbami a úrokovými sazbami eurozóny je již od roku 2002 </a:t>
            </a:r>
            <a:r>
              <a:rPr lang="cs-CZ" altLang="cs-CZ" sz="1800" dirty="0" smtClean="0"/>
              <a:t>velmi malý</a:t>
            </a:r>
            <a:endParaRPr lang="cs-CZ" altLang="cs-CZ" sz="1800" dirty="0"/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Pokud </a:t>
            </a:r>
            <a:r>
              <a:rPr lang="cs-CZ" altLang="cs-CZ" sz="1800" dirty="0"/>
              <a:t>nedojde k výraznějším změnám, lze ze současného pohledu očekávat spíše malé dopady konvergence úrokových sazeb při budoucím vstupu ČR do </a:t>
            </a:r>
            <a:r>
              <a:rPr lang="cs-CZ" altLang="cs-CZ" sz="1800" dirty="0" smtClean="0"/>
              <a:t>eurozóny</a:t>
            </a:r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(v současnosti je vedle nominálních úrokových sazeb nutné vzít v úvahu používání nekonvenčních </a:t>
            </a:r>
            <a:r>
              <a:rPr lang="cs-CZ" altLang="cs-CZ" sz="1800" dirty="0" err="1" smtClean="0"/>
              <a:t>měnověpolitických</a:t>
            </a:r>
            <a:r>
              <a:rPr lang="cs-CZ" altLang="cs-CZ" sz="1800" dirty="0" smtClean="0"/>
              <a:t> nástrojů a velikost „stínových sazeb“).</a:t>
            </a:r>
            <a:endParaRPr lang="cs-CZ" altLang="cs-CZ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55A6DA-E21F-492E-8C42-61A6F3815524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cs-CZ" altLang="cs-CZ" sz="1400" smtClean="0"/>
          </a:p>
        </p:txBody>
      </p:sp>
      <p:grpSp>
        <p:nvGrpSpPr>
          <p:cNvPr id="38916" name="Group 3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38924" name="Rectangle 4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8925" name="Rectangle 5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Reálná kriteria</a:t>
              </a:r>
            </a:p>
          </p:txBody>
        </p:sp>
      </p:grpSp>
      <p:sp>
        <p:nvSpPr>
          <p:cNvPr id="38923" name="Rectangle 19"/>
          <p:cNvSpPr>
            <a:spLocks noChangeArrowheads="1"/>
          </p:cNvSpPr>
          <p:nvPr/>
        </p:nvSpPr>
        <p:spPr bwMode="auto">
          <a:xfrm>
            <a:off x="1511300" y="1053246"/>
            <a:ext cx="6110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>
                <a:solidFill>
                  <a:srgbClr val="666699"/>
                </a:solidFill>
              </a:rPr>
              <a:t>Měnověpolitické</a:t>
            </a:r>
            <a:r>
              <a:rPr lang="cs-CZ" altLang="cs-CZ" sz="2400" b="1" dirty="0">
                <a:solidFill>
                  <a:srgbClr val="666699"/>
                </a:solidFill>
              </a:rPr>
              <a:t> sazby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1647824"/>
            <a:ext cx="74453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9EC74B-BBFA-4295-AF89-81468A19308A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cs-CZ" altLang="cs-CZ" sz="1400" smtClean="0"/>
          </a:p>
        </p:txBody>
      </p:sp>
      <p:grpSp>
        <p:nvGrpSpPr>
          <p:cNvPr id="39939" name="Group 2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39946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39947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Reálná kriteria</a:t>
              </a:r>
            </a:p>
          </p:txBody>
        </p:sp>
      </p:grpSp>
      <p:sp>
        <p:nvSpPr>
          <p:cNvPr id="39944" name="Rectangle 172"/>
          <p:cNvSpPr>
            <a:spLocks noChangeArrowheads="1"/>
          </p:cNvSpPr>
          <p:nvPr/>
        </p:nvSpPr>
        <p:spPr bwMode="auto">
          <a:xfrm>
            <a:off x="3167856" y="1052433"/>
            <a:ext cx="280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>
                <a:solidFill>
                  <a:srgbClr val="666699"/>
                </a:solidFill>
              </a:rPr>
              <a:t>Kurz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540500" y="6302374"/>
            <a:ext cx="16414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200" i="1" dirty="0" smtClean="0"/>
              <a:t>                  </a:t>
            </a:r>
            <a:endParaRPr lang="cs-CZ" altLang="cs-CZ" sz="12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 smtClean="0"/>
              <a:t>Pramen</a:t>
            </a:r>
            <a:r>
              <a:rPr lang="cs-CZ" altLang="cs-CZ" sz="1200" i="1" dirty="0" smtClean="0"/>
              <a:t>: ČNB</a:t>
            </a:r>
            <a:endParaRPr lang="cs-CZ" altLang="cs-CZ" sz="12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49" y="1601788"/>
            <a:ext cx="6572251" cy="428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5D88CEE-0450-44A1-B694-04553FA6784C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cs-CZ" altLang="cs-CZ" sz="1400" smtClean="0"/>
          </a:p>
        </p:txBody>
      </p:sp>
      <p:grpSp>
        <p:nvGrpSpPr>
          <p:cNvPr id="40963" name="Group 2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40968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0969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Reálná kriteria</a:t>
              </a:r>
            </a:p>
          </p:txBody>
        </p:sp>
      </p:grp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539750" y="836613"/>
            <a:ext cx="820896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b="1" dirty="0" smtClean="0"/>
              <a:t>Pružnost </a:t>
            </a:r>
            <a:r>
              <a:rPr lang="cs-CZ" altLang="cs-CZ" sz="1800" b="1" dirty="0"/>
              <a:t>mezd</a:t>
            </a:r>
            <a:r>
              <a:rPr lang="cs-CZ" altLang="cs-CZ" sz="1800" dirty="0"/>
              <a:t> může přispět ke schopnosti ekonomiky vstřebat šoky, na které nemůže reagovat společná měnová politika. Analýzy ukazují, že pružnost reálných mezd v České republice je </a:t>
            </a:r>
            <a:r>
              <a:rPr lang="cs-CZ" altLang="cs-CZ" sz="1800" dirty="0" smtClean="0"/>
              <a:t>poměrně </a:t>
            </a:r>
            <a:r>
              <a:rPr lang="cs-CZ" altLang="cs-CZ" sz="1800" dirty="0"/>
              <a:t>nízká, podobně jako v ostatních srovnávaných zemích, a v čase se významně nezlepšila</a:t>
            </a:r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Vysoký </a:t>
            </a:r>
            <a:r>
              <a:rPr lang="cs-CZ" altLang="cs-CZ" sz="1800" dirty="0"/>
              <a:t>podíl dlouhodobé nezaměstnanosti </a:t>
            </a:r>
            <a:r>
              <a:rPr lang="cs-CZ" altLang="cs-CZ" sz="1800" dirty="0" smtClean="0"/>
              <a:t>(zhruba 50 </a:t>
            </a:r>
            <a:r>
              <a:rPr lang="cs-CZ" altLang="cs-CZ" sz="1800" dirty="0"/>
              <a:t>%)</a:t>
            </a:r>
          </a:p>
        </p:txBody>
      </p:sp>
      <p:sp>
        <p:nvSpPr>
          <p:cNvPr id="40965" name="Text Box 18"/>
          <p:cNvSpPr txBox="1">
            <a:spLocks noChangeArrowheads="1"/>
          </p:cNvSpPr>
          <p:nvPr/>
        </p:nvSpPr>
        <p:spPr bwMode="auto">
          <a:xfrm>
            <a:off x="1162050" y="6527800"/>
            <a:ext cx="424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000" dirty="0"/>
              <a:t>Pramen: MPSV, propočet ČNB, </a:t>
            </a:r>
            <a:r>
              <a:rPr lang="cs-CZ" altLang="cs-CZ" sz="1000" dirty="0" err="1"/>
              <a:t>pozn</a:t>
            </a:r>
            <a:r>
              <a:rPr lang="cs-CZ" altLang="cs-CZ" sz="1000" dirty="0"/>
              <a:t>: </a:t>
            </a:r>
            <a:r>
              <a:rPr lang="cs-CZ" altLang="cs-CZ" sz="1000" dirty="0" err="1"/>
              <a:t>sez</a:t>
            </a:r>
            <a:r>
              <a:rPr lang="cs-CZ" altLang="cs-CZ" sz="1000" dirty="0"/>
              <a:t>. očištěné počty osob v tisících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97632" y="2492961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 smtClean="0">
                <a:latin typeface="Calibri" panose="020F0502020204030204" pitchFamily="34" charset="0"/>
              </a:rPr>
              <a:t>Beveridgeova</a:t>
            </a:r>
            <a:r>
              <a:rPr lang="cs-CZ" sz="1600" b="1" dirty="0" smtClean="0">
                <a:latin typeface="Calibri" panose="020F0502020204030204" pitchFamily="34" charset="0"/>
              </a:rPr>
              <a:t> křivka</a:t>
            </a:r>
            <a:endParaRPr lang="cs-CZ" sz="1600" b="1" dirty="0"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2877635"/>
            <a:ext cx="4762444" cy="337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1E93052-1F3A-485F-B315-82BFDBF8192C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cs-CZ" altLang="cs-CZ" sz="1400" smtClean="0"/>
          </a:p>
        </p:txBody>
      </p:sp>
      <p:grpSp>
        <p:nvGrpSpPr>
          <p:cNvPr id="41987" name="Group 2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41992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1993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Reálná kriteria</a:t>
              </a:r>
            </a:p>
          </p:txBody>
        </p:sp>
      </p:grpSp>
      <p:sp>
        <p:nvSpPr>
          <p:cNvPr id="41988" name="Rectangle 8"/>
          <p:cNvSpPr>
            <a:spLocks noChangeArrowheads="1"/>
          </p:cNvSpPr>
          <p:nvPr/>
        </p:nvSpPr>
        <p:spPr bwMode="auto">
          <a:xfrm>
            <a:off x="177800" y="6302375"/>
            <a:ext cx="6908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200" i="1" dirty="0" err="1"/>
              <a:t>Pozn</a:t>
            </a:r>
            <a:r>
              <a:rPr lang="cs-CZ" altLang="cs-CZ" sz="1200" i="1" dirty="0"/>
              <a:t>: Dlouhodobě nezaměstnaní (12 </a:t>
            </a:r>
            <a:r>
              <a:rPr lang="cs-CZ" altLang="cs-CZ" sz="1200" i="1" dirty="0" err="1"/>
              <a:t>měs</a:t>
            </a:r>
            <a:r>
              <a:rPr lang="cs-CZ" altLang="cs-CZ" sz="1200" i="1" dirty="0"/>
              <a:t>. a více) v podílu na </a:t>
            </a:r>
            <a:r>
              <a:rPr lang="cs-CZ" altLang="cs-CZ" sz="1200" i="1" dirty="0" smtClean="0"/>
              <a:t>ekonomicky aktivním obyvatelstvu</a:t>
            </a:r>
            <a:endParaRPr lang="cs-CZ" altLang="cs-CZ" sz="12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 smtClean="0"/>
              <a:t>Pramen</a:t>
            </a:r>
            <a:r>
              <a:rPr lang="cs-CZ" altLang="cs-CZ" sz="1200" i="1" dirty="0" smtClean="0"/>
              <a:t>: </a:t>
            </a:r>
            <a:r>
              <a:rPr lang="cs-CZ" altLang="cs-CZ" sz="1200" i="1" dirty="0" err="1"/>
              <a:t>Eurostat</a:t>
            </a:r>
            <a:endParaRPr lang="cs-CZ" altLang="cs-CZ" sz="1200" i="1" dirty="0"/>
          </a:p>
        </p:txBody>
      </p:sp>
      <p:sp>
        <p:nvSpPr>
          <p:cNvPr id="41989" name="Rectangle 9"/>
          <p:cNvSpPr>
            <a:spLocks noChangeArrowheads="1"/>
          </p:cNvSpPr>
          <p:nvPr/>
        </p:nvSpPr>
        <p:spPr bwMode="auto">
          <a:xfrm>
            <a:off x="179388" y="981075"/>
            <a:ext cx="8713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800" b="1" dirty="0"/>
              <a:t>Dlouhodobá nezaměstnanost (údaje za rok </a:t>
            </a:r>
            <a:r>
              <a:rPr lang="cs-CZ" altLang="cs-CZ" sz="1800" b="1" dirty="0" smtClean="0"/>
              <a:t>2016)</a:t>
            </a:r>
            <a:endParaRPr lang="cs-CZ" altLang="cs-CZ" sz="1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347788"/>
            <a:ext cx="6506237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2478881"/>
            <a:ext cx="23145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801802E-DEEA-4CBE-AEB2-DFE104B7FB6F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cs-CZ" altLang="cs-CZ" sz="1400" smtClean="0"/>
          </a:p>
        </p:txBody>
      </p:sp>
      <p:grpSp>
        <p:nvGrpSpPr>
          <p:cNvPr id="43011" name="Group 2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43013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3014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Reálná kriteria</a:t>
              </a:r>
            </a:p>
          </p:txBody>
        </p:sp>
      </p:grp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539750" y="1204913"/>
            <a:ext cx="8208963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2000" b="1" dirty="0" smtClean="0"/>
              <a:t>Stabilita </a:t>
            </a:r>
            <a:r>
              <a:rPr lang="cs-CZ" altLang="cs-CZ" sz="2000" b="1" dirty="0"/>
              <a:t>a výkonnost bankovního sektoru</a:t>
            </a:r>
            <a:r>
              <a:rPr lang="cs-CZ" altLang="cs-CZ" sz="2000" dirty="0"/>
              <a:t> je předpokladem jeho schopnosti spolupůsobit při vstřebávání dopadů ekonomických šoků</a:t>
            </a:r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2000" dirty="0"/>
              <a:t>kapitálová </a:t>
            </a:r>
            <a:r>
              <a:rPr lang="cs-CZ" altLang="cs-CZ" sz="2000" dirty="0" smtClean="0"/>
              <a:t>přiměřenost</a:t>
            </a:r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2000" dirty="0" smtClean="0"/>
              <a:t>likvidita</a:t>
            </a:r>
            <a:endParaRPr lang="cs-CZ" altLang="cs-CZ" sz="2000" dirty="0"/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2000" dirty="0" smtClean="0"/>
              <a:t>dynamická tvorba opravných položek</a:t>
            </a:r>
            <a:endParaRPr lang="cs-CZ" altLang="cs-CZ" sz="2000" dirty="0"/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2000" dirty="0"/>
              <a:t>testování odolnosti bankovního sektoru</a:t>
            </a:r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2000" dirty="0"/>
              <a:t>zdanění bankovního sektoru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36A3C75-974B-42DF-BEA6-8C01709A6C4C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 smtClean="0"/>
          </a:p>
        </p:txBody>
      </p:sp>
      <p:grpSp>
        <p:nvGrpSpPr>
          <p:cNvPr id="5123" name="Group 2"/>
          <p:cNvGrpSpPr>
            <a:grpSpLocks/>
          </p:cNvGrpSpPr>
          <p:nvPr/>
        </p:nvGrpSpPr>
        <p:grpSpPr bwMode="auto">
          <a:xfrm>
            <a:off x="0" y="2774950"/>
            <a:ext cx="9144000" cy="908050"/>
            <a:chOff x="0" y="-17"/>
            <a:chExt cx="5760" cy="572"/>
          </a:xfrm>
        </p:grpSpPr>
        <p:sp>
          <p:nvSpPr>
            <p:cNvPr id="5127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5128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Obecná východiska</a:t>
              </a:r>
            </a:p>
          </p:txBody>
        </p:sp>
      </p:grp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850953" name="AutoShape 9"/>
          <p:cNvSpPr>
            <a:spLocks noChangeArrowheads="1"/>
          </p:cNvSpPr>
          <p:nvPr/>
        </p:nvSpPr>
        <p:spPr bwMode="auto">
          <a:xfrm>
            <a:off x="900113" y="2924175"/>
            <a:ext cx="576262" cy="57785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50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50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95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B361731-F8E2-4859-8DA9-456C43BE049E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cs-CZ" altLang="cs-CZ" sz="1400" smtClean="0"/>
          </a:p>
        </p:txBody>
      </p:sp>
      <p:grpSp>
        <p:nvGrpSpPr>
          <p:cNvPr id="44035" name="Group 2"/>
          <p:cNvGrpSpPr>
            <a:grpSpLocks/>
          </p:cNvGrpSpPr>
          <p:nvPr/>
        </p:nvGrpSpPr>
        <p:grpSpPr bwMode="auto">
          <a:xfrm>
            <a:off x="0" y="2774950"/>
            <a:ext cx="9144000" cy="908050"/>
            <a:chOff x="0" y="-17"/>
            <a:chExt cx="5760" cy="572"/>
          </a:xfrm>
        </p:grpSpPr>
        <p:sp>
          <p:nvSpPr>
            <p:cNvPr id="44039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4040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Aktuální stav a hospodářskopolitické implikace</a:t>
              </a:r>
            </a:p>
          </p:txBody>
        </p:sp>
      </p:grp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857095" name="AutoShape 7"/>
          <p:cNvSpPr>
            <a:spLocks noChangeArrowheads="1"/>
          </p:cNvSpPr>
          <p:nvPr/>
        </p:nvSpPr>
        <p:spPr bwMode="auto">
          <a:xfrm>
            <a:off x="200025" y="2925763"/>
            <a:ext cx="576263" cy="57785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57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57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F1F7968-FB77-427B-A20C-54AF214721D9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cs-CZ" altLang="cs-CZ" sz="1400" smtClean="0"/>
          </a:p>
        </p:txBody>
      </p:sp>
      <p:grpSp>
        <p:nvGrpSpPr>
          <p:cNvPr id="45059" name="Group 2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45067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Společná hospodářská politika?</a:t>
              </a:r>
            </a:p>
          </p:txBody>
        </p:sp>
        <p:sp>
          <p:nvSpPr>
            <p:cNvPr id="45068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800">
                <a:solidFill>
                  <a:schemeClr val="bg1"/>
                </a:solidFill>
              </a:endParaRPr>
            </a:p>
          </p:txBody>
        </p:sp>
      </p:grpSp>
      <p:grpSp>
        <p:nvGrpSpPr>
          <p:cNvPr id="45060" name="Group 6"/>
          <p:cNvGrpSpPr>
            <a:grpSpLocks/>
          </p:cNvGrpSpPr>
          <p:nvPr/>
        </p:nvGrpSpPr>
        <p:grpSpPr bwMode="auto">
          <a:xfrm>
            <a:off x="41275" y="885825"/>
            <a:ext cx="3767138" cy="5965825"/>
            <a:chOff x="0" y="1071"/>
            <a:chExt cx="2373" cy="3249"/>
          </a:xfrm>
        </p:grpSpPr>
        <p:pic>
          <p:nvPicPr>
            <p:cNvPr id="4506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71"/>
              <a:ext cx="2373" cy="3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3" name="Rectangle 8"/>
            <p:cNvSpPr>
              <a:spLocks noChangeArrowheads="1"/>
            </p:cNvSpPr>
            <p:nvPr/>
          </p:nvSpPr>
          <p:spPr bwMode="auto">
            <a:xfrm>
              <a:off x="0" y="4051"/>
              <a:ext cx="2154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i="1">
                  <a:solidFill>
                    <a:srgbClr val="000000"/>
                  </a:solidFill>
                  <a:latin typeface="Times New Roman" pitchFamily="18" charset="0"/>
                </a:rPr>
                <a:t>Zdroj: </a:t>
              </a:r>
              <a:r>
                <a:rPr lang="en-US" altLang="cs-CZ" sz="1200" i="1">
                  <a:solidFill>
                    <a:srgbClr val="000000"/>
                  </a:solidFill>
                  <a:latin typeface="Times New Roman" pitchFamily="18" charset="0"/>
                  <a:hlinkClick r:id="rId4"/>
                </a:rPr>
                <a:t>kahi.cz/blog/politicky-rozcestnik</a:t>
              </a:r>
              <a:endParaRPr lang="cs-CZ" altLang="cs-CZ" sz="1200" i="1">
                <a:solidFill>
                  <a:srgbClr val="000000"/>
                </a:solidFill>
                <a:latin typeface="Times New Roman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cs-CZ" sz="1200" i="1">
                  <a:solidFill>
                    <a:srgbClr val="000000"/>
                  </a:solidFill>
                  <a:latin typeface="Times New Roman" pitchFamily="18" charset="0"/>
                </a:rPr>
                <a:t>+ vlastní doplnění</a:t>
              </a:r>
              <a:r>
                <a:rPr lang="en-US" altLang="cs-CZ" sz="1200" i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45064" name="WordArt 9"/>
            <p:cNvSpPr>
              <a:spLocks noChangeArrowheads="1" noChangeShapeType="1" noTextEdit="1"/>
            </p:cNvSpPr>
            <p:nvPr/>
          </p:nvSpPr>
          <p:spPr bwMode="auto">
            <a:xfrm rot="-1194600">
              <a:off x="613" y="2387"/>
              <a:ext cx="226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solidFill>
                    <a:srgbClr val="800000"/>
                  </a:solidFill>
                  <a:latin typeface="Arial Black"/>
                </a:rPr>
                <a:t>E U</a:t>
              </a:r>
            </a:p>
          </p:txBody>
        </p:sp>
        <p:sp>
          <p:nvSpPr>
            <p:cNvPr id="45065" name="WordArt 10"/>
            <p:cNvSpPr>
              <a:spLocks noChangeArrowheads="1" noChangeShapeType="1" noTextEdit="1"/>
            </p:cNvSpPr>
            <p:nvPr/>
          </p:nvSpPr>
          <p:spPr bwMode="auto">
            <a:xfrm rot="-2261046">
              <a:off x="657" y="2795"/>
              <a:ext cx="226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solidFill>
                    <a:srgbClr val="993300"/>
                  </a:solidFill>
                  <a:latin typeface="Arial Black"/>
                </a:rPr>
                <a:t>euro</a:t>
              </a:r>
            </a:p>
          </p:txBody>
        </p:sp>
        <p:sp>
          <p:nvSpPr>
            <p:cNvPr id="45066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749" y="1888"/>
              <a:ext cx="226" cy="7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cs-CZ" sz="3600" kern="10">
                  <a:solidFill>
                    <a:srgbClr val="666699"/>
                  </a:solidFill>
                  <a:latin typeface="Arial Black"/>
                </a:rPr>
                <a:t>???</a:t>
              </a:r>
            </a:p>
          </p:txBody>
        </p:sp>
      </p:grpSp>
      <p:sp>
        <p:nvSpPr>
          <p:cNvPr id="45061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586163" y="1027113"/>
            <a:ext cx="5313362" cy="5462587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 dirty="0" smtClean="0"/>
              <a:t>Již mnoho let systematicky varuji před hédonistickým pojetím fungování současné Evropy.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 smtClean="0"/>
              <a:t>Eurozóna vykazuje značnou dávku vnitřní nestability.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 smtClean="0"/>
              <a:t>Potvrzuje se hypotéza neudržitelné heterogenity uvnitř </a:t>
            </a:r>
            <a:r>
              <a:rPr lang="cs-CZ" altLang="cs-CZ" sz="1800" dirty="0" err="1" smtClean="0"/>
              <a:t>eurosystému</a:t>
            </a:r>
            <a:r>
              <a:rPr lang="cs-CZ" altLang="cs-CZ" sz="1800" dirty="0" smtClean="0"/>
              <a:t> včetně asynchronního chování hospodářských cyklů.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b="1" dirty="0" smtClean="0"/>
              <a:t>Existuje vhodná hospodářská politika (měnová / fiskální)?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 smtClean="0"/>
              <a:t>Hédonistické vládnutí se především odráží ve fiskální části hospodářskopolitického mixu.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 smtClean="0"/>
              <a:t>V takovémto systému logicky existuje institut černých pasažérů.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dirty="0" err="1" smtClean="0"/>
              <a:t>Mainstream</a:t>
            </a:r>
            <a:r>
              <a:rPr lang="cs-CZ" altLang="cs-CZ" sz="1800" dirty="0" smtClean="0"/>
              <a:t> styl EU / eurozóny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 smtClean="0"/>
              <a:t>prosazování zájmů několika nejsilnějších v rámci klubu (splňují pravidla klubu?)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 smtClean="0"/>
              <a:t>potlačení principů svobody a suverenity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600" dirty="0" smtClean="0"/>
              <a:t>vedl k propasti</a:t>
            </a:r>
            <a:endParaRPr lang="cs-CZ" altLang="cs-CZ" sz="16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2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9A3B15B-3D6A-4A4F-A44D-9AD9477CF686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cs-CZ" altLang="cs-CZ" sz="1400" smtClean="0"/>
          </a:p>
        </p:txBody>
      </p:sp>
      <p:grpSp>
        <p:nvGrpSpPr>
          <p:cNvPr id="46083" name="Group 2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46085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Jak dále?</a:t>
              </a:r>
            </a:p>
          </p:txBody>
        </p:sp>
        <p:sp>
          <p:nvSpPr>
            <p:cNvPr id="46086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800">
                <a:solidFill>
                  <a:schemeClr val="bg1"/>
                </a:solidFill>
              </a:endParaRPr>
            </a:p>
          </p:txBody>
        </p:sp>
      </p:grpSp>
      <p:sp>
        <p:nvSpPr>
          <p:cNvPr id="4608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0363" y="1074738"/>
            <a:ext cx="8556625" cy="5630862"/>
          </a:xfrm>
          <a:noFill/>
        </p:spPr>
        <p:txBody>
          <a:bodyPr/>
          <a:lstStyle/>
          <a:p>
            <a:pPr eaLnBrk="1" hangingPunct="1"/>
            <a:r>
              <a:rPr lang="cs-CZ" altLang="cs-CZ" sz="1800" dirty="0" smtClean="0"/>
              <a:t>Krize obnažila nedostatky </a:t>
            </a:r>
            <a:r>
              <a:rPr lang="cs-CZ" altLang="cs-CZ" sz="1800" dirty="0" err="1" smtClean="0"/>
              <a:t>eurosystému</a:t>
            </a:r>
            <a:r>
              <a:rPr lang="cs-CZ" altLang="cs-CZ" sz="1800" dirty="0" smtClean="0"/>
              <a:t> --- léčba: </a:t>
            </a:r>
            <a:r>
              <a:rPr lang="cs-CZ" altLang="cs-CZ" sz="1800" b="1" dirty="0" smtClean="0"/>
              <a:t>příčiny vs. následky</a:t>
            </a:r>
          </a:p>
          <a:p>
            <a:pPr eaLnBrk="1" hangingPunct="1"/>
            <a:r>
              <a:rPr lang="cs-CZ" altLang="cs-CZ" sz="1800" dirty="0" smtClean="0"/>
              <a:t>EK, ECB, vlády: jsou autority schopné řešit aktuální stav?  </a:t>
            </a:r>
          </a:p>
          <a:p>
            <a:pPr eaLnBrk="1" hangingPunct="1"/>
            <a:r>
              <a:rPr lang="cs-CZ" altLang="cs-CZ" sz="1800" dirty="0" smtClean="0"/>
              <a:t>Návrat ke kořenům – alespoň dodržování Paktu stability a růstu</a:t>
            </a:r>
          </a:p>
          <a:p>
            <a:pPr eaLnBrk="1" hangingPunct="1"/>
            <a:r>
              <a:rPr lang="cs-CZ" altLang="cs-CZ" sz="1800" dirty="0" smtClean="0"/>
              <a:t>Dopady na finanční trh: domácnosti, podniky, banky, penzijní fondy, ...</a:t>
            </a:r>
          </a:p>
          <a:p>
            <a:pPr eaLnBrk="1" hangingPunct="1"/>
            <a:r>
              <a:rPr lang="cs-CZ" altLang="cs-CZ" sz="1800" dirty="0" smtClean="0"/>
              <a:t>Varianty vývoje: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sz="1800" dirty="0" smtClean="0"/>
              <a:t>status quo ... s tím, že černí pasažéři budou neustále sanováni (kolik? kdo? jak dlouho vydrží?)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sz="1800" dirty="0" smtClean="0"/>
              <a:t>Razantní změny v institucionálním nastavení a v pravidlech fungování </a:t>
            </a:r>
            <a:r>
              <a:rPr lang="cs-CZ" altLang="cs-CZ" sz="1800" dirty="0" err="1" smtClean="0"/>
              <a:t>eurosystému</a:t>
            </a:r>
            <a:r>
              <a:rPr lang="cs-CZ" altLang="cs-CZ" sz="1800" dirty="0" smtClean="0"/>
              <a:t> (bankovní unie, fiskální unie?, ...federace?!) 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cs-CZ" altLang="cs-CZ" sz="1400" dirty="0" smtClean="0"/>
              <a:t>Evropský stabilizační mechanismus – měl by rozšířit svou působnost i na přímou rekapitalizaci bank poté, co bude ustaven jednotný mechanismus dohledu (SSM)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sz="1800" dirty="0" smtClean="0"/>
              <a:t>Vystoupení některých zemí z eurozóny</a:t>
            </a:r>
          </a:p>
          <a:p>
            <a:pPr eaLnBrk="1" hangingPunct="1"/>
            <a:r>
              <a:rPr lang="cs-CZ" altLang="cs-CZ" sz="1800" dirty="0" smtClean="0"/>
              <a:t>Další vývoj ne zcela optimálního a především drahého </a:t>
            </a:r>
            <a:r>
              <a:rPr lang="cs-CZ" altLang="cs-CZ" sz="1800" u="sng" dirty="0" smtClean="0"/>
              <a:t>politického projektu</a:t>
            </a:r>
            <a:r>
              <a:rPr lang="cs-CZ" altLang="cs-CZ" sz="1800" dirty="0" smtClean="0"/>
              <a:t> společné měny může z hlediska teorie optimálních měnových zón vést k vytváření nových, opravdu optimálních, geopolitických celků se společnou měnou či dokonce se společnou hospodářskou politikou.</a:t>
            </a:r>
          </a:p>
          <a:p>
            <a:pPr eaLnBrk="1" hangingPunct="1"/>
            <a:r>
              <a:rPr lang="cs-CZ" altLang="cs-CZ" sz="1800" dirty="0" smtClean="0"/>
              <a:t>Náklady vs. výnosy (výhody vs. nevýhody).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6CBCDBE-77E2-46D2-A0B4-B723AB932EE6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cs-CZ" altLang="cs-CZ" sz="1400" smtClean="0"/>
          </a:p>
        </p:txBody>
      </p:sp>
      <p:grpSp>
        <p:nvGrpSpPr>
          <p:cNvPr id="47107" name="Group 2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47109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 dirty="0">
                  <a:solidFill>
                    <a:schemeClr val="bg1"/>
                  </a:solidFill>
                </a:rPr>
                <a:t>Jak dále? (</a:t>
              </a:r>
              <a:r>
                <a:rPr lang="cs-CZ" altLang="cs-CZ" sz="2800" b="1" dirty="0" smtClean="0">
                  <a:solidFill>
                    <a:schemeClr val="bg1"/>
                  </a:solidFill>
                </a:rPr>
                <a:t>pokračování)</a:t>
              </a:r>
              <a:endParaRPr lang="cs-CZ" altLang="cs-CZ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7110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800">
                <a:solidFill>
                  <a:schemeClr val="bg1"/>
                </a:solidFill>
              </a:endParaRPr>
            </a:p>
          </p:txBody>
        </p:sp>
      </p:grpSp>
      <p:sp>
        <p:nvSpPr>
          <p:cNvPr id="4710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0363" y="1074738"/>
            <a:ext cx="8556625" cy="5630862"/>
          </a:xfrm>
          <a:noFill/>
        </p:spPr>
        <p:txBody>
          <a:bodyPr/>
          <a:lstStyle/>
          <a:p>
            <a:pPr eaLnBrk="1" hangingPunct="1"/>
            <a:r>
              <a:rPr lang="cs-CZ" altLang="cs-CZ" sz="1800" b="1" dirty="0" smtClean="0"/>
              <a:t>Hospodářská politika eurozóny se potýkala s několika slabinami</a:t>
            </a:r>
            <a:r>
              <a:rPr lang="cs-CZ" altLang="cs-CZ" sz="1800" dirty="0" smtClean="0"/>
              <a:t>, kterých se musí ve střednědobém i dlouhodobém horizontu zbavit (</a:t>
            </a:r>
            <a:r>
              <a:rPr lang="cs-CZ" altLang="cs-CZ" sz="1800" i="1" dirty="0" smtClean="0"/>
              <a:t>J.-C. </a:t>
            </a:r>
            <a:r>
              <a:rPr lang="cs-CZ" altLang="cs-CZ" sz="1800" i="1" dirty="0" err="1" smtClean="0"/>
              <a:t>Trichet</a:t>
            </a:r>
            <a:r>
              <a:rPr lang="cs-CZ" altLang="cs-CZ" sz="1800" i="1" dirty="0" smtClean="0"/>
              <a:t>, HN 15.10.2013</a:t>
            </a:r>
            <a:r>
              <a:rPr lang="cs-CZ" altLang="cs-CZ" sz="1800" dirty="0" smtClean="0"/>
              <a:t>):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sz="1800" dirty="0" smtClean="0"/>
              <a:t>nerespektování Paktu stability a růstu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sz="1800" dirty="0" smtClean="0"/>
              <a:t>nevěnování dostatečné pozornosti vývoji nerovnováh v konkurenceschopnosti a ani nerovnováh v případě platební bilance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sz="1800" dirty="0" smtClean="0"/>
              <a:t>nedokončení vnitřního trhu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sz="1800" dirty="0" smtClean="0"/>
              <a:t>nedostatečná aktivita v otázce strukturálních reforem</a:t>
            </a:r>
          </a:p>
          <a:p>
            <a:pPr eaLnBrk="1" hangingPunct="1">
              <a:lnSpc>
                <a:spcPct val="200000"/>
              </a:lnSpc>
            </a:pPr>
            <a:r>
              <a:rPr lang="cs-CZ" altLang="cs-CZ" sz="1800" dirty="0" smtClean="0"/>
              <a:t>Jižní křídlo logicky čelí důsledku přijatých výrazných úsporných opatření: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sz="1800" dirty="0" smtClean="0"/>
              <a:t>není jiné cesty v okamžiku, kdy si tyto země žily nad poměry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sz="1800" dirty="0" smtClean="0"/>
              <a:t>škrty nejsou snadné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cs-CZ" altLang="cs-CZ" sz="1800" dirty="0" smtClean="0"/>
              <a:t>úsporné programy přináší nespokojenost lidí s politickou reprezentací (ve větší míře s národní než evropskou) =&gt; problém s demokratickou legitimitou spojenou s ekonomickým dohledem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cs-CZ" altLang="cs-CZ" sz="1800" dirty="0" smtClean="0"/>
          </a:p>
          <a:p>
            <a:pPr lvl="1" eaLnBrk="1" hangingPunct="1">
              <a:buFont typeface="Wingdings" pitchFamily="2" charset="2"/>
              <a:buChar char="Ø"/>
            </a:pPr>
            <a:endParaRPr lang="cs-CZ" altLang="cs-CZ" sz="18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70A8B6-C2B9-4329-A1CA-FE474DAE9F9F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cs-CZ" altLang="cs-CZ" sz="1400" smtClean="0"/>
          </a:p>
        </p:txBody>
      </p:sp>
      <p:grpSp>
        <p:nvGrpSpPr>
          <p:cNvPr id="48131" name="Group 2"/>
          <p:cNvGrpSpPr>
            <a:grpSpLocks/>
          </p:cNvGrpSpPr>
          <p:nvPr/>
        </p:nvGrpSpPr>
        <p:grpSpPr bwMode="auto">
          <a:xfrm>
            <a:off x="0" y="2774950"/>
            <a:ext cx="9144000" cy="908050"/>
            <a:chOff x="0" y="-17"/>
            <a:chExt cx="5760" cy="572"/>
          </a:xfrm>
        </p:grpSpPr>
        <p:sp>
          <p:nvSpPr>
            <p:cNvPr id="48135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8136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Závěr</a:t>
              </a:r>
            </a:p>
          </p:txBody>
        </p:sp>
      </p:grpSp>
      <p:sp>
        <p:nvSpPr>
          <p:cNvPr id="48132" name="Rectangle 5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865287" name="AutoShape 7"/>
          <p:cNvSpPr>
            <a:spLocks noChangeArrowheads="1"/>
          </p:cNvSpPr>
          <p:nvPr/>
        </p:nvSpPr>
        <p:spPr bwMode="auto">
          <a:xfrm>
            <a:off x="855663" y="2941638"/>
            <a:ext cx="576262" cy="57785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D04056E-F8B2-49FE-9E43-A49E3D5AA136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cs-CZ" altLang="cs-CZ" sz="1400" smtClean="0"/>
          </a:p>
        </p:txBody>
      </p:sp>
      <p:grpSp>
        <p:nvGrpSpPr>
          <p:cNvPr id="49155" name="Group 2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49157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49158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Závěr</a:t>
              </a:r>
              <a:endParaRPr lang="cs-CZ" altLang="cs-CZ" sz="1800">
                <a:solidFill>
                  <a:schemeClr val="bg1"/>
                </a:solidFill>
              </a:endParaRPr>
            </a:p>
          </p:txBody>
        </p:sp>
      </p:grpSp>
      <p:sp>
        <p:nvSpPr>
          <p:cNvPr id="49156" name="Rectangle 5"/>
          <p:cNvSpPr>
            <a:spLocks noChangeArrowheads="1"/>
          </p:cNvSpPr>
          <p:nvPr/>
        </p:nvSpPr>
        <p:spPr bwMode="auto">
          <a:xfrm>
            <a:off x="395288" y="990600"/>
            <a:ext cx="8469312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dirty="0" smtClean="0"/>
              <a:t>Prozatím </a:t>
            </a:r>
            <a:r>
              <a:rPr lang="cs-CZ" altLang="cs-CZ" sz="2000" dirty="0"/>
              <a:t>existuje politický závazek přijmout euro, podmínky se ale </a:t>
            </a:r>
            <a:r>
              <a:rPr lang="cs-CZ" altLang="cs-CZ" sz="2000" dirty="0" smtClean="0"/>
              <a:t>mění.</a:t>
            </a:r>
          </a:p>
          <a:p>
            <a:pPr eaLnBrk="1" hangingPunct="1"/>
            <a:r>
              <a:rPr lang="cs-CZ" altLang="cs-CZ" sz="2000" dirty="0" smtClean="0"/>
              <a:t>Existují </a:t>
            </a:r>
            <a:r>
              <a:rPr lang="cs-CZ" altLang="cs-CZ" sz="2000" dirty="0"/>
              <a:t>závazná nominální kritéria (o jejich správnosti můžeme pochybovat, můžeme s nimi </a:t>
            </a:r>
            <a:r>
              <a:rPr lang="cs-CZ" altLang="cs-CZ" sz="2000" dirty="0" smtClean="0"/>
              <a:t>i </a:t>
            </a:r>
            <a:r>
              <a:rPr lang="cs-CZ" altLang="cs-CZ" sz="2000" dirty="0"/>
              <a:t>nesouhlasit, ale </a:t>
            </a:r>
            <a:r>
              <a:rPr lang="cs-CZ" altLang="cs-CZ" sz="2000" dirty="0" smtClean="0"/>
              <a:t>...).</a:t>
            </a:r>
            <a:endParaRPr lang="cs-CZ" altLang="cs-CZ" sz="2000" dirty="0"/>
          </a:p>
          <a:p>
            <a:pPr eaLnBrk="1" hangingPunct="1"/>
            <a:r>
              <a:rPr lang="cs-CZ" altLang="cs-CZ" sz="2000" dirty="0" smtClean="0"/>
              <a:t>Je </a:t>
            </a:r>
            <a:r>
              <a:rPr lang="cs-CZ" altLang="cs-CZ" sz="2000" dirty="0"/>
              <a:t>velice důležité sledovat reálná kritéria a posuzovat výhody a </a:t>
            </a:r>
            <a:r>
              <a:rPr lang="cs-CZ" altLang="cs-CZ" sz="2000" dirty="0" smtClean="0"/>
              <a:t>nevýhody.</a:t>
            </a:r>
            <a:endParaRPr lang="cs-CZ" altLang="cs-CZ" sz="2000" dirty="0"/>
          </a:p>
          <a:p>
            <a:pPr eaLnBrk="1" hangingPunct="1"/>
            <a:r>
              <a:rPr lang="cs-CZ" altLang="cs-CZ" sz="2000" dirty="0" smtClean="0"/>
              <a:t>Velkou </a:t>
            </a:r>
            <a:r>
              <a:rPr lang="cs-CZ" altLang="cs-CZ" sz="2000" dirty="0"/>
              <a:t>otázkou zůstává další směřování EU a eurozóny (centrální řízení vs. svoboda a konkurence</a:t>
            </a:r>
            <a:r>
              <a:rPr lang="cs-CZ" altLang="cs-CZ" sz="2000" dirty="0" smtClean="0"/>
              <a:t>).</a:t>
            </a:r>
            <a:endParaRPr lang="cs-CZ" altLang="cs-CZ" sz="2000" dirty="0"/>
          </a:p>
          <a:p>
            <a:pPr eaLnBrk="1" hangingPunct="1"/>
            <a:r>
              <a:rPr lang="cs-CZ" altLang="cs-CZ" sz="2000" dirty="0" smtClean="0"/>
              <a:t>Zavedení </a:t>
            </a:r>
            <a:r>
              <a:rPr lang="cs-CZ" altLang="cs-CZ" sz="2000" dirty="0"/>
              <a:t>eura v </a:t>
            </a:r>
            <a:r>
              <a:rPr lang="cs-CZ" altLang="cs-CZ" sz="2000" dirty="0" smtClean="0"/>
              <a:t>ČR aktivně </a:t>
            </a:r>
            <a:r>
              <a:rPr lang="cs-CZ" altLang="cs-CZ" sz="2000" dirty="0"/>
              <a:t>podporuje </a:t>
            </a:r>
            <a:r>
              <a:rPr lang="cs-CZ" altLang="cs-CZ" sz="2000" dirty="0" smtClean="0"/>
              <a:t>méně než 20 % občanů (průzkum </a:t>
            </a:r>
            <a:r>
              <a:rPr lang="cs-CZ" altLang="cs-CZ" sz="2000" dirty="0" err="1" smtClean="0"/>
              <a:t>Ipsos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- </a:t>
            </a:r>
            <a:r>
              <a:rPr lang="cs-CZ" altLang="cs-CZ" sz="2000" dirty="0" smtClean="0"/>
              <a:t>duben/2015: 12 %, CVVM - květen/2016: 17 % ).</a:t>
            </a:r>
            <a:endParaRPr lang="cs-CZ" altLang="cs-CZ" sz="2000" dirty="0"/>
          </a:p>
          <a:p>
            <a:pPr eaLnBrk="1" hangingPunct="1"/>
            <a:r>
              <a:rPr lang="cs-CZ" altLang="cs-CZ" sz="2000" dirty="0" smtClean="0"/>
              <a:t>Chceme </a:t>
            </a:r>
            <a:r>
              <a:rPr lang="cs-CZ" altLang="cs-CZ" sz="2000" dirty="0"/>
              <a:t>do eurozóny?</a:t>
            </a:r>
          </a:p>
          <a:p>
            <a:pPr eaLnBrk="1" hangingPunct="1"/>
            <a:r>
              <a:rPr lang="cs-CZ" altLang="cs-CZ" sz="2000" dirty="0" smtClean="0"/>
              <a:t>Chce </a:t>
            </a:r>
            <a:r>
              <a:rPr lang="cs-CZ" altLang="cs-CZ" sz="2000" dirty="0"/>
              <a:t>nás vlastně eurozóna?</a:t>
            </a:r>
          </a:p>
          <a:p>
            <a:pPr eaLnBrk="1" hangingPunct="1"/>
            <a:r>
              <a:rPr lang="cs-CZ" altLang="cs-CZ" sz="2000" dirty="0" smtClean="0"/>
              <a:t>Bude </a:t>
            </a:r>
            <a:r>
              <a:rPr lang="cs-CZ" altLang="cs-CZ" sz="2000" dirty="0"/>
              <a:t>členství v eurozóně přínosem pro ČR a naopak?</a:t>
            </a:r>
          </a:p>
          <a:p>
            <a:pPr eaLnBrk="1" hangingPunct="1"/>
            <a:r>
              <a:rPr lang="cs-CZ" altLang="cs-CZ" sz="2000" dirty="0" smtClean="0"/>
              <a:t>V </a:t>
            </a:r>
            <a:r>
              <a:rPr lang="cs-CZ" altLang="cs-CZ" sz="2000" dirty="0"/>
              <a:t>konečné fázi se jedná o politické </a:t>
            </a:r>
            <a:r>
              <a:rPr lang="cs-CZ" altLang="cs-CZ" sz="2000" dirty="0" smtClean="0"/>
              <a:t>rozhodnutí.</a:t>
            </a:r>
            <a:endParaRPr lang="cs-CZ" altLang="cs-CZ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76F9163-2636-4266-BF97-297B48852475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cs-CZ" altLang="cs-CZ" sz="1400" smtClean="0"/>
          </a:p>
        </p:txBody>
      </p:sp>
      <p:grpSp>
        <p:nvGrpSpPr>
          <p:cNvPr id="50179" name="Group 2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50181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50182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 dirty="0">
                  <a:solidFill>
                    <a:schemeClr val="bg1"/>
                  </a:solidFill>
                </a:rPr>
                <a:t>Závěr </a:t>
              </a:r>
              <a:r>
                <a:rPr lang="cs-CZ" altLang="cs-CZ" sz="2800" b="1" dirty="0" smtClean="0">
                  <a:solidFill>
                    <a:schemeClr val="bg1"/>
                  </a:solidFill>
                </a:rPr>
                <a:t>– </a:t>
              </a:r>
              <a:r>
                <a:rPr lang="cs-CZ" altLang="cs-CZ" sz="2800" b="1" dirty="0">
                  <a:solidFill>
                    <a:schemeClr val="bg1"/>
                  </a:solidFill>
                </a:rPr>
                <a:t>pokračování</a:t>
              </a:r>
              <a:endParaRPr lang="cs-CZ" altLang="cs-CZ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395288" y="962025"/>
            <a:ext cx="8421687" cy="555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90600" indent="-5334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dirty="0" smtClean="0"/>
              <a:t>Euro </a:t>
            </a:r>
            <a:r>
              <a:rPr lang="cs-CZ" altLang="cs-CZ" sz="2000" dirty="0"/>
              <a:t>prozatím přežije pouze díky dalším anabolickým dávkám financí (dokud na to některé země budou mít)</a:t>
            </a:r>
          </a:p>
          <a:p>
            <a:pPr eaLnBrk="1" hangingPunct="1"/>
            <a:r>
              <a:rPr lang="cs-CZ" altLang="cs-CZ" sz="2000" dirty="0"/>
              <a:t>... na úkor dlouhodobého </a:t>
            </a:r>
            <a:r>
              <a:rPr lang="cs-CZ" altLang="cs-CZ" sz="2000" dirty="0" smtClean="0"/>
              <a:t>růstu?</a:t>
            </a:r>
            <a:endParaRPr lang="cs-CZ" altLang="cs-CZ" sz="2000" dirty="0"/>
          </a:p>
          <a:p>
            <a:pPr eaLnBrk="1" hangingPunct="1"/>
            <a:r>
              <a:rPr lang="cs-CZ" altLang="cs-CZ" sz="2000" dirty="0" smtClean="0"/>
              <a:t>Které </a:t>
            </a:r>
            <a:r>
              <a:rPr lang="cs-CZ" altLang="cs-CZ" sz="2000" dirty="0"/>
              <a:t>státy eurozóny mají problémy?</a:t>
            </a:r>
          </a:p>
          <a:p>
            <a:pPr eaLnBrk="1" hangingPunct="1">
              <a:buFontTx/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 smtClean="0"/>
              <a:t>Jak </a:t>
            </a:r>
            <a:r>
              <a:rPr lang="cs-CZ" altLang="cs-CZ" sz="1800" b="1" dirty="0"/>
              <a:t>dále v hospodářské politice?</a:t>
            </a:r>
            <a:r>
              <a:rPr lang="cs-CZ" altLang="cs-CZ" sz="1800" dirty="0"/>
              <a:t> </a:t>
            </a:r>
          </a:p>
          <a:p>
            <a:pPr lvl="1" eaLnBrk="1" hangingPunct="1">
              <a:buFontTx/>
              <a:buChar char="•"/>
            </a:pPr>
            <a:r>
              <a:rPr lang="cs-CZ" altLang="cs-CZ" sz="2000" dirty="0" smtClean="0"/>
              <a:t>Hospodářská </a:t>
            </a:r>
            <a:r>
              <a:rPr lang="cs-CZ" altLang="cs-CZ" sz="2000" dirty="0"/>
              <a:t>politika a schopnost její reakce na tržní signály zůstane pod dávkami anabolik </a:t>
            </a:r>
            <a:r>
              <a:rPr lang="cs-CZ" altLang="cs-CZ" sz="2000" dirty="0" smtClean="0"/>
              <a:t>otupělá.</a:t>
            </a:r>
            <a:endParaRPr lang="cs-CZ" altLang="cs-CZ" sz="2000" dirty="0"/>
          </a:p>
          <a:p>
            <a:pPr lvl="1" eaLnBrk="1" hangingPunct="1">
              <a:buFontTx/>
              <a:buChar char="•"/>
            </a:pPr>
            <a:r>
              <a:rPr lang="cs-CZ" altLang="cs-CZ" sz="2000" dirty="0" smtClean="0"/>
              <a:t>Problémem </a:t>
            </a:r>
            <a:r>
              <a:rPr lang="cs-CZ" altLang="cs-CZ" sz="2000" dirty="0"/>
              <a:t>hospodářské politiky bude čas od času nestandardní a nesystémová </a:t>
            </a:r>
            <a:r>
              <a:rPr lang="cs-CZ" altLang="cs-CZ" sz="2000" dirty="0" smtClean="0"/>
              <a:t>reakce.</a:t>
            </a:r>
            <a:endParaRPr lang="cs-CZ" altLang="cs-CZ" sz="2000" dirty="0"/>
          </a:p>
          <a:p>
            <a:pPr eaLnBrk="1" hangingPunct="1"/>
            <a:r>
              <a:rPr lang="cs-CZ" altLang="cs-CZ" sz="2000" dirty="0" smtClean="0"/>
              <a:t>V </a:t>
            </a:r>
            <a:r>
              <a:rPr lang="cs-CZ" altLang="cs-CZ" sz="2000" dirty="0"/>
              <a:t>oblasti mezinárodní hospodářské politiky budou velkou roli hrát globální </a:t>
            </a:r>
            <a:r>
              <a:rPr lang="cs-CZ" altLang="cs-CZ" sz="2000" dirty="0" smtClean="0"/>
              <a:t>nerovnováhy.</a:t>
            </a:r>
            <a:endParaRPr lang="cs-CZ" altLang="cs-CZ" sz="2000" dirty="0"/>
          </a:p>
          <a:p>
            <a:pPr eaLnBrk="1" hangingPunct="1"/>
            <a:r>
              <a:rPr lang="cs-CZ" altLang="cs-CZ" sz="2000" dirty="0" smtClean="0"/>
              <a:t>Určitě </a:t>
            </a:r>
            <a:r>
              <a:rPr lang="cs-CZ" altLang="cs-CZ" sz="2000" dirty="0"/>
              <a:t>se dají očekávat snahy nadnárodních institucí o „správné“ globální řešení (např. G20, dirigismus volného trhu</a:t>
            </a:r>
            <a:r>
              <a:rPr lang="cs-CZ" altLang="cs-CZ" sz="2000" dirty="0" smtClean="0"/>
              <a:t>).</a:t>
            </a:r>
            <a:endParaRPr lang="cs-CZ" altLang="cs-CZ" sz="2000" dirty="0"/>
          </a:p>
          <a:p>
            <a:pPr eaLnBrk="1" hangingPunct="1"/>
            <a:endParaRPr lang="cs-CZ" altLang="cs-CZ" sz="1800" dirty="0"/>
          </a:p>
          <a:p>
            <a:pPr eaLnBrk="1" hangingPunct="1"/>
            <a:r>
              <a:rPr lang="cs-CZ" altLang="cs-CZ" sz="1800" b="1" dirty="0" smtClean="0"/>
              <a:t>Monetární </a:t>
            </a:r>
            <a:r>
              <a:rPr lang="cs-CZ" altLang="cs-CZ" sz="1800" b="1" dirty="0"/>
              <a:t>unie </a:t>
            </a:r>
            <a:r>
              <a:rPr lang="cs-CZ" altLang="cs-CZ" sz="1800" dirty="0"/>
              <a:t>---</a:t>
            </a:r>
            <a:r>
              <a:rPr lang="cs-CZ" altLang="cs-CZ" sz="1800" b="1" dirty="0"/>
              <a:t> fiskální unie </a:t>
            </a:r>
            <a:r>
              <a:rPr lang="cs-CZ" altLang="cs-CZ" sz="1800" dirty="0"/>
              <a:t>---</a:t>
            </a:r>
            <a:r>
              <a:rPr lang="cs-CZ" altLang="cs-CZ" sz="1800" b="1" dirty="0"/>
              <a:t> politická </a:t>
            </a:r>
            <a:r>
              <a:rPr lang="cs-CZ" altLang="cs-CZ" sz="1800" b="1" dirty="0" smtClean="0"/>
              <a:t>unie ?</a:t>
            </a:r>
            <a:endParaRPr lang="cs-CZ" altLang="cs-CZ" sz="1800" b="1" dirty="0"/>
          </a:p>
          <a:p>
            <a:pPr eaLnBrk="1" hangingPunct="1"/>
            <a:endParaRPr lang="cs-CZ" altLang="cs-CZ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0683B94-334D-45F7-B8EC-C77ED5E6BACA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47</a:t>
            </a:fld>
            <a:endParaRPr lang="cs-CZ" altLang="cs-CZ" sz="1400" smtClean="0"/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239713" y="889000"/>
            <a:ext cx="8666162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15000"/>
              </a:spcBef>
              <a:buFontTx/>
              <a:buNone/>
            </a:pPr>
            <a:r>
              <a:rPr lang="cs-CZ" altLang="cs-CZ" sz="1400" b="1" u="sng" dirty="0">
                <a:latin typeface="Arial Narrow" pitchFamily="34" charset="0"/>
              </a:rPr>
              <a:t>Pravidelné komentáře a publikační činnost k tématu:</a:t>
            </a:r>
          </a:p>
          <a:p>
            <a:pPr eaLnBrk="1" hangingPunct="1">
              <a:spcBef>
                <a:spcPct val="15000"/>
              </a:spcBef>
            </a:pPr>
            <a:r>
              <a:rPr lang="cs-CZ" altLang="cs-CZ" sz="1300" dirty="0">
                <a:latin typeface="Arial Narrow" pitchFamily="34" charset="0"/>
              </a:rPr>
              <a:t>Řežábek, P. (2011). Měnová politika a její interakce s politikou fiskální. Univerzita Karlova. Praha, Nakladatelství Karolinum, 2011. První vydání, 128 stran. ISBN </a:t>
            </a:r>
            <a:r>
              <a:rPr lang="cs-CZ" altLang="cs-CZ" sz="1300" dirty="0" smtClean="0">
                <a:latin typeface="Arial Narrow" pitchFamily="34" charset="0"/>
              </a:rPr>
              <a:t>978-80-246-1894-4</a:t>
            </a:r>
          </a:p>
          <a:p>
            <a:pPr eaLnBrk="1" hangingPunct="1">
              <a:spcBef>
                <a:spcPct val="15000"/>
              </a:spcBef>
            </a:pPr>
            <a:r>
              <a:rPr lang="cs-CZ" altLang="cs-CZ" sz="1300" dirty="0" smtClean="0">
                <a:latin typeface="Arial Narrow" pitchFamily="34" charset="0"/>
              </a:rPr>
              <a:t>Řežábek, P. (2013). Vlastnosti strukturálního salda a jeho využitelnost v období ekonomických šoků, BIATEC odborný bankový časopis, č. 10/2013, str. 4-9.</a:t>
            </a:r>
            <a:endParaRPr lang="cs-CZ" altLang="cs-CZ" sz="1300" dirty="0">
              <a:latin typeface="Arial Narrow" pitchFamily="34" charset="0"/>
            </a:endParaRPr>
          </a:p>
          <a:p>
            <a:pPr eaLnBrk="1" hangingPunct="1">
              <a:spcBef>
                <a:spcPct val="15000"/>
              </a:spcBef>
            </a:pPr>
            <a:r>
              <a:rPr lang="cs-CZ" altLang="cs-CZ" sz="1300" dirty="0">
                <a:latin typeface="Arial Narrow" pitchFamily="34" charset="0"/>
              </a:rPr>
              <a:t>Řežábek, P. (2012). </a:t>
            </a:r>
            <a:r>
              <a:rPr lang="cs-CZ" altLang="cs-CZ" sz="1300" dirty="0" err="1">
                <a:latin typeface="Arial Narrow" pitchFamily="34" charset="0"/>
              </a:rPr>
              <a:t>Euroriziko</a:t>
            </a:r>
            <a:r>
              <a:rPr lang="cs-CZ" altLang="cs-CZ" sz="1300" dirty="0">
                <a:latin typeface="Arial Narrow" pitchFamily="34" charset="0"/>
              </a:rPr>
              <a:t> pro české banky. </a:t>
            </a:r>
            <a:r>
              <a:rPr lang="pl-PL" altLang="cs-CZ" sz="1300" dirty="0">
                <a:latin typeface="Arial Narrow" pitchFamily="34" charset="0"/>
              </a:rPr>
              <a:t>Hospodářské noviny 20.6.2012, str. 9.</a:t>
            </a:r>
          </a:p>
          <a:p>
            <a:pPr eaLnBrk="1" hangingPunct="1">
              <a:spcBef>
                <a:spcPct val="15000"/>
              </a:spcBef>
            </a:pPr>
            <a:r>
              <a:rPr lang="pl-PL" altLang="cs-CZ" sz="1300" dirty="0">
                <a:latin typeface="Arial Narrow" pitchFamily="34" charset="0"/>
              </a:rPr>
              <a:t>Řežábek, P. (2012). Odpis části dluhopisů české banky nepoloží. Hospodářské noviny 7.3.2012, str. 9.</a:t>
            </a:r>
            <a:endParaRPr lang="cs-CZ" altLang="cs-CZ" sz="1300" dirty="0">
              <a:latin typeface="Arial Narrow" pitchFamily="34" charset="0"/>
            </a:endParaRPr>
          </a:p>
          <a:p>
            <a:pPr eaLnBrk="1" hangingPunct="1">
              <a:spcBef>
                <a:spcPct val="15000"/>
              </a:spcBef>
            </a:pPr>
            <a:r>
              <a:rPr lang="cs-CZ" altLang="cs-CZ" sz="1300" dirty="0">
                <a:latin typeface="Arial Narrow" pitchFamily="34" charset="0"/>
              </a:rPr>
              <a:t>Řežábek, P. (2012). Využitelnost strukturálního salda pro hodnocení fiskální politiky. Ve sborníku č. 97/2012 „Strukturální schodek rozpočtu. Měkký ukazatel k tvrdým trestům?“, CEP – Centrum pro ekonomiku a politiku.</a:t>
            </a:r>
          </a:p>
          <a:p>
            <a:pPr eaLnBrk="1" hangingPunct="1">
              <a:spcBef>
                <a:spcPct val="15000"/>
              </a:spcBef>
            </a:pPr>
            <a:r>
              <a:rPr lang="cs-CZ" altLang="cs-CZ" sz="1300" dirty="0">
                <a:latin typeface="Arial Narrow" pitchFamily="34" charset="0"/>
              </a:rPr>
              <a:t>Řežábek, P. (2011). Evropa je kolos na hliněných nohách. Rozhovor </a:t>
            </a:r>
            <a:r>
              <a:rPr lang="cs-CZ" altLang="cs-CZ" sz="1300" dirty="0" err="1">
                <a:latin typeface="Arial Narrow" pitchFamily="34" charset="0"/>
              </a:rPr>
              <a:t>Patria</a:t>
            </a:r>
            <a:r>
              <a:rPr lang="cs-CZ" altLang="cs-CZ" sz="1300" dirty="0">
                <a:latin typeface="Arial Narrow" pitchFamily="34" charset="0"/>
              </a:rPr>
              <a:t> Online. 13.12.2011.</a:t>
            </a:r>
          </a:p>
          <a:p>
            <a:pPr eaLnBrk="1" hangingPunct="1">
              <a:spcBef>
                <a:spcPct val="15000"/>
              </a:spcBef>
            </a:pPr>
            <a:r>
              <a:rPr lang="cs-CZ" altLang="cs-CZ" sz="1300" dirty="0">
                <a:latin typeface="Arial Narrow" pitchFamily="34" charset="0"/>
              </a:rPr>
              <a:t>Řežábek, P. (2011). Eurobondy: trest pro zodpovědné. Hospodářské noviny, 3.10.2011, str. 9</a:t>
            </a:r>
          </a:p>
          <a:p>
            <a:pPr eaLnBrk="1" hangingPunct="1">
              <a:spcBef>
                <a:spcPct val="15000"/>
              </a:spcBef>
            </a:pPr>
            <a:r>
              <a:rPr lang="cs-CZ" altLang="cs-CZ" sz="1300" dirty="0">
                <a:latin typeface="Arial Narrow" pitchFamily="34" charset="0"/>
              </a:rPr>
              <a:t>Cimburek, J.; Řežábek, P. (2010). Centrální bankovnictví v kontextu právního řádu na území České republiky. Český finanční a účetní časopis, 2010, roč. 5, č. 2, s. 18-31. ISSN 1802-2200</a:t>
            </a:r>
          </a:p>
          <a:p>
            <a:pPr eaLnBrk="1" hangingPunct="1">
              <a:spcBef>
                <a:spcPct val="15000"/>
              </a:spcBef>
            </a:pPr>
            <a:r>
              <a:rPr lang="cs-CZ" altLang="cs-CZ" sz="1300" dirty="0">
                <a:latin typeface="Arial Narrow" pitchFamily="34" charset="0"/>
              </a:rPr>
              <a:t>Řežábek, P. (2010). Jsme zadluženi víc, než si myslíme. Lidové noviny, 16.1.2010, str. 16</a:t>
            </a:r>
          </a:p>
          <a:p>
            <a:pPr eaLnBrk="1" hangingPunct="1">
              <a:spcBef>
                <a:spcPct val="15000"/>
              </a:spcBef>
            </a:pPr>
            <a:r>
              <a:rPr lang="cs-CZ" altLang="cs-CZ" sz="1300" dirty="0">
                <a:latin typeface="Arial Narrow" pitchFamily="34" charset="0"/>
              </a:rPr>
              <a:t>Řežábek, P. (2009). Zadlužený stát, Dluhopisy občanům. (ČT 24 6.12.2009, Otázky VM)</a:t>
            </a:r>
          </a:p>
          <a:p>
            <a:pPr eaLnBrk="1" hangingPunct="1">
              <a:spcBef>
                <a:spcPct val="15000"/>
              </a:spcBef>
            </a:pPr>
            <a:r>
              <a:rPr lang="cs-CZ" altLang="cs-CZ" sz="1300" dirty="0">
                <a:latin typeface="Arial Narrow" pitchFamily="34" charset="0"/>
              </a:rPr>
              <a:t>Řežábek, P. (2009). 20.8.2009 – Hospodářské noviny: „Volby nevolby, je třeba škrtat“</a:t>
            </a:r>
          </a:p>
          <a:p>
            <a:pPr eaLnBrk="1" hangingPunct="1">
              <a:spcBef>
                <a:spcPct val="15000"/>
              </a:spcBef>
            </a:pPr>
            <a:r>
              <a:rPr lang="cs-CZ" altLang="cs-CZ" sz="1300" dirty="0">
                <a:latin typeface="Arial Narrow" pitchFamily="34" charset="0"/>
              </a:rPr>
              <a:t>Řežábek, P. (2009). </a:t>
            </a:r>
            <a:r>
              <a:rPr lang="cs-CZ" altLang="cs-CZ" sz="1300" dirty="0" err="1">
                <a:latin typeface="Arial Narrow" pitchFamily="34" charset="0"/>
              </a:rPr>
              <a:t>The</a:t>
            </a:r>
            <a:r>
              <a:rPr lang="cs-CZ" altLang="cs-CZ" sz="1300" dirty="0">
                <a:latin typeface="Arial Narrow" pitchFamily="34" charset="0"/>
              </a:rPr>
              <a:t> Czech Republic </a:t>
            </a:r>
            <a:r>
              <a:rPr lang="cs-CZ" altLang="cs-CZ" sz="1300" dirty="0" err="1">
                <a:latin typeface="Arial Narrow" pitchFamily="34" charset="0"/>
              </a:rPr>
              <a:t>Faces</a:t>
            </a:r>
            <a:r>
              <a:rPr lang="cs-CZ" altLang="cs-CZ" sz="1300" dirty="0">
                <a:latin typeface="Arial Narrow" pitchFamily="34" charset="0"/>
              </a:rPr>
              <a:t> up to </a:t>
            </a:r>
            <a:r>
              <a:rPr lang="cs-CZ" altLang="cs-CZ" sz="1300" dirty="0" err="1">
                <a:latin typeface="Arial Narrow" pitchFamily="34" charset="0"/>
              </a:rPr>
              <a:t>the</a:t>
            </a:r>
            <a:r>
              <a:rPr lang="cs-CZ" altLang="cs-CZ" sz="1300" dirty="0">
                <a:latin typeface="Arial Narrow" pitchFamily="34" charset="0"/>
              </a:rPr>
              <a:t> </a:t>
            </a:r>
            <a:r>
              <a:rPr lang="cs-CZ" altLang="cs-CZ" sz="1300" dirty="0" err="1">
                <a:latin typeface="Arial Narrow" pitchFamily="34" charset="0"/>
              </a:rPr>
              <a:t>Crisis</a:t>
            </a:r>
            <a:r>
              <a:rPr lang="cs-CZ" altLang="cs-CZ" sz="1300" dirty="0">
                <a:latin typeface="Arial Narrow" pitchFamily="34" charset="0"/>
              </a:rPr>
              <a:t>. </a:t>
            </a:r>
            <a:r>
              <a:rPr lang="cs-CZ" altLang="cs-CZ" sz="1300" dirty="0" err="1">
                <a:latin typeface="Arial Narrow" pitchFamily="34" charset="0"/>
              </a:rPr>
              <a:t>Doing</a:t>
            </a:r>
            <a:r>
              <a:rPr lang="cs-CZ" altLang="cs-CZ" sz="1300" dirty="0">
                <a:latin typeface="Arial Narrow" pitchFamily="34" charset="0"/>
              </a:rPr>
              <a:t> Business in </a:t>
            </a:r>
            <a:r>
              <a:rPr lang="cs-CZ" altLang="cs-CZ" sz="1300" dirty="0" err="1">
                <a:latin typeface="Arial Narrow" pitchFamily="34" charset="0"/>
              </a:rPr>
              <a:t>the</a:t>
            </a:r>
            <a:r>
              <a:rPr lang="cs-CZ" altLang="cs-CZ" sz="1300" dirty="0">
                <a:latin typeface="Arial Narrow" pitchFamily="34" charset="0"/>
              </a:rPr>
              <a:t> Czech Republic, vol.2009/2010, pp 18-19. Praha: PP </a:t>
            </a:r>
            <a:r>
              <a:rPr lang="cs-CZ" altLang="cs-CZ" sz="1300" dirty="0" err="1">
                <a:latin typeface="Arial Narrow" pitchFamily="34" charset="0"/>
              </a:rPr>
              <a:t>Agency</a:t>
            </a:r>
            <a:endParaRPr lang="cs-CZ" altLang="cs-CZ" sz="1300" dirty="0">
              <a:latin typeface="Arial Narrow" pitchFamily="34" charset="0"/>
            </a:endParaRPr>
          </a:p>
          <a:p>
            <a:pPr eaLnBrk="1" hangingPunct="1">
              <a:spcBef>
                <a:spcPct val="15000"/>
              </a:spcBef>
            </a:pPr>
            <a:r>
              <a:rPr lang="cs-CZ" altLang="cs-CZ" sz="1300" dirty="0">
                <a:latin typeface="Arial Narrow" pitchFamily="34" charset="0"/>
              </a:rPr>
              <a:t>Řežábek, P. (2009). Euro: kdy je reálné jeho zavedení v ČR? Sborník č.29. Seminář </a:t>
            </a:r>
            <a:r>
              <a:rPr lang="cs-CZ" altLang="cs-CZ" sz="1300" dirty="0" err="1">
                <a:latin typeface="Arial Narrow" pitchFamily="34" charset="0"/>
              </a:rPr>
              <a:t>Fontes</a:t>
            </a:r>
            <a:r>
              <a:rPr lang="cs-CZ" altLang="cs-CZ" sz="1300" dirty="0">
                <a:latin typeface="Arial Narrow" pitchFamily="34" charset="0"/>
              </a:rPr>
              <a:t> </a:t>
            </a:r>
            <a:r>
              <a:rPr lang="cs-CZ" altLang="cs-CZ" sz="1300" dirty="0" err="1">
                <a:latin typeface="Arial Narrow" pitchFamily="34" charset="0"/>
              </a:rPr>
              <a:t>Rerum</a:t>
            </a:r>
            <a:endParaRPr lang="cs-CZ" altLang="cs-CZ" sz="1300" dirty="0">
              <a:latin typeface="Arial Narrow" pitchFamily="34" charset="0"/>
            </a:endParaRPr>
          </a:p>
          <a:p>
            <a:pPr eaLnBrk="1" hangingPunct="1">
              <a:spcBef>
                <a:spcPct val="15000"/>
              </a:spcBef>
            </a:pPr>
            <a:r>
              <a:rPr lang="cs-CZ" altLang="cs-CZ" sz="1300" dirty="0">
                <a:latin typeface="Arial Narrow" pitchFamily="34" charset="0"/>
              </a:rPr>
              <a:t>Řežábek, P. (2009). Jednoletý úvěr jako smrtící past. Bankovnictví, 27.1.2009, str. 11</a:t>
            </a:r>
          </a:p>
          <a:p>
            <a:pPr eaLnBrk="1" hangingPunct="1">
              <a:spcBef>
                <a:spcPct val="15000"/>
              </a:spcBef>
            </a:pPr>
            <a:r>
              <a:rPr lang="cs-CZ" altLang="cs-CZ" sz="1300" dirty="0">
                <a:latin typeface="Arial Narrow" pitchFamily="34" charset="0"/>
              </a:rPr>
              <a:t>Řežábek, P. (2008). Optimismus z americké krize je nemístný. E15, 18.8.2008, str. 12</a:t>
            </a:r>
          </a:p>
          <a:p>
            <a:pPr eaLnBrk="1" hangingPunct="1">
              <a:spcBef>
                <a:spcPct val="15000"/>
              </a:spcBef>
            </a:pPr>
            <a:r>
              <a:rPr lang="cs-CZ" altLang="cs-CZ" sz="1300" dirty="0">
                <a:latin typeface="Arial Narrow" pitchFamily="34" charset="0"/>
              </a:rPr>
              <a:t>Řežábek, P. (2007). Nemusíme do </a:t>
            </a:r>
            <a:r>
              <a:rPr lang="cs-CZ" altLang="cs-CZ" sz="1300" dirty="0" err="1">
                <a:latin typeface="Arial Narrow" pitchFamily="34" charset="0"/>
              </a:rPr>
              <a:t>euroklubu</a:t>
            </a:r>
            <a:r>
              <a:rPr lang="cs-CZ" altLang="cs-CZ" sz="1300" dirty="0">
                <a:latin typeface="Arial Narrow" pitchFamily="34" charset="0"/>
              </a:rPr>
              <a:t> spěchat, MF Dnes, 10.7.2007 </a:t>
            </a:r>
          </a:p>
          <a:p>
            <a:pPr eaLnBrk="1" hangingPunct="1">
              <a:spcBef>
                <a:spcPct val="15000"/>
              </a:spcBef>
            </a:pPr>
            <a:r>
              <a:rPr lang="cs-CZ" altLang="cs-CZ" sz="1300" dirty="0">
                <a:latin typeface="Arial Narrow" pitchFamily="34" charset="0"/>
              </a:rPr>
              <a:t>Řežábek, P. (2006). Vláda hédonismu: až přijdou zlé časy. Hospodářské noviny , 29.5.2006 </a:t>
            </a:r>
          </a:p>
          <a:p>
            <a:pPr eaLnBrk="1" hangingPunct="1">
              <a:spcBef>
                <a:spcPct val="15000"/>
              </a:spcBef>
            </a:pPr>
            <a:r>
              <a:rPr lang="cs-CZ" altLang="cs-CZ" sz="1300" dirty="0">
                <a:latin typeface="Arial Narrow" pitchFamily="34" charset="0"/>
              </a:rPr>
              <a:t>Řežábek, P. (2006). Proč koalice mlčí o euru? Hospodářské noviny, 12.7.2006 </a:t>
            </a:r>
          </a:p>
          <a:p>
            <a:pPr eaLnBrk="1" hangingPunct="1">
              <a:spcBef>
                <a:spcPct val="15000"/>
              </a:spcBef>
            </a:pPr>
            <a:r>
              <a:rPr lang="cs-CZ" altLang="cs-CZ" sz="1300" dirty="0">
                <a:latin typeface="Arial Narrow" pitchFamily="34" charset="0"/>
              </a:rPr>
              <a:t>pravidelné úvodní přednášky pro workshopy České bankovní asociace a ČNB k problematice eura od roku </a:t>
            </a:r>
            <a:r>
              <a:rPr lang="cs-CZ" altLang="cs-CZ" sz="1300" dirty="0" smtClean="0">
                <a:latin typeface="Arial Narrow" pitchFamily="34" charset="0"/>
              </a:rPr>
              <a:t>2005</a:t>
            </a:r>
            <a:endParaRPr lang="cs-CZ" altLang="cs-CZ" sz="1300" dirty="0">
              <a:latin typeface="Arial Narrow" pitchFamily="34" charset="0"/>
            </a:endParaRPr>
          </a:p>
        </p:txBody>
      </p:sp>
      <p:grpSp>
        <p:nvGrpSpPr>
          <p:cNvPr id="51205" name="Group 4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51206" name="Rectangle 5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51207" name="Rectangle 6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Závěr</a:t>
              </a:r>
              <a:endParaRPr lang="cs-CZ" altLang="cs-CZ" sz="18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-26988"/>
            <a:ext cx="9144000" cy="5976938"/>
            <a:chOff x="0" y="-17"/>
            <a:chExt cx="5760" cy="572"/>
          </a:xfrm>
        </p:grpSpPr>
        <p:sp>
          <p:nvSpPr>
            <p:cNvPr id="53254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53255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2800" b="1">
                <a:solidFill>
                  <a:schemeClr val="bg1"/>
                </a:solidFill>
              </a:endParaRPr>
            </a:p>
          </p:txBody>
        </p:sp>
      </p:grpSp>
      <p:sp>
        <p:nvSpPr>
          <p:cNvPr id="21504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133600"/>
            <a:ext cx="9144000" cy="1752600"/>
          </a:xfrm>
        </p:spPr>
        <p:txBody>
          <a:bodyPr/>
          <a:lstStyle/>
          <a:p>
            <a:pPr eaLnBrk="1" hangingPunct="1"/>
            <a:r>
              <a:rPr lang="cs-CZ" altLang="cs-CZ" sz="6000" b="1" smtClean="0">
                <a:solidFill>
                  <a:schemeClr val="bg1"/>
                </a:solidFill>
              </a:rPr>
              <a:t>Děkuji za pozornost</a:t>
            </a:r>
          </a:p>
        </p:txBody>
      </p:sp>
      <p:sp>
        <p:nvSpPr>
          <p:cNvPr id="53252" name="Text Box 11"/>
          <p:cNvSpPr txBox="1">
            <a:spLocks noChangeArrowheads="1"/>
          </p:cNvSpPr>
          <p:nvPr/>
        </p:nvSpPr>
        <p:spPr bwMode="auto">
          <a:xfrm>
            <a:off x="179388" y="6119813"/>
            <a:ext cx="41767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Ing. Pavel Řežábek, Ph.D.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400" dirty="0" smtClean="0"/>
              <a:t>VŠE, Národohospodářská fakulta</a:t>
            </a:r>
            <a:endParaRPr lang="cs-CZ" altLang="cs-CZ" sz="1400" dirty="0"/>
          </a:p>
        </p:txBody>
      </p:sp>
      <p:sp>
        <p:nvSpPr>
          <p:cNvPr id="53253" name="Text Box 20"/>
          <p:cNvSpPr txBox="1">
            <a:spLocks noChangeArrowheads="1"/>
          </p:cNvSpPr>
          <p:nvPr/>
        </p:nvSpPr>
        <p:spPr bwMode="auto">
          <a:xfrm>
            <a:off x="6443663" y="6100763"/>
            <a:ext cx="26273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 dirty="0"/>
              <a:t>Praha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1600" b="1" dirty="0" smtClean="0"/>
              <a:t>1. března 2018</a:t>
            </a:r>
            <a:endParaRPr lang="cs-CZ" altLang="cs-CZ" sz="1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AB9ACD6-7F2A-420C-9908-6C4EB7B4B1B8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 smtClean="0"/>
          </a:p>
        </p:txBody>
      </p:sp>
      <p:grpSp>
        <p:nvGrpSpPr>
          <p:cNvPr id="6147" name="Group 2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6152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6153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Základní informace o eurozóně</a:t>
              </a:r>
            </a:p>
          </p:txBody>
        </p:sp>
      </p:grp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179388" y="862013"/>
            <a:ext cx="8745537" cy="591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r>
              <a:rPr lang="cs-CZ" altLang="cs-CZ" sz="1400" b="1" u="sng" dirty="0" smtClean="0"/>
              <a:t>Základní mezníky:</a:t>
            </a:r>
          </a:p>
          <a:p>
            <a:pPr algn="just">
              <a:buFontTx/>
              <a:buChar char="•"/>
              <a:defRPr/>
            </a:pPr>
            <a:r>
              <a:rPr lang="cs-CZ" altLang="cs-CZ" sz="1400" dirty="0" smtClean="0"/>
              <a:t>1.1.1999 – Euro bylo zavedeno jako elektronická měna </a:t>
            </a:r>
          </a:p>
          <a:p>
            <a:pPr algn="just">
              <a:buFontTx/>
              <a:buChar char="•"/>
              <a:defRPr/>
            </a:pPr>
            <a:r>
              <a:rPr lang="cs-CZ" altLang="cs-CZ" sz="1400" dirty="0" smtClean="0"/>
              <a:t>1.1.2002 – do oběhu jsou uvedeny eurobankovky a mince</a:t>
            </a:r>
          </a:p>
          <a:p>
            <a:pPr marL="0" indent="0" algn="just">
              <a:defRPr/>
            </a:pPr>
            <a:endParaRPr lang="cs-CZ" altLang="cs-CZ" sz="1400" dirty="0" smtClean="0"/>
          </a:p>
          <a:p>
            <a:pPr algn="just">
              <a:defRPr/>
            </a:pPr>
            <a:r>
              <a:rPr lang="cs-CZ" altLang="cs-CZ" sz="1400" b="1" u="sng" dirty="0" smtClean="0"/>
              <a:t>Historie společné měny však sahá dále do minulosti:</a:t>
            </a:r>
          </a:p>
          <a:p>
            <a:pPr algn="just">
              <a:defRPr/>
            </a:pPr>
            <a:r>
              <a:rPr lang="cs-CZ" altLang="cs-CZ" sz="1400" dirty="0" smtClean="0"/>
              <a:t>1950+ 	poválečná léta (EPU – Evropská platební unie, Římská smlouva - 1957,...),</a:t>
            </a:r>
          </a:p>
          <a:p>
            <a:pPr algn="just">
              <a:defRPr/>
            </a:pPr>
            <a:r>
              <a:rPr lang="cs-CZ" altLang="cs-CZ" sz="1400" dirty="0" smtClean="0"/>
              <a:t>1969+ 	</a:t>
            </a:r>
            <a:r>
              <a:rPr lang="cs-CZ" altLang="cs-CZ" sz="1400" dirty="0" err="1" smtClean="0"/>
              <a:t>Hágský</a:t>
            </a:r>
            <a:r>
              <a:rPr lang="cs-CZ" altLang="cs-CZ" sz="1400" dirty="0" smtClean="0"/>
              <a:t> summit, Wernerova zpráva, Rozpad </a:t>
            </a:r>
            <a:r>
              <a:rPr lang="cs-CZ" altLang="cs-CZ" sz="1400" dirty="0" err="1" smtClean="0"/>
              <a:t>Bretton-Woodského</a:t>
            </a:r>
            <a:r>
              <a:rPr lang="cs-CZ" altLang="cs-CZ" sz="1400" dirty="0" smtClean="0"/>
              <a:t> systému,</a:t>
            </a:r>
          </a:p>
          <a:p>
            <a:pPr algn="just">
              <a:defRPr/>
            </a:pPr>
            <a:r>
              <a:rPr lang="cs-CZ" altLang="cs-CZ" sz="1400" dirty="0" smtClean="0"/>
              <a:t>1978+	Evropský měnový systém (ECU, ERM),</a:t>
            </a:r>
          </a:p>
          <a:p>
            <a:pPr algn="just">
              <a:defRPr/>
            </a:pPr>
            <a:r>
              <a:rPr lang="cs-CZ" altLang="cs-CZ" sz="1400" dirty="0" smtClean="0"/>
              <a:t>1986	Podpis Jednotného evropského aktu (Single </a:t>
            </a:r>
            <a:r>
              <a:rPr lang="cs-CZ" altLang="cs-CZ" sz="1400" dirty="0" err="1" smtClean="0"/>
              <a:t>European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Act</a:t>
            </a:r>
            <a:r>
              <a:rPr lang="cs-CZ" altLang="cs-CZ" sz="1400" dirty="0" smtClean="0"/>
              <a:t>),</a:t>
            </a:r>
          </a:p>
          <a:p>
            <a:pPr algn="just">
              <a:defRPr/>
            </a:pPr>
            <a:r>
              <a:rPr lang="cs-CZ" altLang="cs-CZ" sz="1400" dirty="0" smtClean="0"/>
              <a:t>1989	</a:t>
            </a:r>
            <a:r>
              <a:rPr lang="cs-CZ" altLang="cs-CZ" sz="1400" dirty="0" err="1" smtClean="0"/>
              <a:t>Delorsova</a:t>
            </a:r>
            <a:r>
              <a:rPr lang="cs-CZ" altLang="cs-CZ" sz="1400" dirty="0" smtClean="0"/>
              <a:t> zpráva (mj. vytvoření ESCB, 3 fáze EMU),</a:t>
            </a:r>
          </a:p>
          <a:p>
            <a:pPr algn="just">
              <a:defRPr/>
            </a:pPr>
            <a:r>
              <a:rPr lang="cs-CZ" altLang="cs-CZ" sz="1400" dirty="0" smtClean="0"/>
              <a:t>1991-2	Maastrichtská smlouva,</a:t>
            </a:r>
          </a:p>
          <a:p>
            <a:pPr algn="just">
              <a:defRPr/>
            </a:pPr>
            <a:r>
              <a:rPr lang="cs-CZ" altLang="cs-CZ" sz="1400" dirty="0" smtClean="0"/>
              <a:t>1994	Začátek druhé fáze EMU (založen </a:t>
            </a:r>
            <a:r>
              <a:rPr lang="cs-CZ" altLang="cs-CZ" sz="1400" dirty="0" err="1" smtClean="0"/>
              <a:t>European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Monetary</a:t>
            </a:r>
            <a:r>
              <a:rPr lang="cs-CZ" altLang="cs-CZ" sz="1400" dirty="0" smtClean="0"/>
              <a:t> Institute – předchůdce ECB),</a:t>
            </a:r>
          </a:p>
          <a:p>
            <a:pPr algn="just">
              <a:defRPr/>
            </a:pPr>
            <a:r>
              <a:rPr lang="cs-CZ" altLang="cs-CZ" sz="1400" dirty="0" smtClean="0"/>
              <a:t>1995	jméno „euro“ a adaptace Madridského scénáře,</a:t>
            </a:r>
          </a:p>
          <a:p>
            <a:pPr algn="just">
              <a:defRPr/>
            </a:pPr>
            <a:r>
              <a:rPr lang="cs-CZ" altLang="cs-CZ" sz="1400" dirty="0" smtClean="0"/>
              <a:t>1997	Amsterdamské zasedání Evropské rady (Pakt stability a růstu, ERMII),</a:t>
            </a:r>
          </a:p>
          <a:p>
            <a:pPr algn="just">
              <a:defRPr/>
            </a:pPr>
            <a:r>
              <a:rPr lang="cs-CZ" altLang="cs-CZ" sz="1400" dirty="0" smtClean="0"/>
              <a:t>1998	Rozhodnutí o prvních členech eurozóny (11  států),</a:t>
            </a:r>
          </a:p>
          <a:p>
            <a:pPr algn="just">
              <a:defRPr/>
            </a:pPr>
            <a:r>
              <a:rPr lang="cs-CZ" altLang="cs-CZ" sz="1400" dirty="0" smtClean="0"/>
              <a:t>		vzniká ECB a nahrazuje tak EMI,</a:t>
            </a:r>
          </a:p>
          <a:p>
            <a:pPr algn="just">
              <a:defRPr/>
            </a:pPr>
            <a:r>
              <a:rPr lang="cs-CZ" altLang="cs-CZ" sz="1400" dirty="0" smtClean="0"/>
              <a:t>		nastavení konverzních poměrů měn k euru (31.12.1998),</a:t>
            </a:r>
          </a:p>
          <a:p>
            <a:pPr algn="just">
              <a:defRPr/>
            </a:pPr>
            <a:r>
              <a:rPr lang="cs-CZ" altLang="cs-CZ" sz="1400" dirty="0" smtClean="0"/>
              <a:t>1999	zrození eura,</a:t>
            </a:r>
          </a:p>
          <a:p>
            <a:pPr algn="just">
              <a:defRPr/>
            </a:pPr>
            <a:r>
              <a:rPr lang="cs-CZ" altLang="cs-CZ" sz="1400" dirty="0" smtClean="0"/>
              <a:t>2000	Řecko vstupuje do eurozóny, Dánsko v referendu odmítá euro,</a:t>
            </a:r>
          </a:p>
          <a:p>
            <a:pPr algn="just">
              <a:defRPr/>
            </a:pPr>
            <a:r>
              <a:rPr lang="cs-CZ" altLang="cs-CZ" sz="1400" dirty="0" smtClean="0"/>
              <a:t>2002	bankovky a mince,</a:t>
            </a:r>
          </a:p>
          <a:p>
            <a:pPr algn="just">
              <a:defRPr/>
            </a:pPr>
            <a:r>
              <a:rPr lang="cs-CZ" altLang="cs-CZ" sz="1400" dirty="0" smtClean="0"/>
              <a:t>2003	Švédsko v referendu odmítá vstup do eurozóny,</a:t>
            </a:r>
          </a:p>
          <a:p>
            <a:pPr algn="just">
              <a:defRPr/>
            </a:pPr>
            <a:r>
              <a:rPr lang="cs-CZ" altLang="cs-CZ" sz="1400" dirty="0" smtClean="0"/>
              <a:t>2007	Slovinsko vstupuje do eurozóny, vstup Litvy odložen,</a:t>
            </a:r>
          </a:p>
          <a:p>
            <a:pPr algn="just">
              <a:defRPr/>
            </a:pPr>
            <a:r>
              <a:rPr lang="cs-CZ" altLang="cs-CZ" sz="1400" dirty="0" smtClean="0"/>
              <a:t>2008 	Malta a Kypr vstupují do eurozóny,</a:t>
            </a:r>
          </a:p>
          <a:p>
            <a:pPr algn="just">
              <a:defRPr/>
            </a:pPr>
            <a:r>
              <a:rPr lang="cs-CZ" altLang="cs-CZ" sz="1400" dirty="0" smtClean="0"/>
              <a:t>2009	Slovensko vstupuje do eurozóny,</a:t>
            </a:r>
          </a:p>
          <a:p>
            <a:pPr marL="0" indent="0" algn="just">
              <a:defRPr/>
            </a:pPr>
            <a:r>
              <a:rPr lang="cs-CZ" altLang="cs-CZ" sz="1400" dirty="0" smtClean="0"/>
              <a:t>2011	Estonsko vstupuje do eurozóny,</a:t>
            </a:r>
          </a:p>
          <a:p>
            <a:pPr marL="0" indent="0" algn="just">
              <a:defRPr/>
            </a:pPr>
            <a:r>
              <a:rPr lang="cs-CZ" altLang="cs-CZ" sz="1400" dirty="0" smtClean="0"/>
              <a:t>2014	Lotyško vstupuje do eurozóny,</a:t>
            </a:r>
          </a:p>
          <a:p>
            <a:pPr marL="0" indent="0" algn="just">
              <a:defRPr/>
            </a:pPr>
            <a:r>
              <a:rPr lang="cs-CZ" altLang="cs-CZ" sz="1400" dirty="0" smtClean="0"/>
              <a:t>2015	Litva vstupuje do eurozóny jako 19 země.</a:t>
            </a:r>
          </a:p>
        </p:txBody>
      </p:sp>
      <p:pic>
        <p:nvPicPr>
          <p:cNvPr id="6151" name="Picture 8" descr="euro_logo_azzur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1275" y="5024437"/>
            <a:ext cx="1876425" cy="152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124"/>
            <a:ext cx="9143999" cy="6365875"/>
          </a:xfrm>
          <a:prstGeom prst="rect">
            <a:avLst/>
          </a:prstGeom>
        </p:spPr>
      </p:pic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0" y="-26988"/>
            <a:ext cx="9144000" cy="1038226"/>
            <a:chOff x="0" y="-17"/>
            <a:chExt cx="5760" cy="572"/>
          </a:xfrm>
        </p:grpSpPr>
        <p:sp>
          <p:nvSpPr>
            <p:cNvPr id="7173" name="Rectangle 4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7174" name="Rectangle 5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Základní informace o eurozóně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0" y="-26988"/>
            <a:ext cx="9144000" cy="908051"/>
            <a:chOff x="0" y="-17"/>
            <a:chExt cx="5760" cy="572"/>
          </a:xfrm>
        </p:grpSpPr>
        <p:sp>
          <p:nvSpPr>
            <p:cNvPr id="8201" name="Rectangle 4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8202" name="Rectangle 5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...</a:t>
              </a:r>
              <a:endParaRPr lang="cs-CZ" altLang="cs-CZ" sz="1800">
                <a:solidFill>
                  <a:schemeClr val="bg1"/>
                </a:solidFill>
              </a:endParaRPr>
            </a:p>
          </p:txBody>
        </p:sp>
      </p:grpSp>
      <p:sp>
        <p:nvSpPr>
          <p:cNvPr id="809990" name="AutoShape 6"/>
          <p:cNvSpPr>
            <a:spLocks noChangeArrowheads="1"/>
          </p:cNvSpPr>
          <p:nvPr/>
        </p:nvSpPr>
        <p:spPr bwMode="auto">
          <a:xfrm>
            <a:off x="179388" y="115888"/>
            <a:ext cx="576262" cy="57785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grpSp>
        <p:nvGrpSpPr>
          <p:cNvPr id="8198" name="Group 7"/>
          <p:cNvGrpSpPr>
            <a:grpSpLocks/>
          </p:cNvGrpSpPr>
          <p:nvPr/>
        </p:nvGrpSpPr>
        <p:grpSpPr bwMode="auto">
          <a:xfrm>
            <a:off x="0" y="0"/>
            <a:ext cx="9144000" cy="1000125"/>
            <a:chOff x="0" y="-17"/>
            <a:chExt cx="5760" cy="572"/>
          </a:xfrm>
        </p:grpSpPr>
        <p:sp>
          <p:nvSpPr>
            <p:cNvPr id="8199" name="Rectangle 8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8200" name="Rectangle 9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Základní informace o eurozóně</a:t>
              </a:r>
            </a:p>
          </p:txBody>
        </p:sp>
      </p:grp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942012" y="5784463"/>
            <a:ext cx="28019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s-CZ" altLang="cs-CZ" sz="1200" i="1" dirty="0" smtClean="0"/>
              <a:t>Pramen: ECB, </a:t>
            </a:r>
            <a:r>
              <a:rPr lang="cs-CZ" altLang="cs-CZ" sz="1200" i="1" dirty="0" err="1" smtClean="0"/>
              <a:t>Eurostat</a:t>
            </a:r>
            <a:r>
              <a:rPr lang="cs-CZ" altLang="cs-CZ" sz="1200" i="1" dirty="0" smtClean="0"/>
              <a:t>, </a:t>
            </a:r>
            <a:r>
              <a:rPr lang="cs-CZ" altLang="cs-CZ" sz="1200" i="1" dirty="0" err="1" smtClean="0"/>
              <a:t>World</a:t>
            </a:r>
            <a:r>
              <a:rPr lang="cs-CZ" altLang="cs-CZ" sz="1200" i="1" dirty="0" smtClean="0"/>
              <a:t> Bank</a:t>
            </a:r>
            <a:endParaRPr lang="cs-CZ" altLang="cs-CZ" sz="1200" i="1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9EECD-15DA-43E0-8E69-7780DFE4C6BD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004888"/>
            <a:ext cx="9048750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4D798BB-F777-43DF-B557-18D782E1847C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 smtClean="0"/>
          </a:p>
        </p:txBody>
      </p:sp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0" y="2774950"/>
            <a:ext cx="9144000" cy="908050"/>
            <a:chOff x="0" y="-17"/>
            <a:chExt cx="5760" cy="572"/>
          </a:xfrm>
        </p:grpSpPr>
        <p:sp>
          <p:nvSpPr>
            <p:cNvPr id="10247" name="Rectangle 3"/>
            <p:cNvSpPr>
              <a:spLocks noChangeArrowheads="1"/>
            </p:cNvSpPr>
            <p:nvPr/>
          </p:nvSpPr>
          <p:spPr bwMode="auto">
            <a:xfrm>
              <a:off x="0" y="-17"/>
              <a:ext cx="5760" cy="572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66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 sz="1800"/>
            </a:p>
          </p:txBody>
        </p:sp>
        <p:sp>
          <p:nvSpPr>
            <p:cNvPr id="10248" name="Rectangle 4"/>
            <p:cNvSpPr>
              <a:spLocks noChangeArrowheads="1"/>
            </p:cNvSpPr>
            <p:nvPr/>
          </p:nvSpPr>
          <p:spPr bwMode="auto">
            <a:xfrm>
              <a:off x="113" y="-17"/>
              <a:ext cx="5534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2800" b="1">
                  <a:solidFill>
                    <a:schemeClr val="bg1"/>
                  </a:solidFill>
                </a:rPr>
                <a:t>Stav v oblasti nominálních veličin</a:t>
              </a:r>
            </a:p>
          </p:txBody>
        </p:sp>
      </p:grp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0" y="2828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852999" name="AutoShape 7"/>
          <p:cNvSpPr>
            <a:spLocks noChangeArrowheads="1"/>
          </p:cNvSpPr>
          <p:nvPr/>
        </p:nvSpPr>
        <p:spPr bwMode="auto">
          <a:xfrm>
            <a:off x="901700" y="2938463"/>
            <a:ext cx="576263" cy="57785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381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52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52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DD3D353-5FCA-4912-8E07-AA0BAFCB7E1E}" type="slidenum">
              <a:rPr lang="cs-CZ" altLang="cs-CZ" sz="1400" smtClean="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 smtClean="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908051"/>
          </a:xfrm>
          <a:prstGeom prst="rect">
            <a:avLst/>
          </a:prstGeom>
          <a:solidFill>
            <a:srgbClr val="666699"/>
          </a:solidFill>
          <a:ln w="9525">
            <a:solidFill>
              <a:srgbClr val="66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908050"/>
          </a:xfrm>
        </p:spPr>
        <p:txBody>
          <a:bodyPr/>
          <a:lstStyle/>
          <a:p>
            <a:pPr eaLnBrk="1" hangingPunct="1"/>
            <a:r>
              <a:rPr lang="cs-CZ" altLang="cs-CZ" sz="2800" b="1" smtClean="0">
                <a:solidFill>
                  <a:schemeClr val="bg1"/>
                </a:solidFill>
              </a:rPr>
              <a:t>Postavení ČR v rámci eurozóny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539750" y="1125538"/>
            <a:ext cx="8208963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/>
              <a:t>1. květen 2004 – ČR členem EU</a:t>
            </a:r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/>
              <a:t>ČNB členem ESCB</a:t>
            </a:r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Nedílnou </a:t>
            </a:r>
            <a:r>
              <a:rPr lang="cs-CZ" altLang="cs-CZ" sz="1800" dirty="0"/>
              <a:t>součástí přistoupení ČR k EU je i závazek o následném přistoupení k eurozóně:</a:t>
            </a:r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endParaRPr lang="cs-CZ" altLang="cs-CZ" sz="1800" dirty="0"/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endParaRPr lang="cs-CZ" altLang="cs-CZ" sz="1800" dirty="0"/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endParaRPr lang="cs-CZ" altLang="cs-CZ" sz="1800" dirty="0"/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endParaRPr lang="cs-CZ" altLang="cs-CZ" sz="1800" dirty="0"/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ČR má prozatím status </a:t>
            </a:r>
            <a:r>
              <a:rPr lang="cs-CZ" altLang="cs-CZ" sz="1800" dirty="0"/>
              <a:t>členské země s dočasnou výjimkou pro zavedení </a:t>
            </a:r>
            <a:r>
              <a:rPr lang="cs-CZ" altLang="cs-CZ" sz="1800" dirty="0" smtClean="0"/>
              <a:t>eura.</a:t>
            </a:r>
            <a:endParaRPr lang="cs-CZ" altLang="cs-CZ" sz="1800" dirty="0"/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dirty="0" smtClean="0"/>
              <a:t>Před </a:t>
            </a:r>
            <a:r>
              <a:rPr lang="cs-CZ" altLang="cs-CZ" sz="1800" dirty="0"/>
              <a:t>zavedením měny euro musí ČR splnit maastrichtská konvergenční kritéria (včetně slučitelnosti právních předpisů v oblasti HMU – Hospodářské a měnové unie</a:t>
            </a:r>
            <a:r>
              <a:rPr lang="cs-CZ" altLang="cs-CZ" sz="1800" dirty="0" smtClean="0"/>
              <a:t>).</a:t>
            </a:r>
            <a:endParaRPr lang="cs-CZ" altLang="cs-CZ" sz="1800" dirty="0"/>
          </a:p>
          <a:p>
            <a:pPr eaLnBrk="1" hangingPunct="1">
              <a:spcBef>
                <a:spcPct val="50000"/>
              </a:spcBef>
              <a:buClr>
                <a:srgbClr val="666699"/>
              </a:buClr>
              <a:buSzPct val="80000"/>
              <a:buFont typeface="Wingdings" pitchFamily="2" charset="2"/>
              <a:buChar char="n"/>
            </a:pPr>
            <a:r>
              <a:rPr lang="cs-CZ" altLang="cs-CZ" sz="1800" b="1" u="sng" dirty="0" smtClean="0"/>
              <a:t>Časový </a:t>
            </a:r>
            <a:r>
              <a:rPr lang="cs-CZ" altLang="cs-CZ" sz="1800" b="1" u="sng" dirty="0"/>
              <a:t>okamžik pro zavedení eura či pro splnění konvergenčních kritérií evropská legislativa explicitně </a:t>
            </a:r>
            <a:r>
              <a:rPr lang="cs-CZ" altLang="cs-CZ" sz="1800" b="1" u="sng" dirty="0" smtClean="0"/>
              <a:t>neupravuje.</a:t>
            </a:r>
            <a:endParaRPr lang="cs-CZ" altLang="cs-CZ" sz="1800" b="1" u="sng" dirty="0"/>
          </a:p>
        </p:txBody>
      </p:sp>
      <p:sp>
        <p:nvSpPr>
          <p:cNvPr id="634885" name="AutoShape 5"/>
          <p:cNvSpPr>
            <a:spLocks noChangeArrowheads="1"/>
          </p:cNvSpPr>
          <p:nvPr/>
        </p:nvSpPr>
        <p:spPr bwMode="auto">
          <a:xfrm>
            <a:off x="971550" y="2636838"/>
            <a:ext cx="7488238" cy="1584325"/>
          </a:xfrm>
          <a:prstGeom prst="roundRect">
            <a:avLst>
              <a:gd name="adj" fmla="val 7407"/>
            </a:avLst>
          </a:prstGeom>
          <a:solidFill>
            <a:srgbClr val="CCCCFF"/>
          </a:solidFill>
          <a:ln w="127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ČLÁNEK 4 (Akt o podmínkách přistoupení):</a:t>
            </a:r>
          </a:p>
          <a:p>
            <a:pPr algn="ctr">
              <a:defRPr/>
            </a:pPr>
            <a:endParaRPr lang="cs-CZ" sz="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defRPr/>
            </a:pPr>
            <a:r>
              <a:rPr lang="cs-CZ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„Každý nový členský stát se účastní hospodářské a měnové unie ode dne přistoupení jako členský stát, na který se vztahuje výjimka, ve smyslu článku 122 Smlouvy o ES“</a:t>
            </a:r>
            <a:endParaRPr lang="cs-CZ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30674</TotalTime>
  <Words>3251</Words>
  <Application>Microsoft Office PowerPoint</Application>
  <PresentationFormat>Předvádění na obrazovce (4:3)</PresentationFormat>
  <Paragraphs>499</Paragraphs>
  <Slides>48</Slides>
  <Notes>46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6" baseType="lpstr">
      <vt:lpstr>Arial</vt:lpstr>
      <vt:lpstr>Arial Black</vt:lpstr>
      <vt:lpstr>Arial Narrow</vt:lpstr>
      <vt:lpstr>Calibri</vt:lpstr>
      <vt:lpstr>Symbol</vt:lpstr>
      <vt:lpstr>Times New Roman</vt:lpstr>
      <vt:lpstr>Wingdings</vt:lpstr>
      <vt:lpstr>Výchozí návrh</vt:lpstr>
      <vt:lpstr>Prezentace aplikace PowerPoint</vt:lpstr>
      <vt:lpstr>Co náš čeká na našich setkáních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Postavení ČR v rámci eurozóny</vt:lpstr>
      <vt:lpstr>Postavení ČR v rámci eurozóny</vt:lpstr>
      <vt:lpstr>Stav příprav zavedení eura v ČR</vt:lpstr>
      <vt:lpstr>Stav příprav zavedení eura v ČR</vt:lpstr>
      <vt:lpstr>Stav příprav zavedení eura v ČR</vt:lpstr>
      <vt:lpstr>Stav příprav zavedení eura v ČR</vt:lpstr>
      <vt:lpstr>Stav příprav zavedení eura v ČR</vt:lpstr>
      <vt:lpstr>Stav příprav zavedení eura v ČR</vt:lpstr>
      <vt:lpstr>Stav příprav zavedení eura v ČR</vt:lpstr>
      <vt:lpstr>Stav příprav zavedení eura v ČR</vt:lpstr>
      <vt:lpstr>Stav příprav zavedení eura v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Vývoj HDP a státních financí (1995–2016) srovnání s rokem 1995, rok 1995 = 100 %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pohled na perspektivu vstupu do eurozóny</dc:title>
  <dc:creator>Pavel Řežábek</dc:creator>
  <cp:lastModifiedBy>Pavel Řežábek</cp:lastModifiedBy>
  <cp:revision>841</cp:revision>
  <cp:lastPrinted>2016-03-07T15:54:06Z</cp:lastPrinted>
  <dcterms:created xsi:type="dcterms:W3CDTF">2005-11-29T13:32:28Z</dcterms:created>
  <dcterms:modified xsi:type="dcterms:W3CDTF">2018-03-01T14:36:42Z</dcterms:modified>
</cp:coreProperties>
</file>