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461" r:id="rId2"/>
    <p:sldId id="619" r:id="rId3"/>
    <p:sldId id="582" r:id="rId4"/>
    <p:sldId id="553" r:id="rId5"/>
    <p:sldId id="554" r:id="rId6"/>
    <p:sldId id="609" r:id="rId7"/>
    <p:sldId id="616" r:id="rId8"/>
    <p:sldId id="555" r:id="rId9"/>
    <p:sldId id="608" r:id="rId10"/>
    <p:sldId id="610" r:id="rId11"/>
    <p:sldId id="557" r:id="rId12"/>
    <p:sldId id="611" r:id="rId13"/>
    <p:sldId id="592" r:id="rId14"/>
    <p:sldId id="587" r:id="rId15"/>
    <p:sldId id="607" r:id="rId16"/>
    <p:sldId id="593" r:id="rId17"/>
    <p:sldId id="558" r:id="rId18"/>
    <p:sldId id="615" r:id="rId19"/>
    <p:sldId id="617" r:id="rId20"/>
    <p:sldId id="588" r:id="rId21"/>
    <p:sldId id="561" r:id="rId22"/>
    <p:sldId id="559" r:id="rId23"/>
    <p:sldId id="560" r:id="rId24"/>
    <p:sldId id="562" r:id="rId25"/>
    <p:sldId id="563" r:id="rId26"/>
    <p:sldId id="606" r:id="rId27"/>
    <p:sldId id="589" r:id="rId28"/>
    <p:sldId id="618" r:id="rId29"/>
    <p:sldId id="591" r:id="rId30"/>
    <p:sldId id="574" r:id="rId31"/>
    <p:sldId id="614" r:id="rId32"/>
    <p:sldId id="575" r:id="rId33"/>
    <p:sldId id="604" r:id="rId34"/>
    <p:sldId id="613" r:id="rId35"/>
    <p:sldId id="579" r:id="rId36"/>
    <p:sldId id="602" r:id="rId37"/>
    <p:sldId id="314" r:id="rId38"/>
  </p:sldIdLst>
  <p:sldSz cx="9144000" cy="6858000" type="screen4x3"/>
  <p:notesSz cx="6797675" cy="9928225"/>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9B9"/>
    <a:srgbClr val="FFEFEF"/>
    <a:srgbClr val="FF9900"/>
    <a:srgbClr val="CC9900"/>
    <a:srgbClr val="E7E6FE"/>
    <a:srgbClr val="FF0505"/>
    <a:srgbClr val="FFFFCC"/>
    <a:srgbClr val="5F5F5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34" autoAdjust="0"/>
    <p:restoredTop sz="89944" autoAdjust="0"/>
  </p:normalViewPr>
  <p:slideViewPr>
    <p:cSldViewPr snapToGrid="0">
      <p:cViewPr varScale="1">
        <p:scale>
          <a:sx n="104" d="100"/>
          <a:sy n="104" d="100"/>
        </p:scale>
        <p:origin x="1878"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04714D-1640-4E04-8754-4C957D3BC486}" type="doc">
      <dgm:prSet loTypeId="urn:microsoft.com/office/officeart/2005/8/layout/orgChart1" loCatId="hierarchy" qsTypeId="urn:microsoft.com/office/officeart/2005/8/quickstyle/simple1" qsCatId="simple" csTypeId="urn:microsoft.com/office/officeart/2005/8/colors/accent1_2" csCatId="accent1"/>
      <dgm:spPr/>
    </dgm:pt>
    <dgm:pt modelId="{F24699EE-D491-40EB-A66C-54A47A26C4B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Celková inflace</a:t>
          </a:r>
        </a:p>
      </dgm:t>
    </dgm:pt>
    <dgm:pt modelId="{315E676C-5AD6-4CEB-A287-57DF59A51BAA}" type="parTrans" cxnId="{FBE5EB85-D45B-4134-984F-51B375A48646}">
      <dgm:prSet/>
      <dgm:spPr/>
    </dgm:pt>
    <dgm:pt modelId="{F142583C-2E2E-43D0-85AB-C69CD475D7CD}" type="sibTrans" cxnId="{FBE5EB85-D45B-4134-984F-51B375A48646}">
      <dgm:prSet/>
      <dgm:spPr/>
    </dgm:pt>
    <dgm:pt modelId="{0AF33223-AD8A-4920-8B96-332EE52F6DD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Měnověpolitická inflace</a:t>
          </a:r>
        </a:p>
      </dgm:t>
    </dgm:pt>
    <dgm:pt modelId="{A110E53B-F83F-431D-BF78-D0B30B32BF35}" type="parTrans" cxnId="{57316F4E-832F-47D1-A735-E2A441D5CCA9}">
      <dgm:prSet/>
      <dgm:spPr/>
    </dgm:pt>
    <dgm:pt modelId="{23AE1AC3-6A25-4CC6-9957-E04751FAD824}" type="sibTrans" cxnId="{57316F4E-832F-47D1-A735-E2A441D5CCA9}">
      <dgm:prSet/>
      <dgm:spPr/>
    </dgm:pt>
    <dgm:pt modelId="{676F6E16-CE90-4A3E-A501-9F5DFE0EE65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Regulované ceny</a:t>
          </a:r>
        </a:p>
      </dgm:t>
    </dgm:pt>
    <dgm:pt modelId="{920E10A1-777C-41E9-811D-B5B889E90465}" type="parTrans" cxnId="{ED4009AD-99D9-4DA1-B4CD-7FB304C9C871}">
      <dgm:prSet/>
      <dgm:spPr/>
    </dgm:pt>
    <dgm:pt modelId="{87D6F5DA-9674-46BC-8819-63EEC0F4D9B8}" type="sibTrans" cxnId="{ED4009AD-99D9-4DA1-B4CD-7FB304C9C871}">
      <dgm:prSet/>
      <dgm:spPr/>
    </dgm:pt>
    <dgm:pt modelId="{98FB66FF-A992-441C-9E9D-9E8B70C37073}">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Čistá inflace</a:t>
          </a:r>
        </a:p>
      </dgm:t>
    </dgm:pt>
    <dgm:pt modelId="{8EE6C458-A3F2-4D6B-A3C1-3ADB45C76268}" type="parTrans" cxnId="{2C8C9C42-F895-4F17-9A57-419C57CEA446}">
      <dgm:prSet/>
      <dgm:spPr/>
    </dgm:pt>
    <dgm:pt modelId="{F84F9CE7-30B6-43B0-ABEB-63263CD045DE}" type="sibTrans" cxnId="{2C8C9C42-F895-4F17-9A57-419C57CEA446}">
      <dgm:prSet/>
      <dgm:spPr/>
    </dgm:pt>
    <dgm:pt modelId="{C07D6380-B025-4C55-90EC-5D40359E48B2}">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Domácí ceny</a:t>
          </a:r>
        </a:p>
      </dgm:t>
    </dgm:pt>
    <dgm:pt modelId="{43D1F91D-847E-4FB6-8A44-30B6027AD3E0}" type="parTrans" cxnId="{553293CD-7625-4A2B-BDD6-68EC59D7B788}">
      <dgm:prSet/>
      <dgm:spPr/>
    </dgm:pt>
    <dgm:pt modelId="{B70F12D7-C976-485E-8ADE-6CF132B6608A}" type="sibTrans" cxnId="{553293CD-7625-4A2B-BDD6-68EC59D7B788}">
      <dgm:prSet/>
      <dgm:spPr/>
    </dgm:pt>
    <dgm:pt modelId="{BA1A4E12-B196-4D2B-B38C-E1F55CC1A929}">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Mzdy</a:t>
          </a:r>
        </a:p>
      </dgm:t>
    </dgm:pt>
    <dgm:pt modelId="{485A98AD-D72F-41B7-A677-9D0985498282}" type="parTrans" cxnId="{37ADEAED-83B6-4C03-9B45-96BD5891FE35}">
      <dgm:prSet/>
      <dgm:spPr/>
    </dgm:pt>
    <dgm:pt modelId="{E3D41D37-B566-4B78-B9C5-A5AFFA627D7B}" type="sibTrans" cxnId="{37ADEAED-83B6-4C03-9B45-96BD5891FE35}">
      <dgm:prSet/>
      <dgm:spPr/>
    </dgm:pt>
    <dgm:pt modelId="{40EB7E92-CF75-4CF9-91E1-ABB015D8239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Cena kapitálu</a:t>
          </a:r>
        </a:p>
      </dgm:t>
    </dgm:pt>
    <dgm:pt modelId="{CA3CC29E-3A7F-4E28-9961-1512CD1DEDDE}" type="parTrans" cxnId="{F9C88458-E3D3-477F-80A3-A694B6AFA86A}">
      <dgm:prSet/>
      <dgm:spPr/>
    </dgm:pt>
    <dgm:pt modelId="{F2999347-AC29-41DC-8101-FFBD9A826562}" type="sibTrans" cxnId="{F9C88458-E3D3-477F-80A3-A694B6AFA86A}">
      <dgm:prSet/>
      <dgm:spPr/>
    </dgm:pt>
    <dgm:pt modelId="{9B0299B9-8477-4507-8F05-F5FDFAE6BB74}">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Dovozní ceny</a:t>
          </a:r>
        </a:p>
      </dgm:t>
    </dgm:pt>
    <dgm:pt modelId="{765843B7-5604-40D0-AF32-6FBAA6D7F8D8}" type="parTrans" cxnId="{613C4C2A-0719-4F04-B626-9490B95E0689}">
      <dgm:prSet/>
      <dgm:spPr/>
    </dgm:pt>
    <dgm:pt modelId="{3CB37C6E-1721-40C5-9312-606B8E6E1A68}" type="sibTrans" cxnId="{613C4C2A-0719-4F04-B626-9490B95E0689}">
      <dgm:prSet/>
      <dgm:spPr/>
    </dgm:pt>
    <dgm:pt modelId="{C001E38C-EFA2-463C-AB75-354C0444617E}">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Měnový kurz</a:t>
          </a:r>
        </a:p>
      </dgm:t>
    </dgm:pt>
    <dgm:pt modelId="{1CA5FC4B-A4C7-44A3-81C1-175B4656E9C7}" type="parTrans" cxnId="{93481768-3CB7-44E5-BCD8-1E1AD12BBB25}">
      <dgm:prSet/>
      <dgm:spPr/>
    </dgm:pt>
    <dgm:pt modelId="{54F75E04-5B29-479D-AC4C-77C64C227B47}" type="sibTrans" cxnId="{93481768-3CB7-44E5-BCD8-1E1AD12BBB25}">
      <dgm:prSet/>
      <dgm:spPr/>
    </dgm:pt>
    <dgm:pt modelId="{47600799-2E5C-4539-99AA-CE168769F3A8}">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Zahraniční ceny</a:t>
          </a:r>
        </a:p>
      </dgm:t>
    </dgm:pt>
    <dgm:pt modelId="{192DAAD7-FA3F-4CBD-B7EC-922689CA4405}" type="parTrans" cxnId="{DBE00E40-B799-4322-83F1-B7126E0CD83C}">
      <dgm:prSet/>
      <dgm:spPr/>
    </dgm:pt>
    <dgm:pt modelId="{04594167-3C6C-4B7F-8BE7-F7DFFA05453B}" type="sibTrans" cxnId="{DBE00E40-B799-4322-83F1-B7126E0CD83C}">
      <dgm:prSet/>
      <dgm:spPr/>
    </dgm:pt>
    <dgm:pt modelId="{C3CB25E7-D266-4486-8682-AF4C61C83ABB}">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b="0" i="0" u="none" strike="noStrike" cap="none" normalizeH="0" baseline="0" smtClean="0">
              <a:ln>
                <a:noFill/>
              </a:ln>
              <a:solidFill>
                <a:schemeClr val="tx1"/>
              </a:solidFill>
              <a:effectLst/>
              <a:latin typeface="Times New Roman" pitchFamily="18" charset="0"/>
            </a:rPr>
            <a:t>Nepřímé daně</a:t>
          </a:r>
        </a:p>
      </dgm:t>
    </dgm:pt>
    <dgm:pt modelId="{F520DCEF-5668-4CC3-87F7-938AB1F2A755}" type="parTrans" cxnId="{F803B154-F033-4972-B01D-581F6911F1F6}">
      <dgm:prSet/>
      <dgm:spPr/>
    </dgm:pt>
    <dgm:pt modelId="{B7528A71-8E6A-4C9D-B3AC-38F1092959EB}" type="sibTrans" cxnId="{F803B154-F033-4972-B01D-581F6911F1F6}">
      <dgm:prSet/>
      <dgm:spPr/>
    </dgm:pt>
    <dgm:pt modelId="{DF0ABEF1-A9C2-4CDB-932D-76E01554E727}" type="pres">
      <dgm:prSet presAssocID="{F904714D-1640-4E04-8754-4C957D3BC486}" presName="hierChild1" presStyleCnt="0">
        <dgm:presLayoutVars>
          <dgm:orgChart val="1"/>
          <dgm:chPref val="1"/>
          <dgm:dir/>
          <dgm:animOne val="branch"/>
          <dgm:animLvl val="lvl"/>
          <dgm:resizeHandles/>
        </dgm:presLayoutVars>
      </dgm:prSet>
      <dgm:spPr/>
    </dgm:pt>
    <dgm:pt modelId="{EA8986FB-7C58-4971-8F6E-91DF962A5EE0}" type="pres">
      <dgm:prSet presAssocID="{F24699EE-D491-40EB-A66C-54A47A26C4BB}" presName="hierRoot1" presStyleCnt="0">
        <dgm:presLayoutVars>
          <dgm:hierBranch/>
        </dgm:presLayoutVars>
      </dgm:prSet>
      <dgm:spPr/>
    </dgm:pt>
    <dgm:pt modelId="{6FF5D56E-6005-46BC-AECF-4A3EDD3D2DD6}" type="pres">
      <dgm:prSet presAssocID="{F24699EE-D491-40EB-A66C-54A47A26C4BB}" presName="rootComposite1" presStyleCnt="0"/>
      <dgm:spPr/>
    </dgm:pt>
    <dgm:pt modelId="{21493505-1B09-4943-82BD-DAE4443E534A}" type="pres">
      <dgm:prSet presAssocID="{F24699EE-D491-40EB-A66C-54A47A26C4BB}" presName="rootText1" presStyleLbl="node0" presStyleIdx="0" presStyleCnt="1">
        <dgm:presLayoutVars>
          <dgm:chPref val="3"/>
        </dgm:presLayoutVars>
      </dgm:prSet>
      <dgm:spPr/>
      <dgm:t>
        <a:bodyPr/>
        <a:lstStyle/>
        <a:p>
          <a:endParaRPr lang="cs-CZ"/>
        </a:p>
      </dgm:t>
    </dgm:pt>
    <dgm:pt modelId="{4D2F999E-1845-4B76-9904-105F31566048}" type="pres">
      <dgm:prSet presAssocID="{F24699EE-D491-40EB-A66C-54A47A26C4BB}" presName="rootConnector1" presStyleLbl="node1" presStyleIdx="0" presStyleCnt="0"/>
      <dgm:spPr/>
      <dgm:t>
        <a:bodyPr/>
        <a:lstStyle/>
        <a:p>
          <a:endParaRPr lang="cs-CZ"/>
        </a:p>
      </dgm:t>
    </dgm:pt>
    <dgm:pt modelId="{1D96001B-EDBE-407C-AECB-90C853AFB974}" type="pres">
      <dgm:prSet presAssocID="{F24699EE-D491-40EB-A66C-54A47A26C4BB}" presName="hierChild2" presStyleCnt="0"/>
      <dgm:spPr/>
    </dgm:pt>
    <dgm:pt modelId="{30129CB9-FAA0-446E-8E04-D314650F80BC}" type="pres">
      <dgm:prSet presAssocID="{A110E53B-F83F-431D-BF78-D0B30B32BF35}" presName="Name35" presStyleLbl="parChTrans1D2" presStyleIdx="0" presStyleCnt="2"/>
      <dgm:spPr/>
    </dgm:pt>
    <dgm:pt modelId="{58E53E74-A1A2-4ADB-B2FD-B2EBE43A1C57}" type="pres">
      <dgm:prSet presAssocID="{0AF33223-AD8A-4920-8B96-332EE52F6DDC}" presName="hierRoot2" presStyleCnt="0">
        <dgm:presLayoutVars>
          <dgm:hierBranch/>
        </dgm:presLayoutVars>
      </dgm:prSet>
      <dgm:spPr/>
    </dgm:pt>
    <dgm:pt modelId="{E7BE916F-5842-4310-B996-38971E80BD22}" type="pres">
      <dgm:prSet presAssocID="{0AF33223-AD8A-4920-8B96-332EE52F6DDC}" presName="rootComposite" presStyleCnt="0"/>
      <dgm:spPr/>
    </dgm:pt>
    <dgm:pt modelId="{8CD8C40B-E815-49A2-93C6-1A546E9BBFA1}" type="pres">
      <dgm:prSet presAssocID="{0AF33223-AD8A-4920-8B96-332EE52F6DDC}" presName="rootText" presStyleLbl="node2" presStyleIdx="0" presStyleCnt="2">
        <dgm:presLayoutVars>
          <dgm:chPref val="3"/>
        </dgm:presLayoutVars>
      </dgm:prSet>
      <dgm:spPr/>
      <dgm:t>
        <a:bodyPr/>
        <a:lstStyle/>
        <a:p>
          <a:endParaRPr lang="cs-CZ"/>
        </a:p>
      </dgm:t>
    </dgm:pt>
    <dgm:pt modelId="{790F40F3-BEFE-4492-9A79-26163234FBF8}" type="pres">
      <dgm:prSet presAssocID="{0AF33223-AD8A-4920-8B96-332EE52F6DDC}" presName="rootConnector" presStyleLbl="node2" presStyleIdx="0" presStyleCnt="2"/>
      <dgm:spPr/>
      <dgm:t>
        <a:bodyPr/>
        <a:lstStyle/>
        <a:p>
          <a:endParaRPr lang="cs-CZ"/>
        </a:p>
      </dgm:t>
    </dgm:pt>
    <dgm:pt modelId="{D1E8AEF1-6193-45A2-97E8-F602DEDA853B}" type="pres">
      <dgm:prSet presAssocID="{0AF33223-AD8A-4920-8B96-332EE52F6DDC}" presName="hierChild4" presStyleCnt="0"/>
      <dgm:spPr/>
    </dgm:pt>
    <dgm:pt modelId="{CC61F083-5749-4F6C-B1F1-DE732F6691DB}" type="pres">
      <dgm:prSet presAssocID="{920E10A1-777C-41E9-811D-B5B889E90465}" presName="Name35" presStyleLbl="parChTrans1D3" presStyleIdx="0" presStyleCnt="2"/>
      <dgm:spPr/>
    </dgm:pt>
    <dgm:pt modelId="{BF59C736-C63B-402A-BC5F-ABCC139CDBAC}" type="pres">
      <dgm:prSet presAssocID="{676F6E16-CE90-4A3E-A501-9F5DFE0EE653}" presName="hierRoot2" presStyleCnt="0">
        <dgm:presLayoutVars>
          <dgm:hierBranch val="r"/>
        </dgm:presLayoutVars>
      </dgm:prSet>
      <dgm:spPr/>
    </dgm:pt>
    <dgm:pt modelId="{4F65362B-83F4-40D2-91A4-22166B030311}" type="pres">
      <dgm:prSet presAssocID="{676F6E16-CE90-4A3E-A501-9F5DFE0EE653}" presName="rootComposite" presStyleCnt="0"/>
      <dgm:spPr/>
    </dgm:pt>
    <dgm:pt modelId="{B1F20BC6-E7DA-45A5-A00B-F5B14A5C46EB}" type="pres">
      <dgm:prSet presAssocID="{676F6E16-CE90-4A3E-A501-9F5DFE0EE653}" presName="rootText" presStyleLbl="node3" presStyleIdx="0" presStyleCnt="2">
        <dgm:presLayoutVars>
          <dgm:chPref val="3"/>
        </dgm:presLayoutVars>
      </dgm:prSet>
      <dgm:spPr/>
      <dgm:t>
        <a:bodyPr/>
        <a:lstStyle/>
        <a:p>
          <a:endParaRPr lang="cs-CZ"/>
        </a:p>
      </dgm:t>
    </dgm:pt>
    <dgm:pt modelId="{60D20E9C-E0ED-40A5-B59F-EB2CCD8A5A1C}" type="pres">
      <dgm:prSet presAssocID="{676F6E16-CE90-4A3E-A501-9F5DFE0EE653}" presName="rootConnector" presStyleLbl="node3" presStyleIdx="0" presStyleCnt="2"/>
      <dgm:spPr/>
      <dgm:t>
        <a:bodyPr/>
        <a:lstStyle/>
        <a:p>
          <a:endParaRPr lang="cs-CZ"/>
        </a:p>
      </dgm:t>
    </dgm:pt>
    <dgm:pt modelId="{1C0735DD-D0FC-42B3-AC11-04548602CCEF}" type="pres">
      <dgm:prSet presAssocID="{676F6E16-CE90-4A3E-A501-9F5DFE0EE653}" presName="hierChild4" presStyleCnt="0"/>
      <dgm:spPr/>
    </dgm:pt>
    <dgm:pt modelId="{89DA0C70-22E8-47D4-B62F-380178205EBB}" type="pres">
      <dgm:prSet presAssocID="{676F6E16-CE90-4A3E-A501-9F5DFE0EE653}" presName="hierChild5" presStyleCnt="0"/>
      <dgm:spPr/>
    </dgm:pt>
    <dgm:pt modelId="{61C1353A-E55B-408E-B990-E25E0C1E4AFF}" type="pres">
      <dgm:prSet presAssocID="{8EE6C458-A3F2-4D6B-A3C1-3ADB45C76268}" presName="Name35" presStyleLbl="parChTrans1D3" presStyleIdx="1" presStyleCnt="2"/>
      <dgm:spPr/>
    </dgm:pt>
    <dgm:pt modelId="{682E903B-A37E-4764-936B-71EA94D9A4D3}" type="pres">
      <dgm:prSet presAssocID="{98FB66FF-A992-441C-9E9D-9E8B70C37073}" presName="hierRoot2" presStyleCnt="0">
        <dgm:presLayoutVars>
          <dgm:hierBranch/>
        </dgm:presLayoutVars>
      </dgm:prSet>
      <dgm:spPr/>
    </dgm:pt>
    <dgm:pt modelId="{96735E8E-5F04-4D9A-B811-4ACCA2D17636}" type="pres">
      <dgm:prSet presAssocID="{98FB66FF-A992-441C-9E9D-9E8B70C37073}" presName="rootComposite" presStyleCnt="0"/>
      <dgm:spPr/>
    </dgm:pt>
    <dgm:pt modelId="{3AE813E6-1465-4CFB-958C-E493FEC82D54}" type="pres">
      <dgm:prSet presAssocID="{98FB66FF-A992-441C-9E9D-9E8B70C37073}" presName="rootText" presStyleLbl="node3" presStyleIdx="1" presStyleCnt="2">
        <dgm:presLayoutVars>
          <dgm:chPref val="3"/>
        </dgm:presLayoutVars>
      </dgm:prSet>
      <dgm:spPr/>
      <dgm:t>
        <a:bodyPr/>
        <a:lstStyle/>
        <a:p>
          <a:endParaRPr lang="cs-CZ"/>
        </a:p>
      </dgm:t>
    </dgm:pt>
    <dgm:pt modelId="{054DF7F6-DCD3-4E7D-8A38-597492B13D07}" type="pres">
      <dgm:prSet presAssocID="{98FB66FF-A992-441C-9E9D-9E8B70C37073}" presName="rootConnector" presStyleLbl="node3" presStyleIdx="1" presStyleCnt="2"/>
      <dgm:spPr/>
      <dgm:t>
        <a:bodyPr/>
        <a:lstStyle/>
        <a:p>
          <a:endParaRPr lang="cs-CZ"/>
        </a:p>
      </dgm:t>
    </dgm:pt>
    <dgm:pt modelId="{DDA084BC-210E-4F69-BFA5-2DF0A53BE26E}" type="pres">
      <dgm:prSet presAssocID="{98FB66FF-A992-441C-9E9D-9E8B70C37073}" presName="hierChild4" presStyleCnt="0"/>
      <dgm:spPr/>
    </dgm:pt>
    <dgm:pt modelId="{10217DBD-FF47-4B38-9CC0-92D19EA2FC15}" type="pres">
      <dgm:prSet presAssocID="{43D1F91D-847E-4FB6-8A44-30B6027AD3E0}" presName="Name35" presStyleLbl="parChTrans1D4" presStyleIdx="0" presStyleCnt="6"/>
      <dgm:spPr/>
    </dgm:pt>
    <dgm:pt modelId="{B3DE5C5A-E69A-4D81-84BF-3A5AEB1AA306}" type="pres">
      <dgm:prSet presAssocID="{C07D6380-B025-4C55-90EC-5D40359E48B2}" presName="hierRoot2" presStyleCnt="0">
        <dgm:presLayoutVars>
          <dgm:hierBranch/>
        </dgm:presLayoutVars>
      </dgm:prSet>
      <dgm:spPr/>
    </dgm:pt>
    <dgm:pt modelId="{49700297-D53F-438E-BDD3-BD21B3C57168}" type="pres">
      <dgm:prSet presAssocID="{C07D6380-B025-4C55-90EC-5D40359E48B2}" presName="rootComposite" presStyleCnt="0"/>
      <dgm:spPr/>
    </dgm:pt>
    <dgm:pt modelId="{922A3A67-A56B-4757-B61C-B45163F7C42A}" type="pres">
      <dgm:prSet presAssocID="{C07D6380-B025-4C55-90EC-5D40359E48B2}" presName="rootText" presStyleLbl="node4" presStyleIdx="0" presStyleCnt="6">
        <dgm:presLayoutVars>
          <dgm:chPref val="3"/>
        </dgm:presLayoutVars>
      </dgm:prSet>
      <dgm:spPr/>
      <dgm:t>
        <a:bodyPr/>
        <a:lstStyle/>
        <a:p>
          <a:endParaRPr lang="cs-CZ"/>
        </a:p>
      </dgm:t>
    </dgm:pt>
    <dgm:pt modelId="{A5E67F6B-F599-4AA8-A206-52784394CE60}" type="pres">
      <dgm:prSet presAssocID="{C07D6380-B025-4C55-90EC-5D40359E48B2}" presName="rootConnector" presStyleLbl="node4" presStyleIdx="0" presStyleCnt="6"/>
      <dgm:spPr/>
      <dgm:t>
        <a:bodyPr/>
        <a:lstStyle/>
        <a:p>
          <a:endParaRPr lang="cs-CZ"/>
        </a:p>
      </dgm:t>
    </dgm:pt>
    <dgm:pt modelId="{CE5D61B6-78F3-4C5D-B790-2FC621225362}" type="pres">
      <dgm:prSet presAssocID="{C07D6380-B025-4C55-90EC-5D40359E48B2}" presName="hierChild4" presStyleCnt="0"/>
      <dgm:spPr/>
    </dgm:pt>
    <dgm:pt modelId="{271C5E63-7A22-481E-8EAC-7422947F21E2}" type="pres">
      <dgm:prSet presAssocID="{485A98AD-D72F-41B7-A677-9D0985498282}" presName="Name35" presStyleLbl="parChTrans1D4" presStyleIdx="1" presStyleCnt="6"/>
      <dgm:spPr/>
    </dgm:pt>
    <dgm:pt modelId="{E6492159-63F3-4E97-A504-8D93026984F5}" type="pres">
      <dgm:prSet presAssocID="{BA1A4E12-B196-4D2B-B38C-E1F55CC1A929}" presName="hierRoot2" presStyleCnt="0">
        <dgm:presLayoutVars>
          <dgm:hierBranch val="r"/>
        </dgm:presLayoutVars>
      </dgm:prSet>
      <dgm:spPr/>
    </dgm:pt>
    <dgm:pt modelId="{169DDCFE-3DD1-4A57-9270-3445B9798484}" type="pres">
      <dgm:prSet presAssocID="{BA1A4E12-B196-4D2B-B38C-E1F55CC1A929}" presName="rootComposite" presStyleCnt="0"/>
      <dgm:spPr/>
    </dgm:pt>
    <dgm:pt modelId="{19DD09FF-6F40-419D-8624-5270DB29239B}" type="pres">
      <dgm:prSet presAssocID="{BA1A4E12-B196-4D2B-B38C-E1F55CC1A929}" presName="rootText" presStyleLbl="node4" presStyleIdx="1" presStyleCnt="6">
        <dgm:presLayoutVars>
          <dgm:chPref val="3"/>
        </dgm:presLayoutVars>
      </dgm:prSet>
      <dgm:spPr/>
      <dgm:t>
        <a:bodyPr/>
        <a:lstStyle/>
        <a:p>
          <a:endParaRPr lang="cs-CZ"/>
        </a:p>
      </dgm:t>
    </dgm:pt>
    <dgm:pt modelId="{AC6C13EF-936B-48AF-B4B9-1E8445B02F84}" type="pres">
      <dgm:prSet presAssocID="{BA1A4E12-B196-4D2B-B38C-E1F55CC1A929}" presName="rootConnector" presStyleLbl="node4" presStyleIdx="1" presStyleCnt="6"/>
      <dgm:spPr/>
      <dgm:t>
        <a:bodyPr/>
        <a:lstStyle/>
        <a:p>
          <a:endParaRPr lang="cs-CZ"/>
        </a:p>
      </dgm:t>
    </dgm:pt>
    <dgm:pt modelId="{CE53C379-F373-4D69-BFC2-CE5A91F635D7}" type="pres">
      <dgm:prSet presAssocID="{BA1A4E12-B196-4D2B-B38C-E1F55CC1A929}" presName="hierChild4" presStyleCnt="0"/>
      <dgm:spPr/>
    </dgm:pt>
    <dgm:pt modelId="{0B9C47DE-3E06-4A76-9CEE-E7A57C59087C}" type="pres">
      <dgm:prSet presAssocID="{BA1A4E12-B196-4D2B-B38C-E1F55CC1A929}" presName="hierChild5" presStyleCnt="0"/>
      <dgm:spPr/>
    </dgm:pt>
    <dgm:pt modelId="{A615AEBC-CA29-45D9-8AA6-40A2F24BDF86}" type="pres">
      <dgm:prSet presAssocID="{CA3CC29E-3A7F-4E28-9961-1512CD1DEDDE}" presName="Name35" presStyleLbl="parChTrans1D4" presStyleIdx="2" presStyleCnt="6"/>
      <dgm:spPr/>
    </dgm:pt>
    <dgm:pt modelId="{02EF22E3-1DB9-4DFD-9D11-E81A3B4A9EC1}" type="pres">
      <dgm:prSet presAssocID="{40EB7E92-CF75-4CF9-91E1-ABB015D82391}" presName="hierRoot2" presStyleCnt="0">
        <dgm:presLayoutVars>
          <dgm:hierBranch val="r"/>
        </dgm:presLayoutVars>
      </dgm:prSet>
      <dgm:spPr/>
    </dgm:pt>
    <dgm:pt modelId="{288EB435-2BBA-4D17-9C6E-77ED4210F761}" type="pres">
      <dgm:prSet presAssocID="{40EB7E92-CF75-4CF9-91E1-ABB015D82391}" presName="rootComposite" presStyleCnt="0"/>
      <dgm:spPr/>
    </dgm:pt>
    <dgm:pt modelId="{F67249B9-302E-4FD8-A7AB-4BA2F980D806}" type="pres">
      <dgm:prSet presAssocID="{40EB7E92-CF75-4CF9-91E1-ABB015D82391}" presName="rootText" presStyleLbl="node4" presStyleIdx="2" presStyleCnt="6">
        <dgm:presLayoutVars>
          <dgm:chPref val="3"/>
        </dgm:presLayoutVars>
      </dgm:prSet>
      <dgm:spPr/>
      <dgm:t>
        <a:bodyPr/>
        <a:lstStyle/>
        <a:p>
          <a:endParaRPr lang="cs-CZ"/>
        </a:p>
      </dgm:t>
    </dgm:pt>
    <dgm:pt modelId="{AE1147EF-8B95-4AE4-A6A7-468A583759E7}" type="pres">
      <dgm:prSet presAssocID="{40EB7E92-CF75-4CF9-91E1-ABB015D82391}" presName="rootConnector" presStyleLbl="node4" presStyleIdx="2" presStyleCnt="6"/>
      <dgm:spPr/>
      <dgm:t>
        <a:bodyPr/>
        <a:lstStyle/>
        <a:p>
          <a:endParaRPr lang="cs-CZ"/>
        </a:p>
      </dgm:t>
    </dgm:pt>
    <dgm:pt modelId="{7F065E70-E3EB-4161-8283-0EFC357E9233}" type="pres">
      <dgm:prSet presAssocID="{40EB7E92-CF75-4CF9-91E1-ABB015D82391}" presName="hierChild4" presStyleCnt="0"/>
      <dgm:spPr/>
    </dgm:pt>
    <dgm:pt modelId="{B4A333D1-E215-49E5-B5E8-87C9E364EEEF}" type="pres">
      <dgm:prSet presAssocID="{40EB7E92-CF75-4CF9-91E1-ABB015D82391}" presName="hierChild5" presStyleCnt="0"/>
      <dgm:spPr/>
    </dgm:pt>
    <dgm:pt modelId="{512A76B7-7522-44DD-97C4-7C4D9CBE658B}" type="pres">
      <dgm:prSet presAssocID="{C07D6380-B025-4C55-90EC-5D40359E48B2}" presName="hierChild5" presStyleCnt="0"/>
      <dgm:spPr/>
    </dgm:pt>
    <dgm:pt modelId="{7531BBB7-AB18-4C7D-A003-073122BBECF4}" type="pres">
      <dgm:prSet presAssocID="{765843B7-5604-40D0-AF32-6FBAA6D7F8D8}" presName="Name35" presStyleLbl="parChTrans1D4" presStyleIdx="3" presStyleCnt="6"/>
      <dgm:spPr/>
    </dgm:pt>
    <dgm:pt modelId="{30748226-2706-4D14-87BD-C3E5D9FC050A}" type="pres">
      <dgm:prSet presAssocID="{9B0299B9-8477-4507-8F05-F5FDFAE6BB74}" presName="hierRoot2" presStyleCnt="0">
        <dgm:presLayoutVars>
          <dgm:hierBranch/>
        </dgm:presLayoutVars>
      </dgm:prSet>
      <dgm:spPr/>
    </dgm:pt>
    <dgm:pt modelId="{4915C70E-CB7F-4A84-A4DF-6E197369E060}" type="pres">
      <dgm:prSet presAssocID="{9B0299B9-8477-4507-8F05-F5FDFAE6BB74}" presName="rootComposite" presStyleCnt="0"/>
      <dgm:spPr/>
    </dgm:pt>
    <dgm:pt modelId="{64B21AFC-C173-434E-B110-8CFCFCB898DC}" type="pres">
      <dgm:prSet presAssocID="{9B0299B9-8477-4507-8F05-F5FDFAE6BB74}" presName="rootText" presStyleLbl="node4" presStyleIdx="3" presStyleCnt="6">
        <dgm:presLayoutVars>
          <dgm:chPref val="3"/>
        </dgm:presLayoutVars>
      </dgm:prSet>
      <dgm:spPr/>
      <dgm:t>
        <a:bodyPr/>
        <a:lstStyle/>
        <a:p>
          <a:endParaRPr lang="cs-CZ"/>
        </a:p>
      </dgm:t>
    </dgm:pt>
    <dgm:pt modelId="{EB5A8541-4E3C-4EFE-862D-9A4ECCDCA4AE}" type="pres">
      <dgm:prSet presAssocID="{9B0299B9-8477-4507-8F05-F5FDFAE6BB74}" presName="rootConnector" presStyleLbl="node4" presStyleIdx="3" presStyleCnt="6"/>
      <dgm:spPr/>
      <dgm:t>
        <a:bodyPr/>
        <a:lstStyle/>
        <a:p>
          <a:endParaRPr lang="cs-CZ"/>
        </a:p>
      </dgm:t>
    </dgm:pt>
    <dgm:pt modelId="{7BC58DED-6BC7-436A-87DC-18CB04015A95}" type="pres">
      <dgm:prSet presAssocID="{9B0299B9-8477-4507-8F05-F5FDFAE6BB74}" presName="hierChild4" presStyleCnt="0"/>
      <dgm:spPr/>
    </dgm:pt>
    <dgm:pt modelId="{8AFC971C-B753-46C8-951B-FF027E23F9D2}" type="pres">
      <dgm:prSet presAssocID="{1CA5FC4B-A4C7-44A3-81C1-175B4656E9C7}" presName="Name35" presStyleLbl="parChTrans1D4" presStyleIdx="4" presStyleCnt="6"/>
      <dgm:spPr/>
    </dgm:pt>
    <dgm:pt modelId="{A23816EB-A6CA-44FF-B465-95FBFAA9E03F}" type="pres">
      <dgm:prSet presAssocID="{C001E38C-EFA2-463C-AB75-354C0444617E}" presName="hierRoot2" presStyleCnt="0">
        <dgm:presLayoutVars>
          <dgm:hierBranch val="r"/>
        </dgm:presLayoutVars>
      </dgm:prSet>
      <dgm:spPr/>
    </dgm:pt>
    <dgm:pt modelId="{E730BD1B-913C-48D9-B62A-0EF31CCF087D}" type="pres">
      <dgm:prSet presAssocID="{C001E38C-EFA2-463C-AB75-354C0444617E}" presName="rootComposite" presStyleCnt="0"/>
      <dgm:spPr/>
    </dgm:pt>
    <dgm:pt modelId="{455466F1-B806-4314-BC6E-9089E45CA3F1}" type="pres">
      <dgm:prSet presAssocID="{C001E38C-EFA2-463C-AB75-354C0444617E}" presName="rootText" presStyleLbl="node4" presStyleIdx="4" presStyleCnt="6">
        <dgm:presLayoutVars>
          <dgm:chPref val="3"/>
        </dgm:presLayoutVars>
      </dgm:prSet>
      <dgm:spPr/>
      <dgm:t>
        <a:bodyPr/>
        <a:lstStyle/>
        <a:p>
          <a:endParaRPr lang="cs-CZ"/>
        </a:p>
      </dgm:t>
    </dgm:pt>
    <dgm:pt modelId="{7A31567F-B8B9-417B-B75E-F112128A2FC5}" type="pres">
      <dgm:prSet presAssocID="{C001E38C-EFA2-463C-AB75-354C0444617E}" presName="rootConnector" presStyleLbl="node4" presStyleIdx="4" presStyleCnt="6"/>
      <dgm:spPr/>
      <dgm:t>
        <a:bodyPr/>
        <a:lstStyle/>
        <a:p>
          <a:endParaRPr lang="cs-CZ"/>
        </a:p>
      </dgm:t>
    </dgm:pt>
    <dgm:pt modelId="{5FA7F015-5887-4035-BD50-C2F822E2DB3D}" type="pres">
      <dgm:prSet presAssocID="{C001E38C-EFA2-463C-AB75-354C0444617E}" presName="hierChild4" presStyleCnt="0"/>
      <dgm:spPr/>
    </dgm:pt>
    <dgm:pt modelId="{DBBE2ACF-59A4-4DEC-8DBB-3F0B8D6708B3}" type="pres">
      <dgm:prSet presAssocID="{C001E38C-EFA2-463C-AB75-354C0444617E}" presName="hierChild5" presStyleCnt="0"/>
      <dgm:spPr/>
    </dgm:pt>
    <dgm:pt modelId="{41DE1F38-8622-44CA-B18F-2C59F5947886}" type="pres">
      <dgm:prSet presAssocID="{192DAAD7-FA3F-4CBD-B7EC-922689CA4405}" presName="Name35" presStyleLbl="parChTrans1D4" presStyleIdx="5" presStyleCnt="6"/>
      <dgm:spPr/>
    </dgm:pt>
    <dgm:pt modelId="{435A1B47-3D79-4272-AED8-BB986732174E}" type="pres">
      <dgm:prSet presAssocID="{47600799-2E5C-4539-99AA-CE168769F3A8}" presName="hierRoot2" presStyleCnt="0">
        <dgm:presLayoutVars>
          <dgm:hierBranch val="r"/>
        </dgm:presLayoutVars>
      </dgm:prSet>
      <dgm:spPr/>
    </dgm:pt>
    <dgm:pt modelId="{CB5496A1-272A-4871-9FC4-8A6A7B319BE9}" type="pres">
      <dgm:prSet presAssocID="{47600799-2E5C-4539-99AA-CE168769F3A8}" presName="rootComposite" presStyleCnt="0"/>
      <dgm:spPr/>
    </dgm:pt>
    <dgm:pt modelId="{C9C16C66-F5FB-400D-9AF9-12F343F4286F}" type="pres">
      <dgm:prSet presAssocID="{47600799-2E5C-4539-99AA-CE168769F3A8}" presName="rootText" presStyleLbl="node4" presStyleIdx="5" presStyleCnt="6">
        <dgm:presLayoutVars>
          <dgm:chPref val="3"/>
        </dgm:presLayoutVars>
      </dgm:prSet>
      <dgm:spPr/>
      <dgm:t>
        <a:bodyPr/>
        <a:lstStyle/>
        <a:p>
          <a:endParaRPr lang="cs-CZ"/>
        </a:p>
      </dgm:t>
    </dgm:pt>
    <dgm:pt modelId="{E66FD0E7-DD24-46C7-863D-499EB75F9CEB}" type="pres">
      <dgm:prSet presAssocID="{47600799-2E5C-4539-99AA-CE168769F3A8}" presName="rootConnector" presStyleLbl="node4" presStyleIdx="5" presStyleCnt="6"/>
      <dgm:spPr/>
      <dgm:t>
        <a:bodyPr/>
        <a:lstStyle/>
        <a:p>
          <a:endParaRPr lang="cs-CZ"/>
        </a:p>
      </dgm:t>
    </dgm:pt>
    <dgm:pt modelId="{09F9551B-8F2D-4ED7-8994-B6CD14CB1C99}" type="pres">
      <dgm:prSet presAssocID="{47600799-2E5C-4539-99AA-CE168769F3A8}" presName="hierChild4" presStyleCnt="0"/>
      <dgm:spPr/>
    </dgm:pt>
    <dgm:pt modelId="{2A3E7BBE-FE71-4C47-A757-724D14138818}" type="pres">
      <dgm:prSet presAssocID="{47600799-2E5C-4539-99AA-CE168769F3A8}" presName="hierChild5" presStyleCnt="0"/>
      <dgm:spPr/>
    </dgm:pt>
    <dgm:pt modelId="{61848B2D-FBAB-4261-B0EB-3D954504F7C5}" type="pres">
      <dgm:prSet presAssocID="{9B0299B9-8477-4507-8F05-F5FDFAE6BB74}" presName="hierChild5" presStyleCnt="0"/>
      <dgm:spPr/>
    </dgm:pt>
    <dgm:pt modelId="{C6796198-15C4-4929-845F-7F839905A904}" type="pres">
      <dgm:prSet presAssocID="{98FB66FF-A992-441C-9E9D-9E8B70C37073}" presName="hierChild5" presStyleCnt="0"/>
      <dgm:spPr/>
    </dgm:pt>
    <dgm:pt modelId="{82351217-E58B-4C9A-87BC-B42F473FB280}" type="pres">
      <dgm:prSet presAssocID="{0AF33223-AD8A-4920-8B96-332EE52F6DDC}" presName="hierChild5" presStyleCnt="0"/>
      <dgm:spPr/>
    </dgm:pt>
    <dgm:pt modelId="{1A7DFC9A-4D1F-47CD-8940-6F8D46B6F8C5}" type="pres">
      <dgm:prSet presAssocID="{F520DCEF-5668-4CC3-87F7-938AB1F2A755}" presName="Name35" presStyleLbl="parChTrans1D2" presStyleIdx="1" presStyleCnt="2"/>
      <dgm:spPr/>
    </dgm:pt>
    <dgm:pt modelId="{0029E626-92B6-4D8C-A814-8FC0C94A6CAA}" type="pres">
      <dgm:prSet presAssocID="{C3CB25E7-D266-4486-8682-AF4C61C83ABB}" presName="hierRoot2" presStyleCnt="0">
        <dgm:presLayoutVars>
          <dgm:hierBranch/>
        </dgm:presLayoutVars>
      </dgm:prSet>
      <dgm:spPr/>
    </dgm:pt>
    <dgm:pt modelId="{E61CC6DD-C751-4DEB-921B-B1F243C43627}" type="pres">
      <dgm:prSet presAssocID="{C3CB25E7-D266-4486-8682-AF4C61C83ABB}" presName="rootComposite" presStyleCnt="0"/>
      <dgm:spPr/>
    </dgm:pt>
    <dgm:pt modelId="{2985C4A5-8BE1-4B01-8214-607AC67D58AF}" type="pres">
      <dgm:prSet presAssocID="{C3CB25E7-D266-4486-8682-AF4C61C83ABB}" presName="rootText" presStyleLbl="node2" presStyleIdx="1" presStyleCnt="2">
        <dgm:presLayoutVars>
          <dgm:chPref val="3"/>
        </dgm:presLayoutVars>
      </dgm:prSet>
      <dgm:spPr/>
      <dgm:t>
        <a:bodyPr/>
        <a:lstStyle/>
        <a:p>
          <a:endParaRPr lang="cs-CZ"/>
        </a:p>
      </dgm:t>
    </dgm:pt>
    <dgm:pt modelId="{8141F6DC-68D3-48D5-8CC7-8E6B8BD6C596}" type="pres">
      <dgm:prSet presAssocID="{C3CB25E7-D266-4486-8682-AF4C61C83ABB}" presName="rootConnector" presStyleLbl="node2" presStyleIdx="1" presStyleCnt="2"/>
      <dgm:spPr/>
      <dgm:t>
        <a:bodyPr/>
        <a:lstStyle/>
        <a:p>
          <a:endParaRPr lang="cs-CZ"/>
        </a:p>
      </dgm:t>
    </dgm:pt>
    <dgm:pt modelId="{5E6D1993-3ADD-43E5-9B1F-73BD38404B97}" type="pres">
      <dgm:prSet presAssocID="{C3CB25E7-D266-4486-8682-AF4C61C83ABB}" presName="hierChild4" presStyleCnt="0"/>
      <dgm:spPr/>
    </dgm:pt>
    <dgm:pt modelId="{AAEFB7A2-92C7-4564-AC6F-52E92371BBEA}" type="pres">
      <dgm:prSet presAssocID="{C3CB25E7-D266-4486-8682-AF4C61C83ABB}" presName="hierChild5" presStyleCnt="0"/>
      <dgm:spPr/>
    </dgm:pt>
    <dgm:pt modelId="{89119E2F-79A0-4FD8-93F5-9F50F39B9EB9}" type="pres">
      <dgm:prSet presAssocID="{F24699EE-D491-40EB-A66C-54A47A26C4BB}" presName="hierChild3" presStyleCnt="0"/>
      <dgm:spPr/>
    </dgm:pt>
  </dgm:ptLst>
  <dgm:cxnLst>
    <dgm:cxn modelId="{8791F20A-B07D-4097-97FE-306FD5D0A7A3}" type="presOf" srcId="{1CA5FC4B-A4C7-44A3-81C1-175B4656E9C7}" destId="{8AFC971C-B753-46C8-951B-FF027E23F9D2}" srcOrd="0" destOrd="0" presId="urn:microsoft.com/office/officeart/2005/8/layout/orgChart1"/>
    <dgm:cxn modelId="{37ADEAED-83B6-4C03-9B45-96BD5891FE35}" srcId="{C07D6380-B025-4C55-90EC-5D40359E48B2}" destId="{BA1A4E12-B196-4D2B-B38C-E1F55CC1A929}" srcOrd="0" destOrd="0" parTransId="{485A98AD-D72F-41B7-A677-9D0985498282}" sibTransId="{E3D41D37-B566-4B78-B9C5-A5AFFA627D7B}"/>
    <dgm:cxn modelId="{93481768-3CB7-44E5-BCD8-1E1AD12BBB25}" srcId="{9B0299B9-8477-4507-8F05-F5FDFAE6BB74}" destId="{C001E38C-EFA2-463C-AB75-354C0444617E}" srcOrd="0" destOrd="0" parTransId="{1CA5FC4B-A4C7-44A3-81C1-175B4656E9C7}" sibTransId="{54F75E04-5B29-479D-AC4C-77C64C227B47}"/>
    <dgm:cxn modelId="{51C1E1D5-C26D-4EF9-A758-7D6C2B4F2FCF}" type="presOf" srcId="{C07D6380-B025-4C55-90EC-5D40359E48B2}" destId="{A5E67F6B-F599-4AA8-A206-52784394CE60}" srcOrd="1" destOrd="0" presId="urn:microsoft.com/office/officeart/2005/8/layout/orgChart1"/>
    <dgm:cxn modelId="{C313FC3F-4A05-4099-8B94-631DC1A6DAF3}" type="presOf" srcId="{F24699EE-D491-40EB-A66C-54A47A26C4BB}" destId="{21493505-1B09-4943-82BD-DAE4443E534A}" srcOrd="0" destOrd="0" presId="urn:microsoft.com/office/officeart/2005/8/layout/orgChart1"/>
    <dgm:cxn modelId="{F20E058A-D8B6-4C2B-B5C9-13C416220197}" type="presOf" srcId="{9B0299B9-8477-4507-8F05-F5FDFAE6BB74}" destId="{64B21AFC-C173-434E-B110-8CFCFCB898DC}" srcOrd="0" destOrd="0" presId="urn:microsoft.com/office/officeart/2005/8/layout/orgChart1"/>
    <dgm:cxn modelId="{41EC7D69-0CEA-42CA-BCD5-3668E25C19B1}" type="presOf" srcId="{A110E53B-F83F-431D-BF78-D0B30B32BF35}" destId="{30129CB9-FAA0-446E-8E04-D314650F80BC}" srcOrd="0" destOrd="0" presId="urn:microsoft.com/office/officeart/2005/8/layout/orgChart1"/>
    <dgm:cxn modelId="{D83AE7CC-DA96-412A-B66B-1D6BC4D6DE65}" type="presOf" srcId="{40EB7E92-CF75-4CF9-91E1-ABB015D82391}" destId="{AE1147EF-8B95-4AE4-A6A7-468A583759E7}" srcOrd="1" destOrd="0" presId="urn:microsoft.com/office/officeart/2005/8/layout/orgChart1"/>
    <dgm:cxn modelId="{F0A324BD-43ED-4E69-817A-552C3CA7EA50}" type="presOf" srcId="{0AF33223-AD8A-4920-8B96-332EE52F6DDC}" destId="{790F40F3-BEFE-4492-9A79-26163234FBF8}" srcOrd="1" destOrd="0" presId="urn:microsoft.com/office/officeart/2005/8/layout/orgChart1"/>
    <dgm:cxn modelId="{2AC7E4FD-B788-4AC1-85FD-2D0D8679422E}" type="presOf" srcId="{676F6E16-CE90-4A3E-A501-9F5DFE0EE653}" destId="{60D20E9C-E0ED-40A5-B59F-EB2CCD8A5A1C}" srcOrd="1" destOrd="0" presId="urn:microsoft.com/office/officeart/2005/8/layout/orgChart1"/>
    <dgm:cxn modelId="{0264830E-8DCB-433C-8D91-917DC9E7B0A3}" type="presOf" srcId="{8EE6C458-A3F2-4D6B-A3C1-3ADB45C76268}" destId="{61C1353A-E55B-408E-B990-E25E0C1E4AFF}" srcOrd="0" destOrd="0" presId="urn:microsoft.com/office/officeart/2005/8/layout/orgChart1"/>
    <dgm:cxn modelId="{DC336834-C949-4069-98A1-C54B54D5CFA2}" type="presOf" srcId="{47600799-2E5C-4539-99AA-CE168769F3A8}" destId="{E66FD0E7-DD24-46C7-863D-499EB75F9CEB}" srcOrd="1" destOrd="0" presId="urn:microsoft.com/office/officeart/2005/8/layout/orgChart1"/>
    <dgm:cxn modelId="{F9C88458-E3D3-477F-80A3-A694B6AFA86A}" srcId="{C07D6380-B025-4C55-90EC-5D40359E48B2}" destId="{40EB7E92-CF75-4CF9-91E1-ABB015D82391}" srcOrd="1" destOrd="0" parTransId="{CA3CC29E-3A7F-4E28-9961-1512CD1DEDDE}" sibTransId="{F2999347-AC29-41DC-8101-FFBD9A826562}"/>
    <dgm:cxn modelId="{9C965B10-E0E0-4722-A0D1-D4475CE358F6}" type="presOf" srcId="{98FB66FF-A992-441C-9E9D-9E8B70C37073}" destId="{3AE813E6-1465-4CFB-958C-E493FEC82D54}" srcOrd="0" destOrd="0" presId="urn:microsoft.com/office/officeart/2005/8/layout/orgChart1"/>
    <dgm:cxn modelId="{7229CE02-E2D2-4600-A0D5-BEEFDAE71787}" type="presOf" srcId="{BA1A4E12-B196-4D2B-B38C-E1F55CC1A929}" destId="{AC6C13EF-936B-48AF-B4B9-1E8445B02F84}" srcOrd="1" destOrd="0" presId="urn:microsoft.com/office/officeart/2005/8/layout/orgChart1"/>
    <dgm:cxn modelId="{57316F4E-832F-47D1-A735-E2A441D5CCA9}" srcId="{F24699EE-D491-40EB-A66C-54A47A26C4BB}" destId="{0AF33223-AD8A-4920-8B96-332EE52F6DDC}" srcOrd="0" destOrd="0" parTransId="{A110E53B-F83F-431D-BF78-D0B30B32BF35}" sibTransId="{23AE1AC3-6A25-4CC6-9957-E04751FAD824}"/>
    <dgm:cxn modelId="{FBE5EB85-D45B-4134-984F-51B375A48646}" srcId="{F904714D-1640-4E04-8754-4C957D3BC486}" destId="{F24699EE-D491-40EB-A66C-54A47A26C4BB}" srcOrd="0" destOrd="0" parTransId="{315E676C-5AD6-4CEB-A287-57DF59A51BAA}" sibTransId="{F142583C-2E2E-43D0-85AB-C69CD475D7CD}"/>
    <dgm:cxn modelId="{7D4283F5-4050-4833-9B4B-D49522A4E19B}" type="presOf" srcId="{F904714D-1640-4E04-8754-4C957D3BC486}" destId="{DF0ABEF1-A9C2-4CDB-932D-76E01554E727}" srcOrd="0" destOrd="0" presId="urn:microsoft.com/office/officeart/2005/8/layout/orgChart1"/>
    <dgm:cxn modelId="{0747F830-3EDC-4586-83FD-3B289DB67F6A}" type="presOf" srcId="{43D1F91D-847E-4FB6-8A44-30B6027AD3E0}" destId="{10217DBD-FF47-4B38-9CC0-92D19EA2FC15}" srcOrd="0" destOrd="0" presId="urn:microsoft.com/office/officeart/2005/8/layout/orgChart1"/>
    <dgm:cxn modelId="{553293CD-7625-4A2B-BDD6-68EC59D7B788}" srcId="{98FB66FF-A992-441C-9E9D-9E8B70C37073}" destId="{C07D6380-B025-4C55-90EC-5D40359E48B2}" srcOrd="0" destOrd="0" parTransId="{43D1F91D-847E-4FB6-8A44-30B6027AD3E0}" sibTransId="{B70F12D7-C976-485E-8ADE-6CF132B6608A}"/>
    <dgm:cxn modelId="{E67B4A4E-C228-427A-875F-AF03ADA074C4}" type="presOf" srcId="{BA1A4E12-B196-4D2B-B38C-E1F55CC1A929}" destId="{19DD09FF-6F40-419D-8624-5270DB29239B}" srcOrd="0" destOrd="0" presId="urn:microsoft.com/office/officeart/2005/8/layout/orgChart1"/>
    <dgm:cxn modelId="{61A8D5BA-B45F-4680-B57F-FDF9730A01DD}" type="presOf" srcId="{9B0299B9-8477-4507-8F05-F5FDFAE6BB74}" destId="{EB5A8541-4E3C-4EFE-862D-9A4ECCDCA4AE}" srcOrd="1" destOrd="0" presId="urn:microsoft.com/office/officeart/2005/8/layout/orgChart1"/>
    <dgm:cxn modelId="{48EE100B-D80B-4A5F-B5BC-63ECB3D0485C}" type="presOf" srcId="{F520DCEF-5668-4CC3-87F7-938AB1F2A755}" destId="{1A7DFC9A-4D1F-47CD-8940-6F8D46B6F8C5}" srcOrd="0" destOrd="0" presId="urn:microsoft.com/office/officeart/2005/8/layout/orgChart1"/>
    <dgm:cxn modelId="{6450A301-D94A-4CDB-B28F-DC3294D860FD}" type="presOf" srcId="{F24699EE-D491-40EB-A66C-54A47A26C4BB}" destId="{4D2F999E-1845-4B76-9904-105F31566048}" srcOrd="1" destOrd="0" presId="urn:microsoft.com/office/officeart/2005/8/layout/orgChart1"/>
    <dgm:cxn modelId="{F803B154-F033-4972-B01D-581F6911F1F6}" srcId="{F24699EE-D491-40EB-A66C-54A47A26C4BB}" destId="{C3CB25E7-D266-4486-8682-AF4C61C83ABB}" srcOrd="1" destOrd="0" parTransId="{F520DCEF-5668-4CC3-87F7-938AB1F2A755}" sibTransId="{B7528A71-8E6A-4C9D-B3AC-38F1092959EB}"/>
    <dgm:cxn modelId="{60643298-B99E-485F-BFDC-6247C7952595}" type="presOf" srcId="{C001E38C-EFA2-463C-AB75-354C0444617E}" destId="{455466F1-B806-4314-BC6E-9089E45CA3F1}" srcOrd="0" destOrd="0" presId="urn:microsoft.com/office/officeart/2005/8/layout/orgChart1"/>
    <dgm:cxn modelId="{D7B4E88A-9EA8-4CC6-95DA-E206043FE434}" type="presOf" srcId="{765843B7-5604-40D0-AF32-6FBAA6D7F8D8}" destId="{7531BBB7-AB18-4C7D-A003-073122BBECF4}" srcOrd="0" destOrd="0" presId="urn:microsoft.com/office/officeart/2005/8/layout/orgChart1"/>
    <dgm:cxn modelId="{7A39620A-3065-47D6-AFDD-156082D76287}" type="presOf" srcId="{C3CB25E7-D266-4486-8682-AF4C61C83ABB}" destId="{8141F6DC-68D3-48D5-8CC7-8E6B8BD6C596}" srcOrd="1" destOrd="0" presId="urn:microsoft.com/office/officeart/2005/8/layout/orgChart1"/>
    <dgm:cxn modelId="{6707ED52-4377-4D5A-AB99-5E5A5EC29C9B}" type="presOf" srcId="{47600799-2E5C-4539-99AA-CE168769F3A8}" destId="{C9C16C66-F5FB-400D-9AF9-12F343F4286F}" srcOrd="0" destOrd="0" presId="urn:microsoft.com/office/officeart/2005/8/layout/orgChart1"/>
    <dgm:cxn modelId="{1948CA4C-11DF-4465-9462-5E8ADAA102AE}" type="presOf" srcId="{CA3CC29E-3A7F-4E28-9961-1512CD1DEDDE}" destId="{A615AEBC-CA29-45D9-8AA6-40A2F24BDF86}" srcOrd="0" destOrd="0" presId="urn:microsoft.com/office/officeart/2005/8/layout/orgChart1"/>
    <dgm:cxn modelId="{DBE00E40-B799-4322-83F1-B7126E0CD83C}" srcId="{9B0299B9-8477-4507-8F05-F5FDFAE6BB74}" destId="{47600799-2E5C-4539-99AA-CE168769F3A8}" srcOrd="1" destOrd="0" parTransId="{192DAAD7-FA3F-4CBD-B7EC-922689CA4405}" sibTransId="{04594167-3C6C-4B7F-8BE7-F7DFFA05453B}"/>
    <dgm:cxn modelId="{4C8C925F-6FD9-45B4-80D0-049ABF08D6F3}" type="presOf" srcId="{40EB7E92-CF75-4CF9-91E1-ABB015D82391}" destId="{F67249B9-302E-4FD8-A7AB-4BA2F980D806}" srcOrd="0" destOrd="0" presId="urn:microsoft.com/office/officeart/2005/8/layout/orgChart1"/>
    <dgm:cxn modelId="{A204D36A-5FB7-493E-9353-B8467BEC3A4C}" type="presOf" srcId="{0AF33223-AD8A-4920-8B96-332EE52F6DDC}" destId="{8CD8C40B-E815-49A2-93C6-1A546E9BBFA1}" srcOrd="0" destOrd="0" presId="urn:microsoft.com/office/officeart/2005/8/layout/orgChart1"/>
    <dgm:cxn modelId="{03434442-CE22-45FD-ABEB-1003826F55FD}" type="presOf" srcId="{C3CB25E7-D266-4486-8682-AF4C61C83ABB}" destId="{2985C4A5-8BE1-4B01-8214-607AC67D58AF}" srcOrd="0" destOrd="0" presId="urn:microsoft.com/office/officeart/2005/8/layout/orgChart1"/>
    <dgm:cxn modelId="{6C5F9731-5C28-4CFA-85A5-4417AE1182D0}" type="presOf" srcId="{C001E38C-EFA2-463C-AB75-354C0444617E}" destId="{7A31567F-B8B9-417B-B75E-F112128A2FC5}" srcOrd="1" destOrd="0" presId="urn:microsoft.com/office/officeart/2005/8/layout/orgChart1"/>
    <dgm:cxn modelId="{2F93BED2-8865-45DC-996E-A3D5D4F5F835}" type="presOf" srcId="{192DAAD7-FA3F-4CBD-B7EC-922689CA4405}" destId="{41DE1F38-8622-44CA-B18F-2C59F5947886}" srcOrd="0" destOrd="0" presId="urn:microsoft.com/office/officeart/2005/8/layout/orgChart1"/>
    <dgm:cxn modelId="{613C4C2A-0719-4F04-B626-9490B95E0689}" srcId="{98FB66FF-A992-441C-9E9D-9E8B70C37073}" destId="{9B0299B9-8477-4507-8F05-F5FDFAE6BB74}" srcOrd="1" destOrd="0" parTransId="{765843B7-5604-40D0-AF32-6FBAA6D7F8D8}" sibTransId="{3CB37C6E-1721-40C5-9312-606B8E6E1A68}"/>
    <dgm:cxn modelId="{59C32C86-B615-460D-8D0E-771FDB303DF1}" type="presOf" srcId="{C07D6380-B025-4C55-90EC-5D40359E48B2}" destId="{922A3A67-A56B-4757-B61C-B45163F7C42A}" srcOrd="0" destOrd="0" presId="urn:microsoft.com/office/officeart/2005/8/layout/orgChart1"/>
    <dgm:cxn modelId="{ED4009AD-99D9-4DA1-B4CD-7FB304C9C871}" srcId="{0AF33223-AD8A-4920-8B96-332EE52F6DDC}" destId="{676F6E16-CE90-4A3E-A501-9F5DFE0EE653}" srcOrd="0" destOrd="0" parTransId="{920E10A1-777C-41E9-811D-B5B889E90465}" sibTransId="{87D6F5DA-9674-46BC-8819-63EEC0F4D9B8}"/>
    <dgm:cxn modelId="{0FF6A210-B6B3-4D7C-B9D5-0AE33D96ABDB}" type="presOf" srcId="{920E10A1-777C-41E9-811D-B5B889E90465}" destId="{CC61F083-5749-4F6C-B1F1-DE732F6691DB}" srcOrd="0" destOrd="0" presId="urn:microsoft.com/office/officeart/2005/8/layout/orgChart1"/>
    <dgm:cxn modelId="{B0FF2E72-D0CD-4AE5-A977-C4C76DF9A8C1}" type="presOf" srcId="{676F6E16-CE90-4A3E-A501-9F5DFE0EE653}" destId="{B1F20BC6-E7DA-45A5-A00B-F5B14A5C46EB}" srcOrd="0" destOrd="0" presId="urn:microsoft.com/office/officeart/2005/8/layout/orgChart1"/>
    <dgm:cxn modelId="{1071B237-B639-4B48-A2F0-0F3CBABEC00F}" type="presOf" srcId="{98FB66FF-A992-441C-9E9D-9E8B70C37073}" destId="{054DF7F6-DCD3-4E7D-8A38-597492B13D07}" srcOrd="1" destOrd="0" presId="urn:microsoft.com/office/officeart/2005/8/layout/orgChart1"/>
    <dgm:cxn modelId="{A53C2591-1095-4523-AB27-0B2D4F5A3CC0}" type="presOf" srcId="{485A98AD-D72F-41B7-A677-9D0985498282}" destId="{271C5E63-7A22-481E-8EAC-7422947F21E2}" srcOrd="0" destOrd="0" presId="urn:microsoft.com/office/officeart/2005/8/layout/orgChart1"/>
    <dgm:cxn modelId="{2C8C9C42-F895-4F17-9A57-419C57CEA446}" srcId="{0AF33223-AD8A-4920-8B96-332EE52F6DDC}" destId="{98FB66FF-A992-441C-9E9D-9E8B70C37073}" srcOrd="1" destOrd="0" parTransId="{8EE6C458-A3F2-4D6B-A3C1-3ADB45C76268}" sibTransId="{F84F9CE7-30B6-43B0-ABEB-63263CD045DE}"/>
    <dgm:cxn modelId="{D4103B88-D8C2-4565-9C7F-43E30C4FB2B8}" type="presParOf" srcId="{DF0ABEF1-A9C2-4CDB-932D-76E01554E727}" destId="{EA8986FB-7C58-4971-8F6E-91DF962A5EE0}" srcOrd="0" destOrd="0" presId="urn:microsoft.com/office/officeart/2005/8/layout/orgChart1"/>
    <dgm:cxn modelId="{A10E5EEE-E512-443D-AECB-0BDD328CE74E}" type="presParOf" srcId="{EA8986FB-7C58-4971-8F6E-91DF962A5EE0}" destId="{6FF5D56E-6005-46BC-AECF-4A3EDD3D2DD6}" srcOrd="0" destOrd="0" presId="urn:microsoft.com/office/officeart/2005/8/layout/orgChart1"/>
    <dgm:cxn modelId="{D35CA7AA-A238-4A25-BBA0-0AB80192166C}" type="presParOf" srcId="{6FF5D56E-6005-46BC-AECF-4A3EDD3D2DD6}" destId="{21493505-1B09-4943-82BD-DAE4443E534A}" srcOrd="0" destOrd="0" presId="urn:microsoft.com/office/officeart/2005/8/layout/orgChart1"/>
    <dgm:cxn modelId="{E1606C25-36D4-43DE-986E-ABEA2EB970B3}" type="presParOf" srcId="{6FF5D56E-6005-46BC-AECF-4A3EDD3D2DD6}" destId="{4D2F999E-1845-4B76-9904-105F31566048}" srcOrd="1" destOrd="0" presId="urn:microsoft.com/office/officeart/2005/8/layout/orgChart1"/>
    <dgm:cxn modelId="{D305A367-AF3A-481E-89C7-75D3810B2A59}" type="presParOf" srcId="{EA8986FB-7C58-4971-8F6E-91DF962A5EE0}" destId="{1D96001B-EDBE-407C-AECB-90C853AFB974}" srcOrd="1" destOrd="0" presId="urn:microsoft.com/office/officeart/2005/8/layout/orgChart1"/>
    <dgm:cxn modelId="{94D06EC2-81F4-4FBA-8D6B-0CBAFBA632FD}" type="presParOf" srcId="{1D96001B-EDBE-407C-AECB-90C853AFB974}" destId="{30129CB9-FAA0-446E-8E04-D314650F80BC}" srcOrd="0" destOrd="0" presId="urn:microsoft.com/office/officeart/2005/8/layout/orgChart1"/>
    <dgm:cxn modelId="{CB30E252-03C5-41F7-82E5-57DA350CAAF4}" type="presParOf" srcId="{1D96001B-EDBE-407C-AECB-90C853AFB974}" destId="{58E53E74-A1A2-4ADB-B2FD-B2EBE43A1C57}" srcOrd="1" destOrd="0" presId="urn:microsoft.com/office/officeart/2005/8/layout/orgChart1"/>
    <dgm:cxn modelId="{2123AC46-7ADF-4851-8C9E-AE0403685B04}" type="presParOf" srcId="{58E53E74-A1A2-4ADB-B2FD-B2EBE43A1C57}" destId="{E7BE916F-5842-4310-B996-38971E80BD22}" srcOrd="0" destOrd="0" presId="urn:microsoft.com/office/officeart/2005/8/layout/orgChart1"/>
    <dgm:cxn modelId="{1CCAE6E2-653D-407C-8D7D-652B7EEE5E06}" type="presParOf" srcId="{E7BE916F-5842-4310-B996-38971E80BD22}" destId="{8CD8C40B-E815-49A2-93C6-1A546E9BBFA1}" srcOrd="0" destOrd="0" presId="urn:microsoft.com/office/officeart/2005/8/layout/orgChart1"/>
    <dgm:cxn modelId="{EBF9B499-F7B1-414B-86B3-2960E7DBB4A4}" type="presParOf" srcId="{E7BE916F-5842-4310-B996-38971E80BD22}" destId="{790F40F3-BEFE-4492-9A79-26163234FBF8}" srcOrd="1" destOrd="0" presId="urn:microsoft.com/office/officeart/2005/8/layout/orgChart1"/>
    <dgm:cxn modelId="{05E51493-A0DD-4869-8BAE-0FE5213DC249}" type="presParOf" srcId="{58E53E74-A1A2-4ADB-B2FD-B2EBE43A1C57}" destId="{D1E8AEF1-6193-45A2-97E8-F602DEDA853B}" srcOrd="1" destOrd="0" presId="urn:microsoft.com/office/officeart/2005/8/layout/orgChart1"/>
    <dgm:cxn modelId="{967D85C8-8061-4934-9207-E1719A684B26}" type="presParOf" srcId="{D1E8AEF1-6193-45A2-97E8-F602DEDA853B}" destId="{CC61F083-5749-4F6C-B1F1-DE732F6691DB}" srcOrd="0" destOrd="0" presId="urn:microsoft.com/office/officeart/2005/8/layout/orgChart1"/>
    <dgm:cxn modelId="{1203BBD9-EE28-441C-8211-56C87B836E51}" type="presParOf" srcId="{D1E8AEF1-6193-45A2-97E8-F602DEDA853B}" destId="{BF59C736-C63B-402A-BC5F-ABCC139CDBAC}" srcOrd="1" destOrd="0" presId="urn:microsoft.com/office/officeart/2005/8/layout/orgChart1"/>
    <dgm:cxn modelId="{48271FF4-F51A-4AAD-97DC-34F8C4C60494}" type="presParOf" srcId="{BF59C736-C63B-402A-BC5F-ABCC139CDBAC}" destId="{4F65362B-83F4-40D2-91A4-22166B030311}" srcOrd="0" destOrd="0" presId="urn:microsoft.com/office/officeart/2005/8/layout/orgChart1"/>
    <dgm:cxn modelId="{EA67C57E-71A6-4FF3-A01E-757C97D0F31D}" type="presParOf" srcId="{4F65362B-83F4-40D2-91A4-22166B030311}" destId="{B1F20BC6-E7DA-45A5-A00B-F5B14A5C46EB}" srcOrd="0" destOrd="0" presId="urn:microsoft.com/office/officeart/2005/8/layout/orgChart1"/>
    <dgm:cxn modelId="{89D18957-58C9-479F-9FF4-B03A87B198B5}" type="presParOf" srcId="{4F65362B-83F4-40D2-91A4-22166B030311}" destId="{60D20E9C-E0ED-40A5-B59F-EB2CCD8A5A1C}" srcOrd="1" destOrd="0" presId="urn:microsoft.com/office/officeart/2005/8/layout/orgChart1"/>
    <dgm:cxn modelId="{2FCD2A28-1F8E-4C83-BE9A-E24C9E08F3FD}" type="presParOf" srcId="{BF59C736-C63B-402A-BC5F-ABCC139CDBAC}" destId="{1C0735DD-D0FC-42B3-AC11-04548602CCEF}" srcOrd="1" destOrd="0" presId="urn:microsoft.com/office/officeart/2005/8/layout/orgChart1"/>
    <dgm:cxn modelId="{6A9F384D-260B-4DDA-B49A-54DDDCE06E6C}" type="presParOf" srcId="{BF59C736-C63B-402A-BC5F-ABCC139CDBAC}" destId="{89DA0C70-22E8-47D4-B62F-380178205EBB}" srcOrd="2" destOrd="0" presId="urn:microsoft.com/office/officeart/2005/8/layout/orgChart1"/>
    <dgm:cxn modelId="{BE15A164-DE83-44E5-BAE3-633D0F4840FF}" type="presParOf" srcId="{D1E8AEF1-6193-45A2-97E8-F602DEDA853B}" destId="{61C1353A-E55B-408E-B990-E25E0C1E4AFF}" srcOrd="2" destOrd="0" presId="urn:microsoft.com/office/officeart/2005/8/layout/orgChart1"/>
    <dgm:cxn modelId="{EF513605-701F-40A3-99BB-3F16DC7EF126}" type="presParOf" srcId="{D1E8AEF1-6193-45A2-97E8-F602DEDA853B}" destId="{682E903B-A37E-4764-936B-71EA94D9A4D3}" srcOrd="3" destOrd="0" presId="urn:microsoft.com/office/officeart/2005/8/layout/orgChart1"/>
    <dgm:cxn modelId="{AEA411A9-696F-4D45-8429-FE3D9FA3856A}" type="presParOf" srcId="{682E903B-A37E-4764-936B-71EA94D9A4D3}" destId="{96735E8E-5F04-4D9A-B811-4ACCA2D17636}" srcOrd="0" destOrd="0" presId="urn:microsoft.com/office/officeart/2005/8/layout/orgChart1"/>
    <dgm:cxn modelId="{A03760CC-262B-40DF-B1FC-C2FB72EAA083}" type="presParOf" srcId="{96735E8E-5F04-4D9A-B811-4ACCA2D17636}" destId="{3AE813E6-1465-4CFB-958C-E493FEC82D54}" srcOrd="0" destOrd="0" presId="urn:microsoft.com/office/officeart/2005/8/layout/orgChart1"/>
    <dgm:cxn modelId="{91352E36-3558-4F77-81F0-7EFF3580FB0F}" type="presParOf" srcId="{96735E8E-5F04-4D9A-B811-4ACCA2D17636}" destId="{054DF7F6-DCD3-4E7D-8A38-597492B13D07}" srcOrd="1" destOrd="0" presId="urn:microsoft.com/office/officeart/2005/8/layout/orgChart1"/>
    <dgm:cxn modelId="{244292BB-1BBF-46CF-B993-00AFE858065D}" type="presParOf" srcId="{682E903B-A37E-4764-936B-71EA94D9A4D3}" destId="{DDA084BC-210E-4F69-BFA5-2DF0A53BE26E}" srcOrd="1" destOrd="0" presId="urn:microsoft.com/office/officeart/2005/8/layout/orgChart1"/>
    <dgm:cxn modelId="{E8E24CF3-F340-4EE7-8315-67B83EDDEF69}" type="presParOf" srcId="{DDA084BC-210E-4F69-BFA5-2DF0A53BE26E}" destId="{10217DBD-FF47-4B38-9CC0-92D19EA2FC15}" srcOrd="0" destOrd="0" presId="urn:microsoft.com/office/officeart/2005/8/layout/orgChart1"/>
    <dgm:cxn modelId="{E4217B55-5A68-49E7-AE05-C32F2EF6C581}" type="presParOf" srcId="{DDA084BC-210E-4F69-BFA5-2DF0A53BE26E}" destId="{B3DE5C5A-E69A-4D81-84BF-3A5AEB1AA306}" srcOrd="1" destOrd="0" presId="urn:microsoft.com/office/officeart/2005/8/layout/orgChart1"/>
    <dgm:cxn modelId="{FFFCAC46-C049-47E8-8877-85A84701503E}" type="presParOf" srcId="{B3DE5C5A-E69A-4D81-84BF-3A5AEB1AA306}" destId="{49700297-D53F-438E-BDD3-BD21B3C57168}" srcOrd="0" destOrd="0" presId="urn:microsoft.com/office/officeart/2005/8/layout/orgChart1"/>
    <dgm:cxn modelId="{DB890B32-CB62-4296-BF17-6544E114444B}" type="presParOf" srcId="{49700297-D53F-438E-BDD3-BD21B3C57168}" destId="{922A3A67-A56B-4757-B61C-B45163F7C42A}" srcOrd="0" destOrd="0" presId="urn:microsoft.com/office/officeart/2005/8/layout/orgChart1"/>
    <dgm:cxn modelId="{3617DC92-6D26-418A-BE9A-76B879E471FD}" type="presParOf" srcId="{49700297-D53F-438E-BDD3-BD21B3C57168}" destId="{A5E67F6B-F599-4AA8-A206-52784394CE60}" srcOrd="1" destOrd="0" presId="urn:microsoft.com/office/officeart/2005/8/layout/orgChart1"/>
    <dgm:cxn modelId="{F502052C-94A0-4DB4-A04A-2BAE916F8013}" type="presParOf" srcId="{B3DE5C5A-E69A-4D81-84BF-3A5AEB1AA306}" destId="{CE5D61B6-78F3-4C5D-B790-2FC621225362}" srcOrd="1" destOrd="0" presId="urn:microsoft.com/office/officeart/2005/8/layout/orgChart1"/>
    <dgm:cxn modelId="{BB2552C3-44B0-4CBD-83F9-CD2161B6AEA7}" type="presParOf" srcId="{CE5D61B6-78F3-4C5D-B790-2FC621225362}" destId="{271C5E63-7A22-481E-8EAC-7422947F21E2}" srcOrd="0" destOrd="0" presId="urn:microsoft.com/office/officeart/2005/8/layout/orgChart1"/>
    <dgm:cxn modelId="{27855B6F-69B9-4E60-9BC3-95D54CEDA85C}" type="presParOf" srcId="{CE5D61B6-78F3-4C5D-B790-2FC621225362}" destId="{E6492159-63F3-4E97-A504-8D93026984F5}" srcOrd="1" destOrd="0" presId="urn:microsoft.com/office/officeart/2005/8/layout/orgChart1"/>
    <dgm:cxn modelId="{E169204B-9B08-41B5-BA7F-5227BFF149B6}" type="presParOf" srcId="{E6492159-63F3-4E97-A504-8D93026984F5}" destId="{169DDCFE-3DD1-4A57-9270-3445B9798484}" srcOrd="0" destOrd="0" presId="urn:microsoft.com/office/officeart/2005/8/layout/orgChart1"/>
    <dgm:cxn modelId="{AE2063FC-E866-4392-AF2D-08FC0BC61E99}" type="presParOf" srcId="{169DDCFE-3DD1-4A57-9270-3445B9798484}" destId="{19DD09FF-6F40-419D-8624-5270DB29239B}" srcOrd="0" destOrd="0" presId="urn:microsoft.com/office/officeart/2005/8/layout/orgChart1"/>
    <dgm:cxn modelId="{23610C67-7D17-4D3D-8D5E-AE0BF5E1E181}" type="presParOf" srcId="{169DDCFE-3DD1-4A57-9270-3445B9798484}" destId="{AC6C13EF-936B-48AF-B4B9-1E8445B02F84}" srcOrd="1" destOrd="0" presId="urn:microsoft.com/office/officeart/2005/8/layout/orgChart1"/>
    <dgm:cxn modelId="{64C9CA58-9A8E-470B-B700-6995379F2AA6}" type="presParOf" srcId="{E6492159-63F3-4E97-A504-8D93026984F5}" destId="{CE53C379-F373-4D69-BFC2-CE5A91F635D7}" srcOrd="1" destOrd="0" presId="urn:microsoft.com/office/officeart/2005/8/layout/orgChart1"/>
    <dgm:cxn modelId="{51623C93-D10F-41F4-9BCC-F89FFDBE9791}" type="presParOf" srcId="{E6492159-63F3-4E97-A504-8D93026984F5}" destId="{0B9C47DE-3E06-4A76-9CEE-E7A57C59087C}" srcOrd="2" destOrd="0" presId="urn:microsoft.com/office/officeart/2005/8/layout/orgChart1"/>
    <dgm:cxn modelId="{9B703AE8-FFD6-4196-B8F1-58FEABC58A0C}" type="presParOf" srcId="{CE5D61B6-78F3-4C5D-B790-2FC621225362}" destId="{A615AEBC-CA29-45D9-8AA6-40A2F24BDF86}" srcOrd="2" destOrd="0" presId="urn:microsoft.com/office/officeart/2005/8/layout/orgChart1"/>
    <dgm:cxn modelId="{3C892B24-2EBA-4527-91DE-D6597EA1B948}" type="presParOf" srcId="{CE5D61B6-78F3-4C5D-B790-2FC621225362}" destId="{02EF22E3-1DB9-4DFD-9D11-E81A3B4A9EC1}" srcOrd="3" destOrd="0" presId="urn:microsoft.com/office/officeart/2005/8/layout/orgChart1"/>
    <dgm:cxn modelId="{E03811CB-AEE3-4039-B08D-C13743EDB3CC}" type="presParOf" srcId="{02EF22E3-1DB9-4DFD-9D11-E81A3B4A9EC1}" destId="{288EB435-2BBA-4D17-9C6E-77ED4210F761}" srcOrd="0" destOrd="0" presId="urn:microsoft.com/office/officeart/2005/8/layout/orgChart1"/>
    <dgm:cxn modelId="{16B137F4-FC59-44D5-AD61-FF51D610F0B7}" type="presParOf" srcId="{288EB435-2BBA-4D17-9C6E-77ED4210F761}" destId="{F67249B9-302E-4FD8-A7AB-4BA2F980D806}" srcOrd="0" destOrd="0" presId="urn:microsoft.com/office/officeart/2005/8/layout/orgChart1"/>
    <dgm:cxn modelId="{B6E99C87-A46B-477D-869D-ACD263018A03}" type="presParOf" srcId="{288EB435-2BBA-4D17-9C6E-77ED4210F761}" destId="{AE1147EF-8B95-4AE4-A6A7-468A583759E7}" srcOrd="1" destOrd="0" presId="urn:microsoft.com/office/officeart/2005/8/layout/orgChart1"/>
    <dgm:cxn modelId="{B3D5CB20-FDF0-4C5C-BE51-D19D39DA9BA7}" type="presParOf" srcId="{02EF22E3-1DB9-4DFD-9D11-E81A3B4A9EC1}" destId="{7F065E70-E3EB-4161-8283-0EFC357E9233}" srcOrd="1" destOrd="0" presId="urn:microsoft.com/office/officeart/2005/8/layout/orgChart1"/>
    <dgm:cxn modelId="{A4BD7064-CF76-47A0-A8D7-B79F28C17713}" type="presParOf" srcId="{02EF22E3-1DB9-4DFD-9D11-E81A3B4A9EC1}" destId="{B4A333D1-E215-49E5-B5E8-87C9E364EEEF}" srcOrd="2" destOrd="0" presId="urn:microsoft.com/office/officeart/2005/8/layout/orgChart1"/>
    <dgm:cxn modelId="{453CA752-C7E2-4425-8E72-19E35D91CE5C}" type="presParOf" srcId="{B3DE5C5A-E69A-4D81-84BF-3A5AEB1AA306}" destId="{512A76B7-7522-44DD-97C4-7C4D9CBE658B}" srcOrd="2" destOrd="0" presId="urn:microsoft.com/office/officeart/2005/8/layout/orgChart1"/>
    <dgm:cxn modelId="{CB76E60D-AB67-4E28-A7B5-AA12BE5996B6}" type="presParOf" srcId="{DDA084BC-210E-4F69-BFA5-2DF0A53BE26E}" destId="{7531BBB7-AB18-4C7D-A003-073122BBECF4}" srcOrd="2" destOrd="0" presId="urn:microsoft.com/office/officeart/2005/8/layout/orgChart1"/>
    <dgm:cxn modelId="{37C74DEF-F030-49A4-9AC9-89EABDA82BB6}" type="presParOf" srcId="{DDA084BC-210E-4F69-BFA5-2DF0A53BE26E}" destId="{30748226-2706-4D14-87BD-C3E5D9FC050A}" srcOrd="3" destOrd="0" presId="urn:microsoft.com/office/officeart/2005/8/layout/orgChart1"/>
    <dgm:cxn modelId="{867C0BAD-D423-47D7-B82B-532B90FC1A84}" type="presParOf" srcId="{30748226-2706-4D14-87BD-C3E5D9FC050A}" destId="{4915C70E-CB7F-4A84-A4DF-6E197369E060}" srcOrd="0" destOrd="0" presId="urn:microsoft.com/office/officeart/2005/8/layout/orgChart1"/>
    <dgm:cxn modelId="{846C3675-1BD4-4F6E-B02F-1847B38F1706}" type="presParOf" srcId="{4915C70E-CB7F-4A84-A4DF-6E197369E060}" destId="{64B21AFC-C173-434E-B110-8CFCFCB898DC}" srcOrd="0" destOrd="0" presId="urn:microsoft.com/office/officeart/2005/8/layout/orgChart1"/>
    <dgm:cxn modelId="{6B0C0CD3-B4B0-488D-A6AB-77ECBDC4ACE6}" type="presParOf" srcId="{4915C70E-CB7F-4A84-A4DF-6E197369E060}" destId="{EB5A8541-4E3C-4EFE-862D-9A4ECCDCA4AE}" srcOrd="1" destOrd="0" presId="urn:microsoft.com/office/officeart/2005/8/layout/orgChart1"/>
    <dgm:cxn modelId="{D8F12EE2-913E-49DD-A125-C1A94991CFCA}" type="presParOf" srcId="{30748226-2706-4D14-87BD-C3E5D9FC050A}" destId="{7BC58DED-6BC7-436A-87DC-18CB04015A95}" srcOrd="1" destOrd="0" presId="urn:microsoft.com/office/officeart/2005/8/layout/orgChart1"/>
    <dgm:cxn modelId="{B9534ECA-D6C4-453A-AD2F-B45A2FFE92E1}" type="presParOf" srcId="{7BC58DED-6BC7-436A-87DC-18CB04015A95}" destId="{8AFC971C-B753-46C8-951B-FF027E23F9D2}" srcOrd="0" destOrd="0" presId="urn:microsoft.com/office/officeart/2005/8/layout/orgChart1"/>
    <dgm:cxn modelId="{37090960-5E32-4FD5-AF4E-AD6819957E34}" type="presParOf" srcId="{7BC58DED-6BC7-436A-87DC-18CB04015A95}" destId="{A23816EB-A6CA-44FF-B465-95FBFAA9E03F}" srcOrd="1" destOrd="0" presId="urn:microsoft.com/office/officeart/2005/8/layout/orgChart1"/>
    <dgm:cxn modelId="{C5F40D1A-FAF6-4EBE-88D0-4254FAED170E}" type="presParOf" srcId="{A23816EB-A6CA-44FF-B465-95FBFAA9E03F}" destId="{E730BD1B-913C-48D9-B62A-0EF31CCF087D}" srcOrd="0" destOrd="0" presId="urn:microsoft.com/office/officeart/2005/8/layout/orgChart1"/>
    <dgm:cxn modelId="{41489113-BDD9-4A16-A312-DA84E65E6757}" type="presParOf" srcId="{E730BD1B-913C-48D9-B62A-0EF31CCF087D}" destId="{455466F1-B806-4314-BC6E-9089E45CA3F1}" srcOrd="0" destOrd="0" presId="urn:microsoft.com/office/officeart/2005/8/layout/orgChart1"/>
    <dgm:cxn modelId="{6F03668C-C23F-4107-B743-964723C89DAC}" type="presParOf" srcId="{E730BD1B-913C-48D9-B62A-0EF31CCF087D}" destId="{7A31567F-B8B9-417B-B75E-F112128A2FC5}" srcOrd="1" destOrd="0" presId="urn:microsoft.com/office/officeart/2005/8/layout/orgChart1"/>
    <dgm:cxn modelId="{EDFDDE94-A32C-47B9-8B70-8062881C37C8}" type="presParOf" srcId="{A23816EB-A6CA-44FF-B465-95FBFAA9E03F}" destId="{5FA7F015-5887-4035-BD50-C2F822E2DB3D}" srcOrd="1" destOrd="0" presId="urn:microsoft.com/office/officeart/2005/8/layout/orgChart1"/>
    <dgm:cxn modelId="{E8A90420-EA12-42C3-B225-788C38FC42FC}" type="presParOf" srcId="{A23816EB-A6CA-44FF-B465-95FBFAA9E03F}" destId="{DBBE2ACF-59A4-4DEC-8DBB-3F0B8D6708B3}" srcOrd="2" destOrd="0" presId="urn:microsoft.com/office/officeart/2005/8/layout/orgChart1"/>
    <dgm:cxn modelId="{1D603896-7C29-4CD3-81C9-38642F8C6A2A}" type="presParOf" srcId="{7BC58DED-6BC7-436A-87DC-18CB04015A95}" destId="{41DE1F38-8622-44CA-B18F-2C59F5947886}" srcOrd="2" destOrd="0" presId="urn:microsoft.com/office/officeart/2005/8/layout/orgChart1"/>
    <dgm:cxn modelId="{CDAB1E91-8A25-4FC4-86C1-2A6BD4E84A8C}" type="presParOf" srcId="{7BC58DED-6BC7-436A-87DC-18CB04015A95}" destId="{435A1B47-3D79-4272-AED8-BB986732174E}" srcOrd="3" destOrd="0" presId="urn:microsoft.com/office/officeart/2005/8/layout/orgChart1"/>
    <dgm:cxn modelId="{83601FB4-CE04-48D5-9196-B1CB664E33DD}" type="presParOf" srcId="{435A1B47-3D79-4272-AED8-BB986732174E}" destId="{CB5496A1-272A-4871-9FC4-8A6A7B319BE9}" srcOrd="0" destOrd="0" presId="urn:microsoft.com/office/officeart/2005/8/layout/orgChart1"/>
    <dgm:cxn modelId="{EFB8BD63-2223-474C-85A6-CE737EEF70E7}" type="presParOf" srcId="{CB5496A1-272A-4871-9FC4-8A6A7B319BE9}" destId="{C9C16C66-F5FB-400D-9AF9-12F343F4286F}" srcOrd="0" destOrd="0" presId="urn:microsoft.com/office/officeart/2005/8/layout/orgChart1"/>
    <dgm:cxn modelId="{43EA99CB-844B-4864-BB96-27629817C58E}" type="presParOf" srcId="{CB5496A1-272A-4871-9FC4-8A6A7B319BE9}" destId="{E66FD0E7-DD24-46C7-863D-499EB75F9CEB}" srcOrd="1" destOrd="0" presId="urn:microsoft.com/office/officeart/2005/8/layout/orgChart1"/>
    <dgm:cxn modelId="{9C73634F-0D5D-4E0B-8797-EC8CB4F7C2BA}" type="presParOf" srcId="{435A1B47-3D79-4272-AED8-BB986732174E}" destId="{09F9551B-8F2D-4ED7-8994-B6CD14CB1C99}" srcOrd="1" destOrd="0" presId="urn:microsoft.com/office/officeart/2005/8/layout/orgChart1"/>
    <dgm:cxn modelId="{03B622F1-78FE-4247-BD97-378327C534C2}" type="presParOf" srcId="{435A1B47-3D79-4272-AED8-BB986732174E}" destId="{2A3E7BBE-FE71-4C47-A757-724D14138818}" srcOrd="2" destOrd="0" presId="urn:microsoft.com/office/officeart/2005/8/layout/orgChart1"/>
    <dgm:cxn modelId="{34D1EB40-A53C-4B05-9A52-D4E29729AE42}" type="presParOf" srcId="{30748226-2706-4D14-87BD-C3E5D9FC050A}" destId="{61848B2D-FBAB-4261-B0EB-3D954504F7C5}" srcOrd="2" destOrd="0" presId="urn:microsoft.com/office/officeart/2005/8/layout/orgChart1"/>
    <dgm:cxn modelId="{2B7AD35C-1DBD-4081-BE52-1A0868476F24}" type="presParOf" srcId="{682E903B-A37E-4764-936B-71EA94D9A4D3}" destId="{C6796198-15C4-4929-845F-7F839905A904}" srcOrd="2" destOrd="0" presId="urn:microsoft.com/office/officeart/2005/8/layout/orgChart1"/>
    <dgm:cxn modelId="{87241702-C8AE-4893-A961-4AFEAEC5D44D}" type="presParOf" srcId="{58E53E74-A1A2-4ADB-B2FD-B2EBE43A1C57}" destId="{82351217-E58B-4C9A-87BC-B42F473FB280}" srcOrd="2" destOrd="0" presId="urn:microsoft.com/office/officeart/2005/8/layout/orgChart1"/>
    <dgm:cxn modelId="{D7BBA3D7-67C8-4FC8-AABD-6BA63EA00EE2}" type="presParOf" srcId="{1D96001B-EDBE-407C-AECB-90C853AFB974}" destId="{1A7DFC9A-4D1F-47CD-8940-6F8D46B6F8C5}" srcOrd="2" destOrd="0" presId="urn:microsoft.com/office/officeart/2005/8/layout/orgChart1"/>
    <dgm:cxn modelId="{2AD2B046-74C1-419F-8C4F-A6F9DA258C4B}" type="presParOf" srcId="{1D96001B-EDBE-407C-AECB-90C853AFB974}" destId="{0029E626-92B6-4D8C-A814-8FC0C94A6CAA}" srcOrd="3" destOrd="0" presId="urn:microsoft.com/office/officeart/2005/8/layout/orgChart1"/>
    <dgm:cxn modelId="{1A973675-B73C-45A3-BC4C-D756D93847C9}" type="presParOf" srcId="{0029E626-92B6-4D8C-A814-8FC0C94A6CAA}" destId="{E61CC6DD-C751-4DEB-921B-B1F243C43627}" srcOrd="0" destOrd="0" presId="urn:microsoft.com/office/officeart/2005/8/layout/orgChart1"/>
    <dgm:cxn modelId="{4FA74FA5-A04F-455B-8E81-24E67B9BE7D7}" type="presParOf" srcId="{E61CC6DD-C751-4DEB-921B-B1F243C43627}" destId="{2985C4A5-8BE1-4B01-8214-607AC67D58AF}" srcOrd="0" destOrd="0" presId="urn:microsoft.com/office/officeart/2005/8/layout/orgChart1"/>
    <dgm:cxn modelId="{48DBE17E-FAF0-4836-B4FE-0DD6025CF15D}" type="presParOf" srcId="{E61CC6DD-C751-4DEB-921B-B1F243C43627}" destId="{8141F6DC-68D3-48D5-8CC7-8E6B8BD6C596}" srcOrd="1" destOrd="0" presId="urn:microsoft.com/office/officeart/2005/8/layout/orgChart1"/>
    <dgm:cxn modelId="{32A24C1B-626E-460F-BC2A-D8D48347C789}" type="presParOf" srcId="{0029E626-92B6-4D8C-A814-8FC0C94A6CAA}" destId="{5E6D1993-3ADD-43E5-9B1F-73BD38404B97}" srcOrd="1" destOrd="0" presId="urn:microsoft.com/office/officeart/2005/8/layout/orgChart1"/>
    <dgm:cxn modelId="{449EEA1F-6B64-4EB2-BD46-E5786DC1A3AE}" type="presParOf" srcId="{0029E626-92B6-4D8C-A814-8FC0C94A6CAA}" destId="{AAEFB7A2-92C7-4564-AC6F-52E92371BBEA}" srcOrd="2" destOrd="0" presId="urn:microsoft.com/office/officeart/2005/8/layout/orgChart1"/>
    <dgm:cxn modelId="{2606B03C-0DBB-4039-A8F5-957B819D770B}" type="presParOf" srcId="{EA8986FB-7C58-4971-8F6E-91DF962A5EE0}" destId="{89119E2F-79A0-4FD8-93F5-9F50F39B9EB9}"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t" anchorCtr="0" compatLnSpc="1">
            <a:prstTxWarp prst="textNoShape">
              <a:avLst/>
            </a:prstTxWarp>
          </a:bodyPr>
          <a:lstStyle>
            <a:lvl1pPr defTabSz="930285">
              <a:defRPr sz="1200"/>
            </a:lvl1pPr>
          </a:lstStyle>
          <a:p>
            <a:pPr>
              <a:defRPr/>
            </a:pPr>
            <a:endParaRPr lang="cs-CZ"/>
          </a:p>
        </p:txBody>
      </p:sp>
      <p:sp>
        <p:nvSpPr>
          <p:cNvPr id="22531" name="Rectangle 3"/>
          <p:cNvSpPr>
            <a:spLocks noGrp="1" noChangeArrowheads="1"/>
          </p:cNvSpPr>
          <p:nvPr>
            <p:ph type="dt" sz="quarter" idx="1"/>
          </p:nvPr>
        </p:nvSpPr>
        <p:spPr bwMode="auto">
          <a:xfrm>
            <a:off x="3849899" y="0"/>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t" anchorCtr="0" compatLnSpc="1">
            <a:prstTxWarp prst="textNoShape">
              <a:avLst/>
            </a:prstTxWarp>
          </a:bodyPr>
          <a:lstStyle>
            <a:lvl1pPr algn="r" defTabSz="930285">
              <a:defRPr sz="1200"/>
            </a:lvl1pPr>
          </a:lstStyle>
          <a:p>
            <a:pPr>
              <a:defRPr/>
            </a:pPr>
            <a:endParaRPr lang="cs-CZ"/>
          </a:p>
        </p:txBody>
      </p:sp>
      <p:sp>
        <p:nvSpPr>
          <p:cNvPr id="22532" name="Rectangle 4"/>
          <p:cNvSpPr>
            <a:spLocks noGrp="1" noChangeArrowheads="1"/>
          </p:cNvSpPr>
          <p:nvPr>
            <p:ph type="ftr" sz="quarter" idx="2"/>
          </p:nvPr>
        </p:nvSpPr>
        <p:spPr bwMode="auto">
          <a:xfrm>
            <a:off x="1" y="9429271"/>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b" anchorCtr="0" compatLnSpc="1">
            <a:prstTxWarp prst="textNoShape">
              <a:avLst/>
            </a:prstTxWarp>
          </a:bodyPr>
          <a:lstStyle>
            <a:lvl1pPr defTabSz="930285">
              <a:defRPr sz="1200"/>
            </a:lvl1pPr>
          </a:lstStyle>
          <a:p>
            <a:pPr>
              <a:defRPr/>
            </a:pPr>
            <a:endParaRPr lang="cs-CZ"/>
          </a:p>
        </p:txBody>
      </p:sp>
      <p:sp>
        <p:nvSpPr>
          <p:cNvPr id="22533" name="Rectangle 5"/>
          <p:cNvSpPr>
            <a:spLocks noGrp="1" noChangeArrowheads="1"/>
          </p:cNvSpPr>
          <p:nvPr>
            <p:ph type="sldNum" sz="quarter" idx="3"/>
          </p:nvPr>
        </p:nvSpPr>
        <p:spPr bwMode="auto">
          <a:xfrm>
            <a:off x="3849899" y="9429271"/>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b" anchorCtr="0" compatLnSpc="1">
            <a:prstTxWarp prst="textNoShape">
              <a:avLst/>
            </a:prstTxWarp>
          </a:bodyPr>
          <a:lstStyle>
            <a:lvl1pPr algn="r" defTabSz="930285">
              <a:defRPr sz="1200"/>
            </a:lvl1pPr>
          </a:lstStyle>
          <a:p>
            <a:pPr>
              <a:defRPr/>
            </a:pPr>
            <a:fld id="{8389B61C-47D4-425B-9AE8-BCCA56FDF2D1}" type="slidenum">
              <a:rPr lang="cs-CZ"/>
              <a:pPr>
                <a:defRPr/>
              </a:pPr>
              <a:t>‹#›</a:t>
            </a:fld>
            <a:endParaRPr lang="cs-CZ"/>
          </a:p>
        </p:txBody>
      </p:sp>
    </p:spTree>
    <p:extLst>
      <p:ext uri="{BB962C8B-B14F-4D97-AF65-F5344CB8AC3E}">
        <p14:creationId xmlns:p14="http://schemas.microsoft.com/office/powerpoint/2010/main" val="14981526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t" anchorCtr="0" compatLnSpc="1">
            <a:prstTxWarp prst="textNoShape">
              <a:avLst/>
            </a:prstTxWarp>
          </a:bodyPr>
          <a:lstStyle>
            <a:lvl1pPr defTabSz="930285">
              <a:defRPr sz="1200"/>
            </a:lvl1pPr>
          </a:lstStyle>
          <a:p>
            <a:pPr>
              <a:defRPr/>
            </a:pPr>
            <a:endParaRPr lang="cs-CZ"/>
          </a:p>
        </p:txBody>
      </p:sp>
      <p:sp>
        <p:nvSpPr>
          <p:cNvPr id="4099" name="Rectangle 3"/>
          <p:cNvSpPr>
            <a:spLocks noGrp="1" noChangeArrowheads="1"/>
          </p:cNvSpPr>
          <p:nvPr>
            <p:ph type="dt" idx="1"/>
          </p:nvPr>
        </p:nvSpPr>
        <p:spPr bwMode="auto">
          <a:xfrm>
            <a:off x="3849899" y="0"/>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t" anchorCtr="0" compatLnSpc="1">
            <a:prstTxWarp prst="textNoShape">
              <a:avLst/>
            </a:prstTxWarp>
          </a:bodyPr>
          <a:lstStyle>
            <a:lvl1pPr algn="r" defTabSz="930285">
              <a:defRPr sz="1200"/>
            </a:lvl1pPr>
          </a:lstStyle>
          <a:p>
            <a:pPr>
              <a:defRPr/>
            </a:pPr>
            <a:endParaRPr lang="cs-CZ"/>
          </a:p>
        </p:txBody>
      </p:sp>
      <p:sp>
        <p:nvSpPr>
          <p:cNvPr id="41988" name="Rectangle 4"/>
          <p:cNvSpPr>
            <a:spLocks noGrp="1" noRot="1" noChangeAspect="1" noChangeArrowheads="1" noTextEdit="1"/>
          </p:cNvSpPr>
          <p:nvPr>
            <p:ph type="sldImg" idx="2"/>
          </p:nvPr>
        </p:nvSpPr>
        <p:spPr bwMode="auto">
          <a:xfrm>
            <a:off x="922338"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1357" y="4717815"/>
            <a:ext cx="5434964" cy="44651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4102" name="Rectangle 6"/>
          <p:cNvSpPr>
            <a:spLocks noGrp="1" noChangeArrowheads="1"/>
          </p:cNvSpPr>
          <p:nvPr>
            <p:ph type="ftr" sz="quarter" idx="4"/>
          </p:nvPr>
        </p:nvSpPr>
        <p:spPr bwMode="auto">
          <a:xfrm>
            <a:off x="1" y="9429271"/>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b" anchorCtr="0" compatLnSpc="1">
            <a:prstTxWarp prst="textNoShape">
              <a:avLst/>
            </a:prstTxWarp>
          </a:bodyPr>
          <a:lstStyle>
            <a:lvl1pPr defTabSz="930285">
              <a:defRPr sz="1200"/>
            </a:lvl1pPr>
          </a:lstStyle>
          <a:p>
            <a:pPr>
              <a:defRPr/>
            </a:pPr>
            <a:endParaRPr lang="cs-CZ"/>
          </a:p>
        </p:txBody>
      </p:sp>
      <p:sp>
        <p:nvSpPr>
          <p:cNvPr id="4103" name="Rectangle 7"/>
          <p:cNvSpPr>
            <a:spLocks noGrp="1" noChangeArrowheads="1"/>
          </p:cNvSpPr>
          <p:nvPr>
            <p:ph type="sldNum" sz="quarter" idx="5"/>
          </p:nvPr>
        </p:nvSpPr>
        <p:spPr bwMode="auto">
          <a:xfrm>
            <a:off x="3849899" y="9429271"/>
            <a:ext cx="2946189" cy="497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905" tIns="46451" rIns="92905" bIns="46451" numCol="1" anchor="b" anchorCtr="0" compatLnSpc="1">
            <a:prstTxWarp prst="textNoShape">
              <a:avLst/>
            </a:prstTxWarp>
          </a:bodyPr>
          <a:lstStyle>
            <a:lvl1pPr algn="r" defTabSz="930285">
              <a:defRPr sz="1200"/>
            </a:lvl1pPr>
          </a:lstStyle>
          <a:p>
            <a:pPr>
              <a:defRPr/>
            </a:pPr>
            <a:fld id="{EBCC5283-87BD-4B6C-A17C-E545146CF6E6}" type="slidenum">
              <a:rPr lang="cs-CZ"/>
              <a:pPr>
                <a:defRPr/>
              </a:pPr>
              <a:t>‹#›</a:t>
            </a:fld>
            <a:endParaRPr lang="cs-CZ"/>
          </a:p>
        </p:txBody>
      </p:sp>
    </p:spTree>
    <p:extLst>
      <p:ext uri="{BB962C8B-B14F-4D97-AF65-F5344CB8AC3E}">
        <p14:creationId xmlns:p14="http://schemas.microsoft.com/office/powerpoint/2010/main" val="1743810550"/>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906463" y="773113"/>
            <a:ext cx="4973637" cy="3732212"/>
          </a:xfrm>
          <a:ln/>
        </p:spPr>
      </p:sp>
      <p:sp>
        <p:nvSpPr>
          <p:cNvPr id="43011" name="Rectangle 3"/>
          <p:cNvSpPr>
            <a:spLocks noGrp="1" noChangeArrowheads="1"/>
          </p:cNvSpPr>
          <p:nvPr>
            <p:ph type="body" idx="1"/>
          </p:nvPr>
        </p:nvSpPr>
        <p:spPr>
          <a:xfrm>
            <a:off x="933886" y="4727348"/>
            <a:ext cx="4969609" cy="4493761"/>
          </a:xfrm>
          <a:noFill/>
        </p:spPr>
        <p:txBody>
          <a:bodyPr/>
          <a:lstStyle/>
          <a:p>
            <a:pPr eaLnBrk="1" hangingPunct="1"/>
            <a:endParaRPr lang="cs-CZ" altLang="cs-CZ" smtClean="0"/>
          </a:p>
        </p:txBody>
      </p:sp>
    </p:spTree>
    <p:extLst>
      <p:ext uri="{BB962C8B-B14F-4D97-AF65-F5344CB8AC3E}">
        <p14:creationId xmlns:p14="http://schemas.microsoft.com/office/powerpoint/2010/main" val="2027806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xfrm>
            <a:off x="927100" y="762000"/>
            <a:ext cx="4978400" cy="3735388"/>
          </a:xfrm>
          <a:ln/>
        </p:spPr>
      </p:sp>
      <p:sp>
        <p:nvSpPr>
          <p:cNvPr id="52227"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1729050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xfrm>
            <a:off x="927100" y="762000"/>
            <a:ext cx="4978400" cy="3735388"/>
          </a:xfrm>
          <a:ln/>
        </p:spPr>
      </p:sp>
      <p:sp>
        <p:nvSpPr>
          <p:cNvPr id="53251"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897084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xfrm>
            <a:off x="927100" y="762000"/>
            <a:ext cx="4978400" cy="3735388"/>
          </a:xfrm>
          <a:ln/>
        </p:spPr>
      </p:sp>
      <p:sp>
        <p:nvSpPr>
          <p:cNvPr id="54275" name="Rectangle 3"/>
          <p:cNvSpPr>
            <a:spLocks noGrp="1" noChangeArrowheads="1"/>
          </p:cNvSpPr>
          <p:nvPr>
            <p:ph type="body" idx="1"/>
          </p:nvPr>
        </p:nvSpPr>
        <p:spPr>
          <a:xfrm>
            <a:off x="933886" y="4725759"/>
            <a:ext cx="4969609" cy="4495351"/>
          </a:xfrm>
          <a:noFill/>
        </p:spPr>
        <p:txBody>
          <a:bodyPr/>
          <a:lstStyle/>
          <a:p>
            <a:pPr eaLnBrk="1" hangingPunct="1"/>
            <a:r>
              <a:rPr lang="cs-CZ" altLang="cs-CZ" smtClean="0"/>
              <a:t>Ze srovnání cílů vytyčených ČNB se skutečnou inflací plyne, že inflace byla výrazně častěji pod než nad inflačními cíli. Největší rozdíly mezi skutečnou inflací a cíli ČNB jsou patrné ve dvou dezinflačních obdobích v letech 1998-1999,  a 2002-2003 a v roce 2009, avšak i ve zbývajícím období se inflace pohybovala spíše pod příslušným inflačním cílem. Výrazné „nadstřelení“ inflačního cíle v roce 2008 jde téměř plně na vrub výrazného uvolnění regulovaných cen a zvýšení nepřímých daní. Tyto cenové dopady ale byly jen jednorázové a v meziročním vyjádření tudíž odezněly (viz nízká inflace v roce 2009). </a:t>
            </a:r>
          </a:p>
        </p:txBody>
      </p:sp>
    </p:spTree>
    <p:extLst>
      <p:ext uri="{BB962C8B-B14F-4D97-AF65-F5344CB8AC3E}">
        <p14:creationId xmlns:p14="http://schemas.microsoft.com/office/powerpoint/2010/main" val="2987621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927100" y="762000"/>
            <a:ext cx="4978400" cy="3735388"/>
          </a:xfrm>
          <a:ln/>
        </p:spPr>
      </p:sp>
      <p:sp>
        <p:nvSpPr>
          <p:cNvPr id="55299" name="Rectangle 3"/>
          <p:cNvSpPr>
            <a:spLocks noGrp="1" noChangeArrowheads="1"/>
          </p:cNvSpPr>
          <p:nvPr>
            <p:ph type="body" idx="1"/>
          </p:nvPr>
        </p:nvSpPr>
        <p:spPr>
          <a:xfrm>
            <a:off x="933886" y="4725759"/>
            <a:ext cx="4969609" cy="4495351"/>
          </a:xfrm>
          <a:noFill/>
        </p:spPr>
        <p:txBody>
          <a:bodyPr/>
          <a:lstStyle/>
          <a:p>
            <a:pPr marL="217640" indent="-217640" eaLnBrk="1" hangingPunct="1"/>
            <a:endParaRPr lang="cs-CZ" altLang="cs-CZ" smtClean="0"/>
          </a:p>
        </p:txBody>
      </p:sp>
    </p:spTree>
    <p:extLst>
      <p:ext uri="{BB962C8B-B14F-4D97-AF65-F5344CB8AC3E}">
        <p14:creationId xmlns:p14="http://schemas.microsoft.com/office/powerpoint/2010/main" val="3207100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927100" y="762000"/>
            <a:ext cx="4978400" cy="3735388"/>
          </a:xfrm>
          <a:ln/>
        </p:spPr>
      </p:sp>
      <p:sp>
        <p:nvSpPr>
          <p:cNvPr id="56323"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4077671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927100" y="762000"/>
            <a:ext cx="4978400" cy="3735388"/>
          </a:xfrm>
          <a:ln/>
        </p:spPr>
      </p:sp>
      <p:sp>
        <p:nvSpPr>
          <p:cNvPr id="57347"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9210561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927100" y="762000"/>
            <a:ext cx="4978400" cy="3735388"/>
          </a:xfrm>
          <a:ln/>
        </p:spPr>
      </p:sp>
      <p:sp>
        <p:nvSpPr>
          <p:cNvPr id="58371"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1096393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927100" y="762000"/>
            <a:ext cx="4978400" cy="3735388"/>
          </a:xfrm>
          <a:ln/>
        </p:spPr>
      </p:sp>
      <p:sp>
        <p:nvSpPr>
          <p:cNvPr id="59395"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66883348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927100" y="762000"/>
            <a:ext cx="4978400" cy="3735388"/>
          </a:xfrm>
          <a:ln/>
        </p:spPr>
      </p:sp>
      <p:sp>
        <p:nvSpPr>
          <p:cNvPr id="60419"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28390933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927100" y="762000"/>
            <a:ext cx="4978400" cy="3735388"/>
          </a:xfrm>
          <a:ln/>
        </p:spPr>
      </p:sp>
      <p:sp>
        <p:nvSpPr>
          <p:cNvPr id="61443"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58130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9338" eaLnBrk="0" hangingPunct="0">
              <a:spcBef>
                <a:spcPct val="30000"/>
              </a:spcBef>
              <a:defRPr sz="1200">
                <a:solidFill>
                  <a:schemeClr val="tx1"/>
                </a:solidFill>
                <a:latin typeface="Arial" charset="0"/>
              </a:defRPr>
            </a:lvl1pPr>
            <a:lvl2pPr marL="741882" indent="-284362" defTabSz="929338" eaLnBrk="0" hangingPunct="0">
              <a:spcBef>
                <a:spcPct val="30000"/>
              </a:spcBef>
              <a:defRPr sz="1200">
                <a:solidFill>
                  <a:schemeClr val="tx1"/>
                </a:solidFill>
                <a:latin typeface="Arial" charset="0"/>
              </a:defRPr>
            </a:lvl2pPr>
            <a:lvl3pPr marL="1142212" indent="-227172" defTabSz="929338" eaLnBrk="0" hangingPunct="0">
              <a:spcBef>
                <a:spcPct val="30000"/>
              </a:spcBef>
              <a:defRPr sz="1200">
                <a:solidFill>
                  <a:schemeClr val="tx1"/>
                </a:solidFill>
                <a:latin typeface="Arial" charset="0"/>
              </a:defRPr>
            </a:lvl3pPr>
            <a:lvl4pPr marL="1599732" indent="-227172" defTabSz="929338" eaLnBrk="0" hangingPunct="0">
              <a:spcBef>
                <a:spcPct val="30000"/>
              </a:spcBef>
              <a:defRPr sz="1200">
                <a:solidFill>
                  <a:schemeClr val="tx1"/>
                </a:solidFill>
                <a:latin typeface="Arial" charset="0"/>
              </a:defRPr>
            </a:lvl4pPr>
            <a:lvl5pPr marL="2055663" indent="-227172" defTabSz="929338" eaLnBrk="0" hangingPunct="0">
              <a:spcBef>
                <a:spcPct val="30000"/>
              </a:spcBef>
              <a:defRPr sz="1200">
                <a:solidFill>
                  <a:schemeClr val="tx1"/>
                </a:solidFill>
                <a:latin typeface="Arial" charset="0"/>
              </a:defRPr>
            </a:lvl5pPr>
            <a:lvl6pPr marL="2513183" indent="-227172" defTabSz="929338" eaLnBrk="0" fontAlgn="base" hangingPunct="0">
              <a:spcBef>
                <a:spcPct val="30000"/>
              </a:spcBef>
              <a:spcAft>
                <a:spcPct val="0"/>
              </a:spcAft>
              <a:defRPr sz="1200">
                <a:solidFill>
                  <a:schemeClr val="tx1"/>
                </a:solidFill>
                <a:latin typeface="Arial" charset="0"/>
              </a:defRPr>
            </a:lvl6pPr>
            <a:lvl7pPr marL="2970703" indent="-227172" defTabSz="929338" eaLnBrk="0" fontAlgn="base" hangingPunct="0">
              <a:spcBef>
                <a:spcPct val="30000"/>
              </a:spcBef>
              <a:spcAft>
                <a:spcPct val="0"/>
              </a:spcAft>
              <a:defRPr sz="1200">
                <a:solidFill>
                  <a:schemeClr val="tx1"/>
                </a:solidFill>
                <a:latin typeface="Arial" charset="0"/>
              </a:defRPr>
            </a:lvl7pPr>
            <a:lvl8pPr marL="3428223" indent="-227172" defTabSz="929338" eaLnBrk="0" fontAlgn="base" hangingPunct="0">
              <a:spcBef>
                <a:spcPct val="30000"/>
              </a:spcBef>
              <a:spcAft>
                <a:spcPct val="0"/>
              </a:spcAft>
              <a:defRPr sz="1200">
                <a:solidFill>
                  <a:schemeClr val="tx1"/>
                </a:solidFill>
                <a:latin typeface="Arial" charset="0"/>
              </a:defRPr>
            </a:lvl8pPr>
            <a:lvl9pPr marL="3885743" indent="-227172" defTabSz="929338"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242B8FC-9F16-42D0-A9B0-6E0104CEC76F}" type="slidenum">
              <a:rPr lang="cs-CZ" altLang="cs-CZ" sz="1100"/>
              <a:pPr eaLnBrk="1" hangingPunct="1">
                <a:spcBef>
                  <a:spcPct val="0"/>
                </a:spcBef>
              </a:pPr>
              <a:t>2</a:t>
            </a:fld>
            <a:endParaRPr lang="cs-CZ" altLang="cs-CZ" sz="1100"/>
          </a:p>
        </p:txBody>
      </p:sp>
      <p:sp>
        <p:nvSpPr>
          <p:cNvPr id="56323" name="Rectangle 2"/>
          <p:cNvSpPr>
            <a:spLocks noGrp="1" noRot="1" noChangeAspect="1" noChangeArrowheads="1" noTextEdit="1"/>
          </p:cNvSpPr>
          <p:nvPr>
            <p:ph type="sldImg"/>
          </p:nvPr>
        </p:nvSpPr>
        <p:spPr>
          <a:xfrm>
            <a:off x="927100" y="762000"/>
            <a:ext cx="4978400" cy="3733800"/>
          </a:xfrm>
          <a:ln/>
        </p:spPr>
      </p:sp>
      <p:sp>
        <p:nvSpPr>
          <p:cNvPr id="56324"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0584339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927100" y="762000"/>
            <a:ext cx="4978400" cy="3735388"/>
          </a:xfrm>
          <a:ln/>
        </p:spPr>
      </p:sp>
      <p:sp>
        <p:nvSpPr>
          <p:cNvPr id="62467"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5456623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927100" y="762000"/>
            <a:ext cx="4978400" cy="3735388"/>
          </a:xfrm>
          <a:ln/>
        </p:spPr>
      </p:sp>
      <p:sp>
        <p:nvSpPr>
          <p:cNvPr id="63491"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0427089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927100" y="762000"/>
            <a:ext cx="4978400" cy="3735388"/>
          </a:xfrm>
          <a:ln/>
        </p:spPr>
      </p:sp>
      <p:sp>
        <p:nvSpPr>
          <p:cNvPr id="64515"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6754767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927100" y="762000"/>
            <a:ext cx="4978400" cy="3735388"/>
          </a:xfrm>
          <a:ln/>
        </p:spPr>
      </p:sp>
      <p:sp>
        <p:nvSpPr>
          <p:cNvPr id="65539"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10249941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927100" y="762000"/>
            <a:ext cx="4978400" cy="3735388"/>
          </a:xfrm>
          <a:ln/>
        </p:spPr>
      </p:sp>
      <p:sp>
        <p:nvSpPr>
          <p:cNvPr id="66563" name="Rectangle 3"/>
          <p:cNvSpPr>
            <a:spLocks noGrp="1" noChangeArrowheads="1"/>
          </p:cNvSpPr>
          <p:nvPr>
            <p:ph type="body" idx="1"/>
          </p:nvPr>
        </p:nvSpPr>
        <p:spPr>
          <a:xfrm>
            <a:off x="933886" y="4725759"/>
            <a:ext cx="4969609" cy="4495351"/>
          </a:xfrm>
          <a:noFill/>
        </p:spPr>
        <p:txBody>
          <a:bodyPr/>
          <a:lstStyle/>
          <a:p>
            <a:pPr eaLnBrk="1" hangingPunct="1"/>
            <a:r>
              <a:rPr lang="cs-CZ" altLang="cs-CZ" smtClean="0"/>
              <a:t>Spolu se zápisy z měnověpolitických jednání, na kterých není k dispozici nová prognóza (tj. čtyřikrát ročně), publikuje ČNB </a:t>
            </a:r>
            <a:r>
              <a:rPr lang="cs-CZ" altLang="cs-CZ" b="1" smtClean="0"/>
              <a:t>od června 2011 Graf rizik inflační prognózy (tzv. GRIP) s komentářem</a:t>
            </a:r>
            <a:r>
              <a:rPr lang="cs-CZ" altLang="cs-CZ" smtClean="0"/>
              <a:t>. GRIP je jedním z východisek pro formulaci názorů členů bankovní rady na výslednou bilanci rizik poslední prognózy a pro jejich měnověpolitické rozhodování. </a:t>
            </a:r>
          </a:p>
          <a:p>
            <a:pPr eaLnBrk="1" hangingPunct="1"/>
            <a:endParaRPr lang="cs-CZ" altLang="cs-CZ" smtClean="0"/>
          </a:p>
          <a:p>
            <a:pPr eaLnBrk="1" hangingPunct="1"/>
            <a:r>
              <a:rPr lang="cs-CZ" altLang="cs-CZ" b="1" smtClean="0"/>
              <a:t>Komentář ke GRIPu z 6.SZ 2013 (20.9.2013):</a:t>
            </a:r>
          </a:p>
          <a:p>
            <a:pPr eaLnBrk="1" hangingPunct="1"/>
            <a:r>
              <a:rPr lang="cs-CZ" altLang="cs-CZ" i="1" smtClean="0"/>
              <a:t>Modelová simulace zachycená v GRIPu představuje v souhrnu mírně protiinflační riziko prognózy, resp. riziko potřeby mírně uvolněnějších měnových podmínek, což vyplývá především z nižšího výhledu regulovaných cen. Ten je z pohledu celkové inflace jen částečně kompenzován výraznějším než prognózou předpokládaným růstem spotřební daně z tabákových výrobků v příštím roce. Ostatní veličiny mají na celkovou bilanci rizik prognózy inflace nevýznamný vliv, přičemž z hlediska výhledu úrokových sazeb se zhruba kompenzují.</a:t>
            </a:r>
          </a:p>
          <a:p>
            <a:pPr eaLnBrk="1" hangingPunct="1"/>
            <a:endParaRPr lang="cs-CZ" altLang="cs-CZ" i="1" smtClean="0"/>
          </a:p>
          <a:p>
            <a:pPr eaLnBrk="1" hangingPunct="1"/>
            <a:r>
              <a:rPr lang="cs-CZ" altLang="cs-CZ" i="1" smtClean="0"/>
              <a:t>Nad rámec simulace GRIPu je zdrojem obecné nejistoty fiskální oblast. Celkově tak hodnotíme bilanci rizik prognózy jako vychýlenou mírně protiinflačním směrem, respektive ve směru potřeby mírně uvolněnějších měnových podmínek ve srovnání s prognózou.</a:t>
            </a:r>
          </a:p>
          <a:p>
            <a:pPr eaLnBrk="1" hangingPunct="1"/>
            <a:r>
              <a:rPr lang="cs-CZ" altLang="cs-CZ" smtClean="0"/>
              <a:t> </a:t>
            </a:r>
          </a:p>
        </p:txBody>
      </p:sp>
    </p:spTree>
    <p:extLst>
      <p:ext uri="{BB962C8B-B14F-4D97-AF65-F5344CB8AC3E}">
        <p14:creationId xmlns:p14="http://schemas.microsoft.com/office/powerpoint/2010/main" val="40950654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927100" y="762000"/>
            <a:ext cx="4978400" cy="3735388"/>
          </a:xfrm>
          <a:ln/>
        </p:spPr>
      </p:sp>
      <p:sp>
        <p:nvSpPr>
          <p:cNvPr id="67587"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007054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xfrm>
            <a:off x="927100" y="762000"/>
            <a:ext cx="4978400" cy="3735388"/>
          </a:xfrm>
          <a:ln/>
        </p:spPr>
      </p:sp>
      <p:sp>
        <p:nvSpPr>
          <p:cNvPr id="68611"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7321861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xfrm>
            <a:off x="927100" y="762000"/>
            <a:ext cx="4978400" cy="3735388"/>
          </a:xfrm>
          <a:ln/>
        </p:spPr>
      </p:sp>
      <p:sp>
        <p:nvSpPr>
          <p:cNvPr id="69635"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8516247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xfrm>
            <a:off x="931863" y="763588"/>
            <a:ext cx="4978400" cy="3733800"/>
          </a:xfrm>
          <a:ln/>
        </p:spPr>
      </p:sp>
      <p:sp>
        <p:nvSpPr>
          <p:cNvPr id="70659"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124638545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xfrm>
            <a:off x="931863" y="763588"/>
            <a:ext cx="4978400" cy="3733800"/>
          </a:xfrm>
          <a:ln/>
        </p:spPr>
      </p:sp>
      <p:sp>
        <p:nvSpPr>
          <p:cNvPr id="71683"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3130074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xfrm>
            <a:off x="923925" y="763588"/>
            <a:ext cx="4978400" cy="3733800"/>
          </a:xfrm>
          <a:ln/>
        </p:spPr>
      </p:sp>
      <p:sp>
        <p:nvSpPr>
          <p:cNvPr id="45059" name="Rectangle 3"/>
          <p:cNvSpPr>
            <a:spLocks noGrp="1" noChangeArrowheads="1"/>
          </p:cNvSpPr>
          <p:nvPr>
            <p:ph type="body" idx="1"/>
          </p:nvPr>
        </p:nvSpPr>
        <p:spPr>
          <a:xfrm>
            <a:off x="933886" y="4725759"/>
            <a:ext cx="4969609" cy="4495351"/>
          </a:xfrm>
          <a:noFill/>
        </p:spPr>
        <p:txBody>
          <a:bodyPr/>
          <a:lstStyle/>
          <a:p>
            <a:pPr eaLnBrk="1" hangingPunct="1"/>
            <a:r>
              <a:rPr lang="cs-CZ" altLang="cs-CZ" smtClean="0"/>
              <a:t>  </a:t>
            </a:r>
          </a:p>
        </p:txBody>
      </p:sp>
    </p:spTree>
    <p:extLst>
      <p:ext uri="{BB962C8B-B14F-4D97-AF65-F5344CB8AC3E}">
        <p14:creationId xmlns:p14="http://schemas.microsoft.com/office/powerpoint/2010/main" val="37712126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xfrm>
            <a:off x="931863" y="763588"/>
            <a:ext cx="4978400" cy="3733800"/>
          </a:xfrm>
          <a:ln/>
        </p:spPr>
      </p:sp>
      <p:sp>
        <p:nvSpPr>
          <p:cNvPr id="72707"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281800901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xfrm>
            <a:off x="931863" y="763588"/>
            <a:ext cx="4978400" cy="3733800"/>
          </a:xfrm>
          <a:ln/>
        </p:spPr>
      </p:sp>
      <p:sp>
        <p:nvSpPr>
          <p:cNvPr id="73731"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424976332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xfrm>
            <a:off x="931863" y="763588"/>
            <a:ext cx="4978400" cy="3733800"/>
          </a:xfrm>
          <a:ln/>
        </p:spPr>
      </p:sp>
      <p:sp>
        <p:nvSpPr>
          <p:cNvPr id="75779"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31952802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xfrm>
            <a:off x="931863" y="763588"/>
            <a:ext cx="4978400" cy="3733800"/>
          </a:xfrm>
          <a:ln/>
        </p:spPr>
      </p:sp>
      <p:sp>
        <p:nvSpPr>
          <p:cNvPr id="76803" name="Rectangle 3"/>
          <p:cNvSpPr>
            <a:spLocks noGrp="1" noChangeArrowheads="1"/>
          </p:cNvSpPr>
          <p:nvPr>
            <p:ph type="body" idx="1"/>
          </p:nvPr>
        </p:nvSpPr>
        <p:spPr>
          <a:xfrm>
            <a:off x="933886" y="4722581"/>
            <a:ext cx="4969609" cy="4498529"/>
          </a:xfrm>
          <a:noFill/>
        </p:spPr>
        <p:txBody>
          <a:bodyPr/>
          <a:lstStyle/>
          <a:p>
            <a:pPr eaLnBrk="1" hangingPunct="1"/>
            <a:endParaRPr lang="cs-CZ" altLang="cs-CZ" smtClean="0"/>
          </a:p>
        </p:txBody>
      </p:sp>
    </p:spTree>
    <p:extLst>
      <p:ext uri="{BB962C8B-B14F-4D97-AF65-F5344CB8AC3E}">
        <p14:creationId xmlns:p14="http://schemas.microsoft.com/office/powerpoint/2010/main" val="192147140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927100" y="762000"/>
            <a:ext cx="4978400" cy="3735388"/>
          </a:xfrm>
          <a:ln/>
        </p:spPr>
      </p:sp>
      <p:sp>
        <p:nvSpPr>
          <p:cNvPr id="78851" name="Rectangle 3"/>
          <p:cNvSpPr>
            <a:spLocks noGrp="1" noChangeArrowheads="1"/>
          </p:cNvSpPr>
          <p:nvPr>
            <p:ph type="body" idx="1"/>
          </p:nvPr>
        </p:nvSpPr>
        <p:spPr>
          <a:xfrm>
            <a:off x="933886" y="4725759"/>
            <a:ext cx="4969609" cy="4495351"/>
          </a:xfrm>
          <a:noFill/>
        </p:spPr>
        <p:txBody>
          <a:bodyPr/>
          <a:lstStyle/>
          <a:p>
            <a:pPr eaLnBrk="1" hangingPunct="1"/>
            <a:endParaRPr lang="cs-CZ" altLang="cs-CZ" dirty="0" smtClean="0"/>
          </a:p>
        </p:txBody>
      </p:sp>
    </p:spTree>
    <p:extLst>
      <p:ext uri="{BB962C8B-B14F-4D97-AF65-F5344CB8AC3E}">
        <p14:creationId xmlns:p14="http://schemas.microsoft.com/office/powerpoint/2010/main" val="11903628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906463" y="773113"/>
            <a:ext cx="4973637" cy="3732212"/>
          </a:xfrm>
          <a:ln/>
        </p:spPr>
      </p:sp>
      <p:sp>
        <p:nvSpPr>
          <p:cNvPr id="79875" name="Rectangle 3"/>
          <p:cNvSpPr>
            <a:spLocks noGrp="1" noChangeArrowheads="1"/>
          </p:cNvSpPr>
          <p:nvPr>
            <p:ph type="body" idx="1"/>
          </p:nvPr>
        </p:nvSpPr>
        <p:spPr>
          <a:xfrm>
            <a:off x="933886" y="4727348"/>
            <a:ext cx="4969609" cy="4493761"/>
          </a:xfrm>
          <a:noFill/>
        </p:spPr>
        <p:txBody>
          <a:bodyPr/>
          <a:lstStyle/>
          <a:p>
            <a:pPr eaLnBrk="1" hangingPunct="1"/>
            <a:endParaRPr lang="cs-CZ" altLang="cs-CZ" smtClean="0"/>
          </a:p>
        </p:txBody>
      </p:sp>
    </p:spTree>
    <p:extLst>
      <p:ext uri="{BB962C8B-B14F-4D97-AF65-F5344CB8AC3E}">
        <p14:creationId xmlns:p14="http://schemas.microsoft.com/office/powerpoint/2010/main" val="3149554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xfrm>
            <a:off x="927100" y="762000"/>
            <a:ext cx="4978400" cy="3735388"/>
          </a:xfrm>
          <a:ln/>
        </p:spPr>
      </p:sp>
      <p:sp>
        <p:nvSpPr>
          <p:cNvPr id="46083"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3918496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927100" y="762000"/>
            <a:ext cx="4978400" cy="3735388"/>
          </a:xfrm>
          <a:ln/>
        </p:spPr>
      </p:sp>
      <p:sp>
        <p:nvSpPr>
          <p:cNvPr id="47107"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a:p>
            <a:pPr eaLnBrk="1" hangingPunct="1"/>
            <a:endParaRPr lang="cs-CZ" altLang="cs-CZ" smtClean="0"/>
          </a:p>
        </p:txBody>
      </p:sp>
    </p:spTree>
    <p:extLst>
      <p:ext uri="{BB962C8B-B14F-4D97-AF65-F5344CB8AC3E}">
        <p14:creationId xmlns:p14="http://schemas.microsoft.com/office/powerpoint/2010/main" val="4090409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xfrm>
            <a:off x="927100" y="762000"/>
            <a:ext cx="4978400" cy="3735388"/>
          </a:xfrm>
          <a:ln/>
        </p:spPr>
      </p:sp>
      <p:sp>
        <p:nvSpPr>
          <p:cNvPr id="48131" name="Rectangle 3"/>
          <p:cNvSpPr>
            <a:spLocks noGrp="1" noChangeArrowheads="1"/>
          </p:cNvSpPr>
          <p:nvPr>
            <p:ph type="body" idx="1"/>
          </p:nvPr>
        </p:nvSpPr>
        <p:spPr>
          <a:xfrm>
            <a:off x="933886" y="4725759"/>
            <a:ext cx="4969609" cy="4495351"/>
          </a:xfrm>
          <a:noFill/>
        </p:spPr>
        <p:txBody>
          <a:bodyPr/>
          <a:lstStyle/>
          <a:p>
            <a:pPr eaLnBrk="1" hangingPunct="1"/>
            <a:r>
              <a:rPr lang="cs-CZ" altLang="cs-CZ" dirty="0" smtClean="0"/>
              <a:t>Existují i jiné cenové indexy: deflátor HDP, deflátor spotřeby, index cen průmyslových výrobců (PPI), ceny zemědělských výrobců,...</a:t>
            </a:r>
          </a:p>
        </p:txBody>
      </p:sp>
    </p:spTree>
    <p:extLst>
      <p:ext uri="{BB962C8B-B14F-4D97-AF65-F5344CB8AC3E}">
        <p14:creationId xmlns:p14="http://schemas.microsoft.com/office/powerpoint/2010/main" val="5027609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xfrm>
            <a:off x="927100" y="762000"/>
            <a:ext cx="4978400" cy="3735388"/>
          </a:xfrm>
          <a:ln/>
        </p:spPr>
      </p:sp>
      <p:sp>
        <p:nvSpPr>
          <p:cNvPr id="49155" name="Rectangle 3"/>
          <p:cNvSpPr>
            <a:spLocks noGrp="1" noChangeArrowheads="1"/>
          </p:cNvSpPr>
          <p:nvPr>
            <p:ph type="body" idx="1"/>
          </p:nvPr>
        </p:nvSpPr>
        <p:spPr>
          <a:xfrm>
            <a:off x="933886" y="4725759"/>
            <a:ext cx="4969609" cy="4495351"/>
          </a:xfrm>
          <a:noFill/>
        </p:spPr>
        <p:txBody>
          <a:bodyPr/>
          <a:lstStyle/>
          <a:p>
            <a:pPr eaLnBrk="1" hangingPunct="1"/>
            <a:r>
              <a:rPr lang="cs-CZ" altLang="cs-CZ" dirty="0" smtClean="0"/>
              <a:t>Od ledna 2014 jsou indexy spotřebitelských cen počítány na aktualizovaných vahách, které vycházejí z národního konceptu konečné peněžní spotřeby domácností, tj. zejména zde není zahrnuta spotřeba v zahraničí a naturální spotřeba. Nejsou pokryty drogy, prostituce, hazardní hry, životní pojištění a FISIM. Koncept imputovaného nájemného je odlišný od národních účtů. Zdrojem vah jsou údaje národních účtů, referenční rok 2012, předběžné, někde již </a:t>
            </a:r>
            <a:r>
              <a:rPr lang="cs-CZ" altLang="cs-CZ" dirty="0" err="1" smtClean="0"/>
              <a:t>semi</a:t>
            </a:r>
            <a:r>
              <a:rPr lang="cs-CZ" altLang="cs-CZ" dirty="0" smtClean="0"/>
              <a:t>-definitivní údaje od agregací COICOP4. Detailní struktura vah jednotlivých cenových reprezentantů nadále vychází z mimořádného podrobného šetření vydání a spotřeby domácností statistiky rodinných účtů, které proběhlo v roce 2010.</a:t>
            </a:r>
          </a:p>
          <a:p>
            <a:pPr eaLnBrk="1" hangingPunct="1"/>
            <a:r>
              <a:rPr lang="cs-CZ" altLang="cs-CZ" dirty="0" smtClean="0"/>
              <a:t>Pro sestavení váhových schémat se používají i dodatečné informace např. od poskytovatelů služeb s tarifními cenami (služby telekomunikační, finanční,…).</a:t>
            </a:r>
          </a:p>
          <a:p>
            <a:pPr eaLnBrk="1" hangingPunct="1"/>
            <a:endParaRPr lang="cs-CZ" altLang="cs-CZ" dirty="0" smtClean="0"/>
          </a:p>
          <a:p>
            <a:pPr eaLnBrk="1" hangingPunct="1"/>
            <a:r>
              <a:rPr lang="cs-CZ" altLang="cs-CZ" dirty="0" smtClean="0"/>
              <a:t>Mezi strukturou spotřebního koše národního indexu spotřebitelských cen ČR a strukturou spotřebního koše HICP jsou určité rozdíly. Ve váhách HICP jsou zahrnuty tržby za nákupy cizinců na území České republiky, ale není v něm zahrnuto hypotetické nájemné na rozdíl od národního indexu spotřebitelských cen, kde tržby za nákupy cizinců zahrnuty nejsou, ale je zde zahrnuto hypotetické nájemné.</a:t>
            </a:r>
          </a:p>
        </p:txBody>
      </p:sp>
    </p:spTree>
    <p:extLst>
      <p:ext uri="{BB962C8B-B14F-4D97-AF65-F5344CB8AC3E}">
        <p14:creationId xmlns:p14="http://schemas.microsoft.com/office/powerpoint/2010/main" val="30640319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xfrm>
            <a:off x="927100" y="762000"/>
            <a:ext cx="4978400" cy="3735388"/>
          </a:xfrm>
          <a:ln/>
        </p:spPr>
      </p:sp>
      <p:sp>
        <p:nvSpPr>
          <p:cNvPr id="50179" name="Rectangle 3"/>
          <p:cNvSpPr>
            <a:spLocks noGrp="1" noChangeArrowheads="1"/>
          </p:cNvSpPr>
          <p:nvPr>
            <p:ph type="body" idx="1"/>
          </p:nvPr>
        </p:nvSpPr>
        <p:spPr>
          <a:xfrm>
            <a:off x="933886" y="4725759"/>
            <a:ext cx="4969609" cy="4495351"/>
          </a:xfrm>
          <a:noFill/>
        </p:spPr>
        <p:txBody>
          <a:bodyPr/>
          <a:lstStyle/>
          <a:p>
            <a:pPr eaLnBrk="1" hangingPunct="1"/>
            <a:r>
              <a:rPr lang="cs-CZ" altLang="cs-CZ" b="1" smtClean="0"/>
              <a:t>Režim s implicitní nominální kotvou</a:t>
            </a:r>
          </a:p>
          <a:p>
            <a:pPr eaLnBrk="1" hangingPunct="1"/>
            <a:r>
              <a:rPr lang="cs-CZ" altLang="cs-CZ" smtClean="0"/>
              <a:t>Režim s implicitní nominální kotvou spočívá v cílování určité veličiny přijaté interně v rámci centrální banky, aniž by došlo k jejímu explicitnímu vyhlášení. Předpokladem pro úspěšné fungování tohoto režimu je vysoká důvěryhodnost centrální banky, jež umožní dosažení žádoucích změn inflace a jejích očekávání i bez explicitních cílů.</a:t>
            </a:r>
            <a:endParaRPr lang="cs-CZ" altLang="cs-CZ" b="1" smtClean="0"/>
          </a:p>
          <a:p>
            <a:pPr eaLnBrk="1" hangingPunct="1"/>
            <a:r>
              <a:rPr lang="cs-CZ" altLang="cs-CZ" b="1" smtClean="0"/>
              <a:t>Cílování měnové zásoby</a:t>
            </a:r>
          </a:p>
          <a:p>
            <a:pPr eaLnBrk="1" hangingPunct="1"/>
            <a:r>
              <a:rPr lang="cs-CZ" altLang="cs-CZ" smtClean="0"/>
              <a:t>U cílování měnové zásoby se pozornost soustřeďuje na tempo růstu zvoleného peněžního agregátu. Vychází se zde z poznatku, že růst cen je v dlouhodobém horizontu ovlivňován vývojem peněžní nabídky. Otázkou je ovšem samotná volba peněžního agregátu vhodného k cílování. V době finančních inovací, elektronizace a globalizace trhů se vazba mezi peněžními agregáty a cenovou hladinou rozvolňuje. Centrální banka dále nemusí být schopna vybraný peněžní agregát řídit s dostatečnou přesností.</a:t>
            </a:r>
            <a:endParaRPr lang="cs-CZ" altLang="cs-CZ" b="1" smtClean="0"/>
          </a:p>
          <a:p>
            <a:pPr eaLnBrk="1" hangingPunct="1"/>
            <a:r>
              <a:rPr lang="cs-CZ" altLang="cs-CZ" b="1" smtClean="0"/>
              <a:t>Cílování měnového kurzu</a:t>
            </a:r>
          </a:p>
          <a:p>
            <a:pPr eaLnBrk="1" hangingPunct="1"/>
            <a:r>
              <a:rPr lang="cs-CZ" altLang="cs-CZ" smtClean="0"/>
              <a:t>V režimu cílování měnového kurzu se centrální banka snaží prostřednictvím změn úrokových sazeb a přímých devizových intervencí zajistit stabilitu nominálního měnového kurzu vůči měně tzv. kotevní země, a tak z této země "importovat' cenovou stabilitu. K udržení závazku daného měnového kurzu je nutná vhodná kombinace hospodářských politik zajišťující nízký inflační diferenciál vůči kotevní zemi, dostatečné devizové rezervy, udržení konkurenceschopnosti a celkové důvěryhodnosti země včetně jejího institucionálního a právního rámce a politické stability. Jednou z hlavních nevýhod tohoto režimu je ztráta autonomie měnové politiky.</a:t>
            </a:r>
          </a:p>
        </p:txBody>
      </p:sp>
    </p:spTree>
    <p:extLst>
      <p:ext uri="{BB962C8B-B14F-4D97-AF65-F5344CB8AC3E}">
        <p14:creationId xmlns:p14="http://schemas.microsoft.com/office/powerpoint/2010/main" val="28739344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xfrm>
            <a:off x="927100" y="762000"/>
            <a:ext cx="4978400" cy="3735388"/>
          </a:xfrm>
          <a:ln/>
        </p:spPr>
      </p:sp>
      <p:sp>
        <p:nvSpPr>
          <p:cNvPr id="51203" name="Rectangle 3"/>
          <p:cNvSpPr>
            <a:spLocks noGrp="1" noChangeArrowheads="1"/>
          </p:cNvSpPr>
          <p:nvPr>
            <p:ph type="body" idx="1"/>
          </p:nvPr>
        </p:nvSpPr>
        <p:spPr>
          <a:xfrm>
            <a:off x="933886" y="4725759"/>
            <a:ext cx="4969609" cy="4495351"/>
          </a:xfrm>
          <a:noFill/>
        </p:spPr>
        <p:txBody>
          <a:bodyPr/>
          <a:lstStyle/>
          <a:p>
            <a:pPr eaLnBrk="1" hangingPunct="1"/>
            <a:endParaRPr lang="cs-CZ" altLang="cs-CZ" smtClean="0"/>
          </a:p>
        </p:txBody>
      </p:sp>
    </p:spTree>
    <p:extLst>
      <p:ext uri="{BB962C8B-B14F-4D97-AF65-F5344CB8AC3E}">
        <p14:creationId xmlns:p14="http://schemas.microsoft.com/office/powerpoint/2010/main" val="23166551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smtClean="0"/>
              <a:t>Kliknutím lze upravit styl předlohy.</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A1D75535-4E93-4FA4-9045-D379A61971C3}" type="slidenum">
              <a:rPr lang="cs-CZ"/>
              <a:pPr>
                <a:defRPr/>
              </a:pPr>
              <a:t>‹#›</a:t>
            </a:fld>
            <a:endParaRPr lang="cs-CZ"/>
          </a:p>
        </p:txBody>
      </p:sp>
    </p:spTree>
    <p:extLst>
      <p:ext uri="{BB962C8B-B14F-4D97-AF65-F5344CB8AC3E}">
        <p14:creationId xmlns:p14="http://schemas.microsoft.com/office/powerpoint/2010/main" val="3386655400"/>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B69FFD18-F686-41B6-99A7-592BF0C90971}" type="slidenum">
              <a:rPr lang="cs-CZ"/>
              <a:pPr>
                <a:defRPr/>
              </a:pPr>
              <a:t>‹#›</a:t>
            </a:fld>
            <a:endParaRPr lang="cs-CZ"/>
          </a:p>
        </p:txBody>
      </p:sp>
    </p:spTree>
    <p:extLst>
      <p:ext uri="{BB962C8B-B14F-4D97-AF65-F5344CB8AC3E}">
        <p14:creationId xmlns:p14="http://schemas.microsoft.com/office/powerpoint/2010/main" val="4257407526"/>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EB7CBAE6-0785-48B9-9A37-D901B3A46B48}" type="slidenum">
              <a:rPr lang="cs-CZ"/>
              <a:pPr>
                <a:defRPr/>
              </a:pPr>
              <a:t>‹#›</a:t>
            </a:fld>
            <a:endParaRPr lang="cs-CZ"/>
          </a:p>
        </p:txBody>
      </p:sp>
    </p:spTree>
    <p:extLst>
      <p:ext uri="{BB962C8B-B14F-4D97-AF65-F5344CB8AC3E}">
        <p14:creationId xmlns:p14="http://schemas.microsoft.com/office/powerpoint/2010/main" val="1421201603"/>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306239E2-9DEC-4F31-929B-7B225742BBED}" type="slidenum">
              <a:rPr lang="cs-CZ"/>
              <a:pPr>
                <a:defRPr/>
              </a:pPr>
              <a:t>‹#›</a:t>
            </a:fld>
            <a:endParaRPr lang="cs-CZ"/>
          </a:p>
        </p:txBody>
      </p:sp>
    </p:spTree>
    <p:extLst>
      <p:ext uri="{BB962C8B-B14F-4D97-AF65-F5344CB8AC3E}">
        <p14:creationId xmlns:p14="http://schemas.microsoft.com/office/powerpoint/2010/main" val="3946131304"/>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Nadpis a diagram nebo organizační schéma">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p>
            <a:r>
              <a:rPr lang="cs-CZ" smtClean="0"/>
              <a:t>Kliknutím lze upravit styl.</a:t>
            </a:r>
            <a:endParaRPr lang="cs-CZ"/>
          </a:p>
        </p:txBody>
      </p:sp>
      <p:sp>
        <p:nvSpPr>
          <p:cNvPr id="3" name="Zástupný symbol pro objekt SmartArt 2"/>
          <p:cNvSpPr>
            <a:spLocks noGrp="1"/>
          </p:cNvSpPr>
          <p:nvPr>
            <p:ph type="dgm" idx="1"/>
          </p:nvPr>
        </p:nvSpPr>
        <p:spPr>
          <a:xfrm>
            <a:off x="457200" y="1600200"/>
            <a:ext cx="8229600" cy="4525963"/>
          </a:xfrm>
        </p:spPr>
        <p:txBody>
          <a:bodyPr/>
          <a:lstStyle/>
          <a:p>
            <a:pPr lvl="0"/>
            <a:endParaRPr lang="cs-CZ"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D140C5B8-75CC-4CCF-9A4E-AE330F52E6FF}" type="slidenum">
              <a:rPr lang="cs-CZ"/>
              <a:pPr>
                <a:defRPr/>
              </a:pPr>
              <a:t>‹#›</a:t>
            </a:fld>
            <a:endParaRPr lang="cs-CZ"/>
          </a:p>
        </p:txBody>
      </p:sp>
    </p:spTree>
    <p:extLst>
      <p:ext uri="{BB962C8B-B14F-4D97-AF65-F5344CB8AC3E}">
        <p14:creationId xmlns:p14="http://schemas.microsoft.com/office/powerpoint/2010/main" val="2494247436"/>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xfrm>
            <a:off x="6553199" y="6245225"/>
            <a:ext cx="2333625" cy="476250"/>
          </a:xfrm>
          <a:ln/>
        </p:spPr>
        <p:txBody>
          <a:bodyPr/>
          <a:lstStyle>
            <a:lvl1pPr>
              <a:defRPr/>
            </a:lvl1pPr>
          </a:lstStyle>
          <a:p>
            <a:pPr>
              <a:defRPr/>
            </a:pPr>
            <a:fld id="{47FA65D0-606E-4CEF-8AF8-B87CF3D97487}" type="slidenum">
              <a:rPr lang="cs-CZ"/>
              <a:pPr>
                <a:defRPr/>
              </a:pPr>
              <a:t>‹#›</a:t>
            </a:fld>
            <a:endParaRPr lang="cs-CZ"/>
          </a:p>
        </p:txBody>
      </p:sp>
    </p:spTree>
    <p:extLst>
      <p:ext uri="{BB962C8B-B14F-4D97-AF65-F5344CB8AC3E}">
        <p14:creationId xmlns:p14="http://schemas.microsoft.com/office/powerpoint/2010/main" val="2958453389"/>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cs-CZ"/>
          </a:p>
        </p:txBody>
      </p:sp>
      <p:sp>
        <p:nvSpPr>
          <p:cNvPr id="6" name="Rectangle 6"/>
          <p:cNvSpPr>
            <a:spLocks noGrp="1" noChangeArrowheads="1"/>
          </p:cNvSpPr>
          <p:nvPr>
            <p:ph type="sldNum" sz="quarter" idx="12"/>
          </p:nvPr>
        </p:nvSpPr>
        <p:spPr>
          <a:ln/>
        </p:spPr>
        <p:txBody>
          <a:bodyPr/>
          <a:lstStyle>
            <a:lvl1pPr>
              <a:defRPr/>
            </a:lvl1pPr>
          </a:lstStyle>
          <a:p>
            <a:pPr>
              <a:defRPr/>
            </a:pPr>
            <a:fld id="{1C1285E1-4E93-4DE8-BC35-052AB038FBAF}" type="slidenum">
              <a:rPr lang="cs-CZ"/>
              <a:pPr>
                <a:defRPr/>
              </a:pPr>
              <a:t>‹#›</a:t>
            </a:fld>
            <a:endParaRPr lang="cs-CZ"/>
          </a:p>
        </p:txBody>
      </p:sp>
    </p:spTree>
    <p:extLst>
      <p:ext uri="{BB962C8B-B14F-4D97-AF65-F5344CB8AC3E}">
        <p14:creationId xmlns:p14="http://schemas.microsoft.com/office/powerpoint/2010/main" val="1311504879"/>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8882BF9A-F108-4CC9-9009-B85D8E230BDB}" type="slidenum">
              <a:rPr lang="cs-CZ"/>
              <a:pPr>
                <a:defRPr/>
              </a:pPr>
              <a:t>‹#›</a:t>
            </a:fld>
            <a:endParaRPr lang="cs-CZ"/>
          </a:p>
        </p:txBody>
      </p:sp>
    </p:spTree>
    <p:extLst>
      <p:ext uri="{BB962C8B-B14F-4D97-AF65-F5344CB8AC3E}">
        <p14:creationId xmlns:p14="http://schemas.microsoft.com/office/powerpoint/2010/main" val="196188214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Rectangle 4"/>
          <p:cNvSpPr>
            <a:spLocks noGrp="1" noChangeArrowheads="1"/>
          </p:cNvSpPr>
          <p:nvPr>
            <p:ph type="dt" sz="half" idx="10"/>
          </p:nvPr>
        </p:nvSpPr>
        <p:spPr>
          <a:ln/>
        </p:spPr>
        <p:txBody>
          <a:bodyPr/>
          <a:lstStyle>
            <a:lvl1pPr>
              <a:defRPr/>
            </a:lvl1pPr>
          </a:lstStyle>
          <a:p>
            <a:pPr>
              <a:defRPr/>
            </a:pPr>
            <a:endParaRPr 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cs-CZ"/>
          </a:p>
        </p:txBody>
      </p:sp>
      <p:sp>
        <p:nvSpPr>
          <p:cNvPr id="9" name="Rectangle 6"/>
          <p:cNvSpPr>
            <a:spLocks noGrp="1" noChangeArrowheads="1"/>
          </p:cNvSpPr>
          <p:nvPr>
            <p:ph type="sldNum" sz="quarter" idx="12"/>
          </p:nvPr>
        </p:nvSpPr>
        <p:spPr>
          <a:ln/>
        </p:spPr>
        <p:txBody>
          <a:bodyPr/>
          <a:lstStyle>
            <a:lvl1pPr>
              <a:defRPr/>
            </a:lvl1pPr>
          </a:lstStyle>
          <a:p>
            <a:pPr>
              <a:defRPr/>
            </a:pPr>
            <a:fld id="{B15E3C24-C299-4255-BD3E-C465C349B178}" type="slidenum">
              <a:rPr lang="cs-CZ"/>
              <a:pPr>
                <a:defRPr/>
              </a:pPr>
              <a:t>‹#›</a:t>
            </a:fld>
            <a:endParaRPr lang="cs-CZ"/>
          </a:p>
        </p:txBody>
      </p:sp>
    </p:spTree>
    <p:extLst>
      <p:ext uri="{BB962C8B-B14F-4D97-AF65-F5344CB8AC3E}">
        <p14:creationId xmlns:p14="http://schemas.microsoft.com/office/powerpoint/2010/main" val="68605043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Rectangle 4"/>
          <p:cNvSpPr>
            <a:spLocks noGrp="1" noChangeArrowheads="1"/>
          </p:cNvSpPr>
          <p:nvPr>
            <p:ph type="dt" sz="half" idx="10"/>
          </p:nvPr>
        </p:nvSpPr>
        <p:spPr>
          <a:ln/>
        </p:spPr>
        <p:txBody>
          <a:bodyPr/>
          <a:lstStyle>
            <a:lvl1pPr>
              <a:defRPr/>
            </a:lvl1pPr>
          </a:lstStyle>
          <a:p>
            <a:pPr>
              <a:defRPr/>
            </a:pPr>
            <a:endParaRPr 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cs-CZ"/>
          </a:p>
        </p:txBody>
      </p:sp>
      <p:sp>
        <p:nvSpPr>
          <p:cNvPr id="5" name="Rectangle 6"/>
          <p:cNvSpPr>
            <a:spLocks noGrp="1" noChangeArrowheads="1"/>
          </p:cNvSpPr>
          <p:nvPr>
            <p:ph type="sldNum" sz="quarter" idx="12"/>
          </p:nvPr>
        </p:nvSpPr>
        <p:spPr>
          <a:ln/>
        </p:spPr>
        <p:txBody>
          <a:bodyPr/>
          <a:lstStyle>
            <a:lvl1pPr>
              <a:defRPr/>
            </a:lvl1pPr>
          </a:lstStyle>
          <a:p>
            <a:pPr>
              <a:defRPr/>
            </a:pPr>
            <a:fld id="{F2E41916-2AB0-4E02-96FF-00012E82A1D6}" type="slidenum">
              <a:rPr lang="cs-CZ"/>
              <a:pPr>
                <a:defRPr/>
              </a:pPr>
              <a:t>‹#›</a:t>
            </a:fld>
            <a:endParaRPr lang="cs-CZ"/>
          </a:p>
        </p:txBody>
      </p:sp>
    </p:spTree>
    <p:extLst>
      <p:ext uri="{BB962C8B-B14F-4D97-AF65-F5344CB8AC3E}">
        <p14:creationId xmlns:p14="http://schemas.microsoft.com/office/powerpoint/2010/main" val="3339787836"/>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cs-CZ"/>
          </a:p>
        </p:txBody>
      </p:sp>
      <p:sp>
        <p:nvSpPr>
          <p:cNvPr id="4" name="Rectangle 6"/>
          <p:cNvSpPr>
            <a:spLocks noGrp="1" noChangeArrowheads="1"/>
          </p:cNvSpPr>
          <p:nvPr>
            <p:ph type="sldNum" sz="quarter" idx="12"/>
          </p:nvPr>
        </p:nvSpPr>
        <p:spPr>
          <a:ln/>
        </p:spPr>
        <p:txBody>
          <a:bodyPr/>
          <a:lstStyle>
            <a:lvl1pPr>
              <a:defRPr/>
            </a:lvl1pPr>
          </a:lstStyle>
          <a:p>
            <a:pPr>
              <a:defRPr/>
            </a:pPr>
            <a:fld id="{75C75483-537B-445D-9247-E02F796B84D9}" type="slidenum">
              <a:rPr lang="cs-CZ"/>
              <a:pPr>
                <a:defRPr/>
              </a:pPr>
              <a:t>‹#›</a:t>
            </a:fld>
            <a:endParaRPr lang="cs-CZ"/>
          </a:p>
        </p:txBody>
      </p:sp>
    </p:spTree>
    <p:extLst>
      <p:ext uri="{BB962C8B-B14F-4D97-AF65-F5344CB8AC3E}">
        <p14:creationId xmlns:p14="http://schemas.microsoft.com/office/powerpoint/2010/main" val="3646522944"/>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B6089A16-E92B-4265-811B-3AE417B72C7F}" type="slidenum">
              <a:rPr lang="cs-CZ"/>
              <a:pPr>
                <a:defRPr/>
              </a:pPr>
              <a:t>‹#›</a:t>
            </a:fld>
            <a:endParaRPr lang="cs-CZ"/>
          </a:p>
        </p:txBody>
      </p:sp>
    </p:spTree>
    <p:extLst>
      <p:ext uri="{BB962C8B-B14F-4D97-AF65-F5344CB8AC3E}">
        <p14:creationId xmlns:p14="http://schemas.microsoft.com/office/powerpoint/2010/main" val="400125637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cs-CZ"/>
          </a:p>
        </p:txBody>
      </p:sp>
      <p:sp>
        <p:nvSpPr>
          <p:cNvPr id="7" name="Rectangle 6"/>
          <p:cNvSpPr>
            <a:spLocks noGrp="1" noChangeArrowheads="1"/>
          </p:cNvSpPr>
          <p:nvPr>
            <p:ph type="sldNum" sz="quarter" idx="12"/>
          </p:nvPr>
        </p:nvSpPr>
        <p:spPr>
          <a:ln/>
        </p:spPr>
        <p:txBody>
          <a:bodyPr/>
          <a:lstStyle>
            <a:lvl1pPr>
              <a:defRPr/>
            </a:lvl1pPr>
          </a:lstStyle>
          <a:p>
            <a:pPr>
              <a:defRPr/>
            </a:pPr>
            <a:fld id="{10A21A70-2E3D-4F9A-8F4B-4C119736547D}" type="slidenum">
              <a:rPr lang="cs-CZ"/>
              <a:pPr>
                <a:defRPr/>
              </a:pPr>
              <a:t>‹#›</a:t>
            </a:fld>
            <a:endParaRPr lang="cs-CZ"/>
          </a:p>
        </p:txBody>
      </p:sp>
    </p:spTree>
    <p:extLst>
      <p:ext uri="{BB962C8B-B14F-4D97-AF65-F5344CB8AC3E}">
        <p14:creationId xmlns:p14="http://schemas.microsoft.com/office/powerpoint/2010/main" val="1324763481"/>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ACC8A41-C341-4468-BA5C-6361E3AB7397}"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spd="slow"/>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1.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cnb.cz/cs/o_cnb/bankovni_rada/clenove_bankovni_rady/cnb_rezabek.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emf"/><Relationship Id="rId5" Type="http://schemas.openxmlformats.org/officeDocument/2006/relationships/oleObject" Target="../embeddings/List_aplikace_Microsoft_Excel_97_20031.xls"/><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44000" cy="5949950"/>
            <a:chOff x="0" y="-17"/>
            <a:chExt cx="5760" cy="572"/>
          </a:xfrm>
        </p:grpSpPr>
        <p:sp>
          <p:nvSpPr>
            <p:cNvPr id="3079" name="Rectangle 3"/>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080" name="Rectangle 4"/>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cs-CZ" altLang="cs-CZ" sz="2800" b="1">
                <a:solidFill>
                  <a:schemeClr val="bg1"/>
                </a:solidFill>
              </a:endParaRPr>
            </a:p>
          </p:txBody>
        </p:sp>
      </p:grpSp>
      <p:sp>
        <p:nvSpPr>
          <p:cNvPr id="3075" name="Text Box 5"/>
          <p:cNvSpPr txBox="1">
            <a:spLocks noChangeArrowheads="1"/>
          </p:cNvSpPr>
          <p:nvPr/>
        </p:nvSpPr>
        <p:spPr bwMode="auto">
          <a:xfrm>
            <a:off x="-36513" y="6192838"/>
            <a:ext cx="41767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600" b="1" dirty="0" smtClean="0"/>
              <a:t>doc. Ing</a:t>
            </a:r>
            <a:r>
              <a:rPr lang="cs-CZ" altLang="cs-CZ" sz="1600" b="1" dirty="0"/>
              <a:t>. Pavel Řežábek, Ph.D.</a:t>
            </a:r>
          </a:p>
          <a:p>
            <a:pPr algn="ctr">
              <a:spcBef>
                <a:spcPct val="0"/>
              </a:spcBef>
              <a:buFontTx/>
              <a:buNone/>
            </a:pPr>
            <a:r>
              <a:rPr lang="cs-CZ" altLang="cs-CZ" sz="1400" dirty="0"/>
              <a:t>VŠE, Národohospodářská fakulta</a:t>
            </a:r>
          </a:p>
        </p:txBody>
      </p:sp>
      <p:sp>
        <p:nvSpPr>
          <p:cNvPr id="599049" name="Text Box 9"/>
          <p:cNvSpPr txBox="1">
            <a:spLocks noChangeArrowheads="1"/>
          </p:cNvSpPr>
          <p:nvPr/>
        </p:nvSpPr>
        <p:spPr bwMode="auto">
          <a:xfrm>
            <a:off x="252413" y="908050"/>
            <a:ext cx="8640762" cy="286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cs-CZ" sz="5400" b="1">
                <a:solidFill>
                  <a:schemeClr val="bg1"/>
                </a:solidFill>
                <a:effectLst>
                  <a:outerShdw blurRad="38100" dist="38100" dir="2700000" algn="tl">
                    <a:srgbClr val="C0C0C0"/>
                  </a:outerShdw>
                </a:effectLst>
              </a:rPr>
              <a:t>Teorie a praxe měnové politiky ČNB</a:t>
            </a:r>
          </a:p>
          <a:p>
            <a:pPr algn="ctr">
              <a:defRPr/>
            </a:pPr>
            <a:endParaRPr lang="cs-CZ" sz="5400" b="1">
              <a:solidFill>
                <a:schemeClr val="bg1"/>
              </a:solidFill>
              <a:effectLst>
                <a:outerShdw blurRad="38100" dist="38100" dir="2700000" algn="tl">
                  <a:srgbClr val="C0C0C0"/>
                </a:outerShdw>
              </a:effectLst>
            </a:endParaRPr>
          </a:p>
          <a:p>
            <a:pPr algn="ctr">
              <a:defRPr/>
            </a:pPr>
            <a:r>
              <a:rPr lang="cs-CZ" sz="2000" b="1">
                <a:solidFill>
                  <a:schemeClr val="bg1"/>
                </a:solidFill>
                <a:effectLst>
                  <a:outerShdw blurRad="38100" dist="38100" dir="2700000" algn="tl">
                    <a:srgbClr val="C0C0C0"/>
                  </a:outerShdw>
                </a:effectLst>
              </a:rPr>
              <a:t>(pro předmět 5HP 502 Národohospodářské rozhodování)</a:t>
            </a:r>
          </a:p>
        </p:txBody>
      </p:sp>
      <p:sp>
        <p:nvSpPr>
          <p:cNvPr id="3077" name="Text Box 12"/>
          <p:cNvSpPr txBox="1">
            <a:spLocks noChangeArrowheads="1"/>
          </p:cNvSpPr>
          <p:nvPr/>
        </p:nvSpPr>
        <p:spPr bwMode="auto">
          <a:xfrm>
            <a:off x="6443663" y="6161088"/>
            <a:ext cx="2627312"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600" b="1" smtClean="0"/>
              <a:t>8. </a:t>
            </a:r>
            <a:r>
              <a:rPr lang="cs-CZ" altLang="cs-CZ" sz="1600" b="1" dirty="0" smtClean="0"/>
              <a:t>března 2018</a:t>
            </a:r>
            <a:endParaRPr lang="cs-CZ" altLang="cs-CZ" sz="1600" b="1" dirty="0"/>
          </a:p>
        </p:txBody>
      </p:sp>
      <p:pic>
        <p:nvPicPr>
          <p:cNvPr id="3078" name="Picture 13" descr="vse_k2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7900" y="6091238"/>
            <a:ext cx="647700" cy="65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ABC4DA75-BF3D-4274-BD8D-2A31E0C3FD60}" type="slidenum">
              <a:rPr lang="cs-CZ" altLang="cs-CZ" sz="1400" smtClean="0"/>
              <a:pPr eaLnBrk="1" hangingPunct="1">
                <a:spcBef>
                  <a:spcPct val="0"/>
                </a:spcBef>
                <a:buFontTx/>
                <a:buNone/>
              </a:pPr>
              <a:t>10</a:t>
            </a:fld>
            <a:endParaRPr lang="cs-CZ" altLang="cs-CZ" sz="1400" smtClean="0"/>
          </a:p>
        </p:txBody>
      </p:sp>
      <p:sp>
        <p:nvSpPr>
          <p:cNvPr id="12291"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2292"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Cílování inflace</a:t>
            </a:r>
          </a:p>
        </p:txBody>
      </p:sp>
      <p:sp>
        <p:nvSpPr>
          <p:cNvPr id="12293" name="Text Box 4"/>
          <p:cNvSpPr txBox="1">
            <a:spLocks noChangeArrowheads="1"/>
          </p:cNvSpPr>
          <p:nvPr/>
        </p:nvSpPr>
        <p:spPr bwMode="auto">
          <a:xfrm>
            <a:off x="611188" y="1117600"/>
            <a:ext cx="7921625" cy="4903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7188" indent="-357188" eaLnBrk="0" hangingPunct="0">
              <a:spcBef>
                <a:spcPct val="20000"/>
              </a:spcBef>
              <a:buChar char="•"/>
              <a:defRPr sz="3200">
                <a:solidFill>
                  <a:schemeClr val="tx1"/>
                </a:solidFill>
                <a:latin typeface="Arial" charset="0"/>
              </a:defRPr>
            </a:lvl1pPr>
            <a:lvl2pPr marL="1165225"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chemeClr val="accent2"/>
              </a:buClr>
              <a:buSzPct val="120000"/>
              <a:buFont typeface="Wingdings" pitchFamily="2" charset="2"/>
              <a:buChar char="§"/>
            </a:pPr>
            <a:r>
              <a:rPr lang="cs-CZ" altLang="cs-CZ" sz="1800" dirty="0" smtClean="0"/>
              <a:t>Na </a:t>
            </a:r>
            <a:r>
              <a:rPr lang="cs-CZ" altLang="cs-CZ" sz="1800" dirty="0"/>
              <a:t>rozdíl od ostatních režimů se zaměřuje přímo na plnění hlavního cíle cenové stability bez pomoci zprostředkujících cílů</a:t>
            </a:r>
          </a:p>
          <a:p>
            <a:pPr eaLnBrk="1" hangingPunct="1">
              <a:spcBef>
                <a:spcPct val="50000"/>
              </a:spcBef>
              <a:buClr>
                <a:schemeClr val="accent2"/>
              </a:buClr>
              <a:buSzPct val="120000"/>
              <a:buFont typeface="Wingdings" pitchFamily="2" charset="2"/>
              <a:buChar char="§"/>
            </a:pPr>
            <a:r>
              <a:rPr lang="cs-CZ" altLang="cs-CZ" sz="1800" dirty="0" smtClean="0"/>
              <a:t>Mezi přijetím opatření </a:t>
            </a:r>
            <a:r>
              <a:rPr lang="cs-CZ" altLang="cs-CZ" sz="1800" dirty="0"/>
              <a:t>centrální banky a jeho nejvýraznějším dopadem do inflace je </a:t>
            </a:r>
            <a:r>
              <a:rPr lang="cs-CZ" altLang="cs-CZ" sz="1800" dirty="0" smtClean="0"/>
              <a:t>obvykle zpoždění </a:t>
            </a:r>
            <a:r>
              <a:rPr lang="cs-CZ" altLang="cs-CZ" sz="1800" dirty="0"/>
              <a:t>zhruba jednoho až dvou let =&gt; v případě ČNB </a:t>
            </a:r>
            <a:r>
              <a:rPr lang="cs-CZ" altLang="cs-CZ" sz="1800" dirty="0" err="1"/>
              <a:t>vpředhledící</a:t>
            </a:r>
            <a:r>
              <a:rPr lang="cs-CZ" altLang="cs-CZ" sz="1800" dirty="0"/>
              <a:t> strategie s horizontem </a:t>
            </a:r>
            <a:r>
              <a:rPr lang="cs-CZ" altLang="cs-CZ" sz="1800" dirty="0" smtClean="0"/>
              <a:t>12–18 </a:t>
            </a:r>
            <a:r>
              <a:rPr lang="cs-CZ" altLang="cs-CZ" sz="1800" dirty="0"/>
              <a:t>měsíců </a:t>
            </a:r>
          </a:p>
          <a:p>
            <a:pPr eaLnBrk="1" hangingPunct="1">
              <a:spcBef>
                <a:spcPct val="50000"/>
              </a:spcBef>
              <a:buClr>
                <a:schemeClr val="accent2"/>
              </a:buClr>
              <a:buSzPct val="120000"/>
              <a:buFont typeface="Wingdings" pitchFamily="2" charset="2"/>
              <a:buChar char="§"/>
            </a:pPr>
            <a:r>
              <a:rPr lang="cs-CZ" altLang="cs-CZ" sz="1800" dirty="0" smtClean="0"/>
              <a:t>Rozhodování </a:t>
            </a:r>
            <a:r>
              <a:rPr lang="cs-CZ" altLang="cs-CZ" sz="1800" dirty="0"/>
              <a:t>centrální banky se řídí prognózou budoucího vývoje inflace a celé ekonomiky (viz </a:t>
            </a:r>
            <a:r>
              <a:rPr lang="cs-CZ" altLang="cs-CZ" sz="1800" dirty="0" err="1"/>
              <a:t>Svensson</a:t>
            </a:r>
            <a:r>
              <a:rPr lang="cs-CZ" altLang="cs-CZ" sz="1800" dirty="0"/>
              <a:t> – </a:t>
            </a:r>
            <a:r>
              <a:rPr lang="en-US" altLang="cs-CZ" sz="1800" dirty="0"/>
              <a:t>Inflation Forecast Targeting</a:t>
            </a:r>
            <a:r>
              <a:rPr lang="cs-CZ" altLang="cs-CZ" sz="1800" dirty="0"/>
              <a:t>)</a:t>
            </a:r>
          </a:p>
          <a:p>
            <a:pPr eaLnBrk="1" hangingPunct="1">
              <a:spcBef>
                <a:spcPct val="50000"/>
              </a:spcBef>
              <a:buClr>
                <a:schemeClr val="accent2"/>
              </a:buClr>
              <a:buSzPct val="120000"/>
              <a:buFont typeface="Wingdings" pitchFamily="2" charset="2"/>
              <a:buChar char="§"/>
            </a:pPr>
            <a:r>
              <a:rPr lang="cs-CZ" altLang="cs-CZ" sz="1800" dirty="0" smtClean="0"/>
              <a:t>Důraz </a:t>
            </a:r>
            <a:r>
              <a:rPr lang="cs-CZ" altLang="cs-CZ" sz="1800" dirty="0"/>
              <a:t>na otevřenost a důvěryhodnost měnové politiky</a:t>
            </a:r>
          </a:p>
          <a:p>
            <a:pPr lvl="1" eaLnBrk="1" hangingPunct="1">
              <a:spcBef>
                <a:spcPct val="50000"/>
              </a:spcBef>
              <a:buClr>
                <a:schemeClr val="accent2"/>
              </a:buClr>
              <a:buSzPct val="120000"/>
              <a:buFont typeface="Wingdings" pitchFamily="2" charset="2"/>
              <a:buChar char="§"/>
            </a:pPr>
            <a:r>
              <a:rPr lang="cs-CZ" altLang="cs-CZ" sz="1800" dirty="0"/>
              <a:t>veřejné explicitní vyhlášení inflačního cíle</a:t>
            </a:r>
          </a:p>
          <a:p>
            <a:pPr lvl="1" eaLnBrk="1" hangingPunct="1">
              <a:spcBef>
                <a:spcPct val="50000"/>
              </a:spcBef>
              <a:buClr>
                <a:schemeClr val="accent2"/>
              </a:buClr>
              <a:buSzPct val="120000"/>
              <a:buFont typeface="Wingdings" pitchFamily="2" charset="2"/>
              <a:buChar char="§"/>
            </a:pPr>
            <a:r>
              <a:rPr lang="cs-CZ" altLang="cs-CZ" sz="1800" dirty="0"/>
              <a:t>„vyhlazování“ úrokových sazeb</a:t>
            </a:r>
          </a:p>
          <a:p>
            <a:pPr eaLnBrk="1" hangingPunct="1">
              <a:spcBef>
                <a:spcPct val="50000"/>
              </a:spcBef>
              <a:buClr>
                <a:schemeClr val="accent2"/>
              </a:buClr>
              <a:buSzPct val="120000"/>
              <a:buFont typeface="Wingdings" pitchFamily="2" charset="2"/>
              <a:buChar char="§"/>
            </a:pPr>
            <a:r>
              <a:rPr lang="cs-CZ" altLang="cs-CZ" sz="1800" dirty="0" smtClean="0"/>
              <a:t>Úspěch </a:t>
            </a:r>
            <a:r>
              <a:rPr lang="cs-CZ" altLang="cs-CZ" sz="1800" dirty="0"/>
              <a:t>měnové politiky v režimu cílování inflace závisí na schopnosti ukotvit inflační očekávání (viz </a:t>
            </a:r>
            <a:r>
              <a:rPr lang="cs-CZ" altLang="cs-CZ" sz="1800" dirty="0" err="1"/>
              <a:t>Kydland</a:t>
            </a:r>
            <a:r>
              <a:rPr lang="cs-CZ" altLang="cs-CZ" sz="1800" dirty="0"/>
              <a:t> a </a:t>
            </a:r>
            <a:r>
              <a:rPr lang="cs-CZ" altLang="cs-CZ" sz="1800" dirty="0" err="1"/>
              <a:t>Prescott</a:t>
            </a:r>
            <a:r>
              <a:rPr lang="cs-CZ" altLang="cs-CZ" sz="1800" dirty="0"/>
              <a:t>; </a:t>
            </a:r>
            <a:r>
              <a:rPr lang="cs-CZ" altLang="cs-CZ" sz="1800" dirty="0" err="1"/>
              <a:t>Barro</a:t>
            </a:r>
            <a:r>
              <a:rPr lang="cs-CZ" altLang="cs-CZ" sz="1800" dirty="0"/>
              <a:t> a </a:t>
            </a:r>
            <a:r>
              <a:rPr lang="cs-CZ" altLang="cs-CZ" sz="1800" dirty="0" err="1"/>
              <a:t>Gordon</a:t>
            </a:r>
            <a:r>
              <a:rPr lang="cs-CZ" altLang="cs-CZ" sz="1800" dirty="0"/>
              <a:t>)</a:t>
            </a:r>
          </a:p>
          <a:p>
            <a:pPr eaLnBrk="1" hangingPunct="1">
              <a:spcBef>
                <a:spcPct val="50000"/>
              </a:spcBef>
              <a:buClr>
                <a:schemeClr val="accent2"/>
              </a:buClr>
              <a:buSzPct val="120000"/>
              <a:buFont typeface="Wingdings" pitchFamily="2" charset="2"/>
              <a:buChar char="§"/>
            </a:pPr>
            <a:r>
              <a:rPr lang="cs-CZ" altLang="cs-CZ" sz="1800" dirty="0" smtClean="0"/>
              <a:t>Důležitou </a:t>
            </a:r>
            <a:r>
              <a:rPr lang="cs-CZ" altLang="cs-CZ" sz="1800" dirty="0"/>
              <a:t>podmínkou pro úspěšné cílování inflace je nezávislost centrální banky</a:t>
            </a:r>
          </a:p>
        </p:txBody>
      </p:sp>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715F554-1156-4B5E-943A-126BC6B5E761}" type="slidenum">
              <a:rPr lang="cs-CZ" altLang="cs-CZ" sz="1400" smtClean="0"/>
              <a:pPr eaLnBrk="1" hangingPunct="1">
                <a:spcBef>
                  <a:spcPct val="0"/>
                </a:spcBef>
                <a:buFontTx/>
                <a:buNone/>
              </a:pPr>
              <a:t>11</a:t>
            </a:fld>
            <a:endParaRPr lang="cs-CZ" altLang="cs-CZ" sz="1400" smtClean="0"/>
          </a:p>
        </p:txBody>
      </p:sp>
      <p:sp>
        <p:nvSpPr>
          <p:cNvPr id="13315"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3316"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Měnověpolitické cíle v režimu cílování inflace</a:t>
            </a:r>
          </a:p>
        </p:txBody>
      </p:sp>
      <p:pic>
        <p:nvPicPr>
          <p:cNvPr id="13317" name="Picture 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275" y="1301750"/>
            <a:ext cx="7791450" cy="485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AC2F50A-8CA4-4700-B615-FDB9B00DCCA0}" type="slidenum">
              <a:rPr lang="cs-CZ" altLang="cs-CZ" sz="1400" smtClean="0"/>
              <a:pPr eaLnBrk="1" hangingPunct="1">
                <a:spcBef>
                  <a:spcPct val="0"/>
                </a:spcBef>
                <a:buFontTx/>
                <a:buNone/>
              </a:pPr>
              <a:t>12</a:t>
            </a:fld>
            <a:endParaRPr lang="cs-CZ" altLang="cs-CZ" sz="1400" smtClean="0"/>
          </a:p>
        </p:txBody>
      </p:sp>
      <p:sp>
        <p:nvSpPr>
          <p:cNvPr id="1433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4340" name="Rectangle 3"/>
          <p:cNvSpPr>
            <a:spLocks noGrp="1" noChangeArrowheads="1"/>
          </p:cNvSpPr>
          <p:nvPr>
            <p:ph type="title"/>
          </p:nvPr>
        </p:nvSpPr>
        <p:spPr>
          <a:xfrm>
            <a:off x="179388" y="0"/>
            <a:ext cx="8785225" cy="908050"/>
          </a:xfrm>
        </p:spPr>
        <p:txBody>
          <a:bodyPr/>
          <a:lstStyle/>
          <a:p>
            <a:pPr eaLnBrk="1" hangingPunct="1"/>
            <a:r>
              <a:rPr lang="cs-CZ" altLang="cs-CZ" sz="3200" b="1" smtClean="0">
                <a:solidFill>
                  <a:schemeClr val="bg1"/>
                </a:solidFill>
              </a:rPr>
              <a:t>Plnění inflačního cíle</a:t>
            </a:r>
          </a:p>
        </p:txBody>
      </p:sp>
      <p:pic>
        <p:nvPicPr>
          <p:cNvPr id="1843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000" y="1301750"/>
            <a:ext cx="7897813" cy="5078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3875736-841C-4BDC-BF4F-E5819FD52777}" type="slidenum">
              <a:rPr lang="cs-CZ" altLang="cs-CZ" sz="1400" smtClean="0"/>
              <a:pPr eaLnBrk="1" hangingPunct="1">
                <a:spcBef>
                  <a:spcPct val="0"/>
                </a:spcBef>
                <a:buFontTx/>
                <a:buNone/>
              </a:pPr>
              <a:t>13</a:t>
            </a:fld>
            <a:endParaRPr lang="cs-CZ" altLang="cs-CZ" sz="1400" smtClean="0"/>
          </a:p>
        </p:txBody>
      </p:sp>
      <p:sp>
        <p:nvSpPr>
          <p:cNvPr id="15363" name="Text Box 2"/>
          <p:cNvSpPr txBox="1">
            <a:spLocks noChangeArrowheads="1"/>
          </p:cNvSpPr>
          <p:nvPr/>
        </p:nvSpPr>
        <p:spPr bwMode="auto">
          <a:xfrm>
            <a:off x="827088" y="1989138"/>
            <a:ext cx="7561262" cy="4087812"/>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endParaRPr lang="cs-CZ" altLang="cs-CZ" sz="1800" dirty="0">
              <a:latin typeface="Arial Narrow" pitchFamily="34" charset="0"/>
            </a:endParaRPr>
          </a:p>
          <a:p>
            <a:pPr algn="ctr">
              <a:spcBef>
                <a:spcPct val="50000"/>
              </a:spcBef>
              <a:buFontTx/>
              <a:buNone/>
            </a:pPr>
            <a:r>
              <a:rPr lang="cs-CZ" altLang="cs-CZ" sz="1800" dirty="0">
                <a:latin typeface="Arial Narrow" pitchFamily="34" charset="0"/>
              </a:rPr>
              <a:t>lze metodologicky členit z mnoha různých hledisek</a:t>
            </a:r>
            <a:br>
              <a:rPr lang="cs-CZ" altLang="cs-CZ" sz="1800" dirty="0">
                <a:latin typeface="Arial Narrow" pitchFamily="34" charset="0"/>
              </a:rPr>
            </a:br>
            <a:r>
              <a:rPr lang="cs-CZ" altLang="cs-CZ" sz="1800" dirty="0">
                <a:latin typeface="Arial Narrow" pitchFamily="34" charset="0"/>
              </a:rPr>
              <a:t>asi nejznámější je členění </a:t>
            </a:r>
            <a:r>
              <a:rPr lang="cs-CZ" altLang="cs-CZ" sz="1800" b="1" dirty="0">
                <a:latin typeface="Arial Narrow" pitchFamily="34" charset="0"/>
              </a:rPr>
              <a:t>z hlediska dopadu na bankovní systém</a:t>
            </a:r>
            <a:r>
              <a:rPr lang="cs-CZ" altLang="cs-CZ" sz="1800" dirty="0">
                <a:latin typeface="Arial Narrow" pitchFamily="34" charset="0"/>
              </a:rPr>
              <a:t>:</a:t>
            </a:r>
          </a:p>
          <a:p>
            <a:pPr algn="ctr">
              <a:spcBef>
                <a:spcPct val="50000"/>
              </a:spcBef>
              <a:buFontTx/>
              <a:buNone/>
            </a:pPr>
            <a:r>
              <a:rPr lang="cs-CZ" altLang="cs-CZ" sz="1800" b="1" u="sng" dirty="0">
                <a:latin typeface="Arial Narrow" pitchFamily="34" charset="0"/>
              </a:rPr>
              <a:t>Přímé </a:t>
            </a:r>
            <a:r>
              <a:rPr lang="cs-CZ" altLang="cs-CZ" sz="1800" u="sng" dirty="0">
                <a:latin typeface="Arial Narrow" pitchFamily="34" charset="0"/>
              </a:rPr>
              <a:t>(netržní, adresné, administrativní)</a:t>
            </a:r>
            <a:br>
              <a:rPr lang="cs-CZ" altLang="cs-CZ" sz="1800" u="sng" dirty="0">
                <a:latin typeface="Arial Narrow" pitchFamily="34" charset="0"/>
              </a:rPr>
            </a:br>
            <a:r>
              <a:rPr lang="cs-CZ" altLang="cs-CZ" sz="1800" dirty="0">
                <a:latin typeface="Arial Narrow" pitchFamily="34" charset="0"/>
              </a:rPr>
              <a:t>Omezují banky a zasahují přímo do jejich rozhodovacího mechanismu (např. pravidla likvidity, povinné vklady, limity úvěrů/úrokových sazeb)</a:t>
            </a:r>
            <a:endParaRPr lang="cs-CZ" altLang="cs-CZ" sz="1800" b="1" dirty="0">
              <a:latin typeface="Arial Narrow" pitchFamily="34" charset="0"/>
            </a:endParaRPr>
          </a:p>
          <a:p>
            <a:pPr algn="ctr">
              <a:spcBef>
                <a:spcPct val="50000"/>
              </a:spcBef>
              <a:buFontTx/>
              <a:buNone/>
            </a:pPr>
            <a:r>
              <a:rPr lang="cs-CZ" altLang="cs-CZ" sz="1800" b="1" u="sng" dirty="0">
                <a:latin typeface="Arial Narrow" pitchFamily="34" charset="0"/>
              </a:rPr>
              <a:t>Nepřímé </a:t>
            </a:r>
            <a:r>
              <a:rPr lang="cs-CZ" altLang="cs-CZ" sz="1800" u="sng" dirty="0">
                <a:latin typeface="Arial Narrow" pitchFamily="34" charset="0"/>
              </a:rPr>
              <a:t>(tržní, neadresné)</a:t>
            </a:r>
            <a:br>
              <a:rPr lang="cs-CZ" altLang="cs-CZ" sz="1800" u="sng" dirty="0">
                <a:latin typeface="Arial Narrow" pitchFamily="34" charset="0"/>
              </a:rPr>
            </a:br>
            <a:r>
              <a:rPr lang="cs-CZ" altLang="cs-CZ" sz="1800" dirty="0">
                <a:latin typeface="Arial Narrow" pitchFamily="34" charset="0"/>
              </a:rPr>
              <a:t>Banky na ně mohou, ale nemusí povinně reagovat (operace na volném trhu, diskontní nástroje, přímé i nepřímé kurzové intervence, ...)</a:t>
            </a:r>
          </a:p>
          <a:p>
            <a:pPr algn="ctr">
              <a:spcBef>
                <a:spcPct val="50000"/>
              </a:spcBef>
              <a:buFontTx/>
              <a:buNone/>
            </a:pPr>
            <a:r>
              <a:rPr lang="cs-CZ" altLang="cs-CZ" sz="1800" b="1" i="1" u="sng" dirty="0">
                <a:latin typeface="Arial Narrow" pitchFamily="34" charset="0"/>
              </a:rPr>
              <a:t>Přímé i nepřímé </a:t>
            </a:r>
            <a:r>
              <a:rPr lang="cs-CZ" altLang="cs-CZ" sz="1800" i="1" u="sng" dirty="0">
                <a:latin typeface="Arial Narrow" pitchFamily="34" charset="0"/>
              </a:rPr>
              <a:t>(prolínání charakteristik)</a:t>
            </a:r>
            <a:r>
              <a:rPr lang="cs-CZ" altLang="cs-CZ" sz="1800" u="sng" dirty="0">
                <a:latin typeface="Arial Narrow" pitchFamily="34" charset="0"/>
              </a:rPr>
              <a:t/>
            </a:r>
            <a:br>
              <a:rPr lang="cs-CZ" altLang="cs-CZ" sz="1800" u="sng" dirty="0">
                <a:latin typeface="Arial Narrow" pitchFamily="34" charset="0"/>
              </a:rPr>
            </a:br>
            <a:r>
              <a:rPr lang="cs-CZ" altLang="cs-CZ" sz="1800" dirty="0">
                <a:latin typeface="Arial Narrow" pitchFamily="34" charset="0"/>
              </a:rPr>
              <a:t>Např. povinné minimální rezervy, doporučení, výzvy, dohody</a:t>
            </a:r>
          </a:p>
          <a:p>
            <a:pPr algn="ctr">
              <a:spcBef>
                <a:spcPct val="50000"/>
              </a:spcBef>
              <a:buFontTx/>
              <a:buNone/>
            </a:pPr>
            <a:endParaRPr lang="cs-CZ" altLang="cs-CZ" sz="1800" dirty="0">
              <a:latin typeface="Arial Narrow" pitchFamily="34" charset="0"/>
            </a:endParaRPr>
          </a:p>
        </p:txBody>
      </p:sp>
      <p:grpSp>
        <p:nvGrpSpPr>
          <p:cNvPr id="15364" name="Group 4"/>
          <p:cNvGrpSpPr>
            <a:grpSpLocks/>
          </p:cNvGrpSpPr>
          <p:nvPr/>
        </p:nvGrpSpPr>
        <p:grpSpPr bwMode="auto">
          <a:xfrm>
            <a:off x="0" y="-26988"/>
            <a:ext cx="9144000" cy="908051"/>
            <a:chOff x="0" y="-17"/>
            <a:chExt cx="5760" cy="572"/>
          </a:xfrm>
        </p:grpSpPr>
        <p:sp>
          <p:nvSpPr>
            <p:cNvPr id="15371" name="Rectangle 5"/>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5372" name="Rectangle 6"/>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800" b="1">
                  <a:solidFill>
                    <a:schemeClr val="bg1"/>
                  </a:solidFill>
                </a:rPr>
                <a:t>Nástroje měnové politiky</a:t>
              </a:r>
            </a:p>
          </p:txBody>
        </p:sp>
      </p:grpSp>
      <p:sp>
        <p:nvSpPr>
          <p:cNvPr id="15365" name="Text Box 7"/>
          <p:cNvSpPr txBox="1">
            <a:spLocks noChangeArrowheads="1"/>
          </p:cNvSpPr>
          <p:nvPr/>
        </p:nvSpPr>
        <p:spPr bwMode="auto">
          <a:xfrm>
            <a:off x="611188" y="981075"/>
            <a:ext cx="7777162"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800" b="1"/>
              <a:t>ÚLOHA MĚNOVÉ POLITIKY</a:t>
            </a:r>
          </a:p>
          <a:p>
            <a:pPr algn="ctr">
              <a:spcBef>
                <a:spcPct val="0"/>
              </a:spcBef>
              <a:buFontTx/>
              <a:buNone/>
            </a:pPr>
            <a:r>
              <a:rPr lang="cs-CZ" altLang="cs-CZ" sz="1800"/>
              <a:t>hlavním cílem je </a:t>
            </a:r>
            <a:r>
              <a:rPr lang="cs-CZ" altLang="cs-CZ" sz="1800" b="1">
                <a:solidFill>
                  <a:srgbClr val="FF3300"/>
                </a:solidFill>
              </a:rPr>
              <a:t>zabezpečovat cenovou stabilitu</a:t>
            </a:r>
            <a:endParaRPr lang="cs-CZ" altLang="cs-CZ" sz="1800"/>
          </a:p>
        </p:txBody>
      </p:sp>
      <p:sp>
        <p:nvSpPr>
          <p:cNvPr id="15366" name="Oval 8"/>
          <p:cNvSpPr>
            <a:spLocks noChangeArrowheads="1"/>
          </p:cNvSpPr>
          <p:nvPr/>
        </p:nvSpPr>
        <p:spPr bwMode="auto">
          <a:xfrm>
            <a:off x="2555875" y="5876925"/>
            <a:ext cx="4176713" cy="647700"/>
          </a:xfrm>
          <a:prstGeom prst="ellipse">
            <a:avLst/>
          </a:prstGeom>
          <a:gradFill rotWithShape="1">
            <a:gsLst>
              <a:gs pos="0">
                <a:srgbClr val="FF0000"/>
              </a:gs>
              <a:gs pos="50000">
                <a:srgbClr val="760000"/>
              </a:gs>
              <a:gs pos="100000">
                <a:srgbClr val="FF0000"/>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800" b="1">
                <a:solidFill>
                  <a:srgbClr val="FFFFFF"/>
                </a:solidFill>
              </a:rPr>
              <a:t>INFLACE</a:t>
            </a:r>
          </a:p>
        </p:txBody>
      </p:sp>
      <p:sp>
        <p:nvSpPr>
          <p:cNvPr id="15367" name="AutoShape 9"/>
          <p:cNvSpPr>
            <a:spLocks noChangeArrowheads="1"/>
          </p:cNvSpPr>
          <p:nvPr/>
        </p:nvSpPr>
        <p:spPr bwMode="auto">
          <a:xfrm>
            <a:off x="323850" y="1844675"/>
            <a:ext cx="3527425" cy="4824413"/>
          </a:xfrm>
          <a:prstGeom prst="curvedRightArrow">
            <a:avLst>
              <a:gd name="adj1" fmla="val 12961"/>
              <a:gd name="adj2" fmla="val 23992"/>
              <a:gd name="adj3" fmla="val 34111"/>
            </a:avLst>
          </a:prstGeom>
          <a:solidFill>
            <a:srgbClr val="DCDA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5368" name="Oval 10"/>
          <p:cNvSpPr>
            <a:spLocks noChangeArrowheads="1"/>
          </p:cNvSpPr>
          <p:nvPr/>
        </p:nvSpPr>
        <p:spPr bwMode="auto">
          <a:xfrm>
            <a:off x="2413000" y="1773238"/>
            <a:ext cx="4176713" cy="647700"/>
          </a:xfrm>
          <a:prstGeom prst="ellipse">
            <a:avLst/>
          </a:prstGeom>
          <a:gradFill rotWithShape="1">
            <a:gsLst>
              <a:gs pos="0">
                <a:srgbClr val="333399"/>
              </a:gs>
              <a:gs pos="50000">
                <a:srgbClr val="181847"/>
              </a:gs>
              <a:gs pos="100000">
                <a:srgbClr val="333399"/>
              </a:gs>
            </a:gsLst>
            <a:lin ang="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800" b="1">
                <a:solidFill>
                  <a:srgbClr val="FFFFFF"/>
                </a:solidFill>
              </a:rPr>
              <a:t>Nástroje měnové politiky</a:t>
            </a:r>
          </a:p>
        </p:txBody>
      </p:sp>
      <p:sp>
        <p:nvSpPr>
          <p:cNvPr id="15369" name="Text Box 11"/>
          <p:cNvSpPr txBox="1">
            <a:spLocks noChangeArrowheads="1"/>
          </p:cNvSpPr>
          <p:nvPr/>
        </p:nvSpPr>
        <p:spPr bwMode="auto">
          <a:xfrm rot="1576679">
            <a:off x="-180975" y="5661025"/>
            <a:ext cx="4103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latin typeface="Arial Narrow" pitchFamily="34" charset="0"/>
              </a:rPr>
              <a:t>MECHANISMUS</a:t>
            </a:r>
          </a:p>
        </p:txBody>
      </p:sp>
      <p:sp>
        <p:nvSpPr>
          <p:cNvPr id="15370" name="Text Box 12"/>
          <p:cNvSpPr txBox="1">
            <a:spLocks noChangeArrowheads="1"/>
          </p:cNvSpPr>
          <p:nvPr/>
        </p:nvSpPr>
        <p:spPr bwMode="auto">
          <a:xfrm rot="-1732489">
            <a:off x="-323850" y="2349500"/>
            <a:ext cx="41036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latin typeface="Arial Narrow" pitchFamily="34" charset="0"/>
              </a:rPr>
              <a:t>TRANSMISNÍ</a:t>
            </a:r>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5A62BDF-6A69-4779-BD9B-24999CD83C48}" type="slidenum">
              <a:rPr lang="cs-CZ" altLang="cs-CZ" sz="1400" smtClean="0"/>
              <a:pPr eaLnBrk="1" hangingPunct="1">
                <a:spcBef>
                  <a:spcPct val="0"/>
                </a:spcBef>
                <a:buFontTx/>
                <a:buNone/>
              </a:pPr>
              <a:t>14</a:t>
            </a:fld>
            <a:endParaRPr lang="cs-CZ" altLang="cs-CZ" sz="1400" smtClean="0"/>
          </a:p>
        </p:txBody>
      </p:sp>
      <p:sp>
        <p:nvSpPr>
          <p:cNvPr id="16387" name="AutoShape 2"/>
          <p:cNvSpPr>
            <a:spLocks noChangeArrowheads="1"/>
          </p:cNvSpPr>
          <p:nvPr/>
        </p:nvSpPr>
        <p:spPr bwMode="auto">
          <a:xfrm rot="5400000">
            <a:off x="4571207" y="148510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388" name="Rectangle 5"/>
          <p:cNvSpPr>
            <a:spLocks noChangeArrowheads="1"/>
          </p:cNvSpPr>
          <p:nvPr/>
        </p:nvSpPr>
        <p:spPr bwMode="auto">
          <a:xfrm>
            <a:off x="5867400" y="1989138"/>
            <a:ext cx="2952750" cy="4103687"/>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389" name="Rectangle 6"/>
          <p:cNvSpPr>
            <a:spLocks noChangeArrowheads="1"/>
          </p:cNvSpPr>
          <p:nvPr/>
        </p:nvSpPr>
        <p:spPr bwMode="auto">
          <a:xfrm>
            <a:off x="2411413" y="1989138"/>
            <a:ext cx="3455987" cy="4103687"/>
          </a:xfrm>
          <a:prstGeom prst="rect">
            <a:avLst/>
          </a:prstGeom>
          <a:solidFill>
            <a:srgbClr val="FFCC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390" name="AutoShape 7"/>
          <p:cNvSpPr>
            <a:spLocks noChangeArrowheads="1"/>
          </p:cNvSpPr>
          <p:nvPr/>
        </p:nvSpPr>
        <p:spPr bwMode="auto">
          <a:xfrm rot="5400000">
            <a:off x="2628900" y="2565400"/>
            <a:ext cx="1366838" cy="503238"/>
          </a:xfrm>
          <a:prstGeom prst="homePlate">
            <a:avLst>
              <a:gd name="adj" fmla="val 29965"/>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391" name="AutoShape 8"/>
          <p:cNvSpPr>
            <a:spLocks noChangeArrowheads="1"/>
          </p:cNvSpPr>
          <p:nvPr/>
        </p:nvSpPr>
        <p:spPr bwMode="auto">
          <a:xfrm rot="5400000">
            <a:off x="4284663" y="2565400"/>
            <a:ext cx="1366838" cy="503237"/>
          </a:xfrm>
          <a:prstGeom prst="homePlate">
            <a:avLst>
              <a:gd name="adj" fmla="val 29965"/>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392" name="Rectangle 9"/>
          <p:cNvSpPr>
            <a:spLocks noChangeArrowheads="1"/>
          </p:cNvSpPr>
          <p:nvPr/>
        </p:nvSpPr>
        <p:spPr bwMode="auto">
          <a:xfrm>
            <a:off x="322263" y="1989138"/>
            <a:ext cx="2089150" cy="4103687"/>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grpSp>
        <p:nvGrpSpPr>
          <p:cNvPr id="16393" name="Group 10"/>
          <p:cNvGrpSpPr>
            <a:grpSpLocks/>
          </p:cNvGrpSpPr>
          <p:nvPr/>
        </p:nvGrpSpPr>
        <p:grpSpPr bwMode="auto">
          <a:xfrm>
            <a:off x="0" y="-26988"/>
            <a:ext cx="9144000" cy="908051"/>
            <a:chOff x="0" y="-17"/>
            <a:chExt cx="5760" cy="572"/>
          </a:xfrm>
        </p:grpSpPr>
        <p:sp>
          <p:nvSpPr>
            <p:cNvPr id="16421" name="Rectangle 11"/>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800" b="1">
                  <a:solidFill>
                    <a:schemeClr val="bg1"/>
                  </a:solidFill>
                </a:rPr>
                <a:t>Transmisní mechanismus</a:t>
              </a:r>
            </a:p>
          </p:txBody>
        </p:sp>
        <p:sp>
          <p:nvSpPr>
            <p:cNvPr id="16422" name="Rectangle 12"/>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cs-CZ" altLang="cs-CZ" sz="2800" b="1">
                <a:solidFill>
                  <a:schemeClr val="bg1"/>
                </a:solidFill>
              </a:endParaRPr>
            </a:p>
          </p:txBody>
        </p:sp>
      </p:grpSp>
      <p:sp>
        <p:nvSpPr>
          <p:cNvPr id="16394" name="Text Box 13"/>
          <p:cNvSpPr txBox="1">
            <a:spLocks noChangeArrowheads="1"/>
          </p:cNvSpPr>
          <p:nvPr/>
        </p:nvSpPr>
        <p:spPr bwMode="auto">
          <a:xfrm>
            <a:off x="2411413" y="1052513"/>
            <a:ext cx="4465637" cy="590550"/>
          </a:xfrm>
          <a:prstGeom prst="rect">
            <a:avLst/>
          </a:pr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600" b="1">
                <a:solidFill>
                  <a:schemeClr val="bg1"/>
                </a:solidFill>
                <a:latin typeface="Arial Narrow" pitchFamily="34" charset="0"/>
              </a:rPr>
              <a:t>ZVÝŠENÍ ÚROKOVÉ SAZBY</a:t>
            </a:r>
          </a:p>
          <a:p>
            <a:pPr algn="ctr">
              <a:spcBef>
                <a:spcPct val="0"/>
              </a:spcBef>
              <a:buFontTx/>
              <a:buNone/>
            </a:pPr>
            <a:r>
              <a:rPr lang="cs-CZ" altLang="cs-CZ" sz="1600" b="1">
                <a:solidFill>
                  <a:schemeClr val="bg1"/>
                </a:solidFill>
                <a:latin typeface="Arial Narrow" pitchFamily="34" charset="0"/>
              </a:rPr>
              <a:t>(2T REPO SAZBY)</a:t>
            </a:r>
          </a:p>
        </p:txBody>
      </p:sp>
      <p:sp>
        <p:nvSpPr>
          <p:cNvPr id="16395" name="Text Box 14"/>
          <p:cNvSpPr txBox="1">
            <a:spLocks noChangeArrowheads="1"/>
          </p:cNvSpPr>
          <p:nvPr/>
        </p:nvSpPr>
        <p:spPr bwMode="auto">
          <a:xfrm>
            <a:off x="322263" y="1038225"/>
            <a:ext cx="1873250" cy="590550"/>
          </a:xfrm>
          <a:prstGeom prst="rect">
            <a:avLst/>
          </a:prstGeom>
          <a:solidFill>
            <a:srgbClr val="6666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solidFill>
                  <a:schemeClr val="bg1"/>
                </a:solidFill>
                <a:latin typeface="Arial Narrow" pitchFamily="34" charset="0"/>
              </a:rPr>
              <a:t>Očekávání výše úrokové sazby</a:t>
            </a:r>
          </a:p>
        </p:txBody>
      </p:sp>
      <p:sp>
        <p:nvSpPr>
          <p:cNvPr id="16396" name="Text Box 15"/>
          <p:cNvSpPr txBox="1">
            <a:spLocks noChangeArrowheads="1"/>
          </p:cNvSpPr>
          <p:nvPr/>
        </p:nvSpPr>
        <p:spPr bwMode="auto">
          <a:xfrm>
            <a:off x="7162800" y="1052513"/>
            <a:ext cx="1439863" cy="590550"/>
          </a:xfrm>
          <a:prstGeom prst="rect">
            <a:avLst/>
          </a:prstGeom>
          <a:solidFill>
            <a:srgbClr val="99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solidFill>
                  <a:schemeClr val="bg1"/>
                </a:solidFill>
                <a:latin typeface="Arial Narrow" pitchFamily="34" charset="0"/>
              </a:rPr>
              <a:t>Inflační očekávání</a:t>
            </a:r>
          </a:p>
        </p:txBody>
      </p:sp>
      <p:sp>
        <p:nvSpPr>
          <p:cNvPr id="16397" name="Text Box 16"/>
          <p:cNvSpPr txBox="1">
            <a:spLocks noChangeArrowheads="1"/>
          </p:cNvSpPr>
          <p:nvPr/>
        </p:nvSpPr>
        <p:spPr bwMode="auto">
          <a:xfrm>
            <a:off x="466725" y="3517900"/>
            <a:ext cx="1800225" cy="58477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dirty="0">
                <a:latin typeface="Arial Narrow" pitchFamily="34" charset="0"/>
              </a:rPr>
              <a:t>Obtížnější získávání </a:t>
            </a:r>
            <a:r>
              <a:rPr lang="cs-CZ" altLang="cs-CZ" sz="1600" dirty="0" smtClean="0">
                <a:latin typeface="Arial Narrow" pitchFamily="34" charset="0"/>
              </a:rPr>
              <a:t>úvěrů, </a:t>
            </a:r>
            <a:r>
              <a:rPr lang="cs-CZ" altLang="cs-CZ" sz="1600" dirty="0">
                <a:latin typeface="Arial Narrow" pitchFamily="34" charset="0"/>
              </a:rPr>
              <a:t>nižší investice</a:t>
            </a:r>
          </a:p>
        </p:txBody>
      </p:sp>
      <p:sp>
        <p:nvSpPr>
          <p:cNvPr id="16398" name="Text Box 17"/>
          <p:cNvSpPr txBox="1">
            <a:spLocks noChangeArrowheads="1"/>
          </p:cNvSpPr>
          <p:nvPr/>
        </p:nvSpPr>
        <p:spPr bwMode="auto">
          <a:xfrm>
            <a:off x="2554288" y="3530600"/>
            <a:ext cx="1512887" cy="83502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Pokles </a:t>
            </a:r>
            <a:br>
              <a:rPr lang="cs-CZ" altLang="cs-CZ" sz="1600">
                <a:latin typeface="Arial Narrow" pitchFamily="34" charset="0"/>
              </a:rPr>
            </a:br>
            <a:r>
              <a:rPr lang="cs-CZ" altLang="cs-CZ" sz="1600">
                <a:latin typeface="Arial Narrow" pitchFamily="34" charset="0"/>
              </a:rPr>
              <a:t>spotřeby</a:t>
            </a:r>
            <a:br>
              <a:rPr lang="cs-CZ" altLang="cs-CZ" sz="1600">
                <a:latin typeface="Arial Narrow" pitchFamily="34" charset="0"/>
              </a:rPr>
            </a:br>
            <a:endParaRPr lang="cs-CZ" altLang="cs-CZ" sz="1600">
              <a:latin typeface="Arial Narrow" pitchFamily="34" charset="0"/>
            </a:endParaRPr>
          </a:p>
        </p:txBody>
      </p:sp>
      <p:sp>
        <p:nvSpPr>
          <p:cNvPr id="16399" name="Text Box 18"/>
          <p:cNvSpPr txBox="1">
            <a:spLocks noChangeArrowheads="1"/>
          </p:cNvSpPr>
          <p:nvPr/>
        </p:nvSpPr>
        <p:spPr bwMode="auto">
          <a:xfrm>
            <a:off x="4210050" y="3530600"/>
            <a:ext cx="1512888" cy="83502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Redukce </a:t>
            </a:r>
            <a:br>
              <a:rPr lang="cs-CZ" altLang="cs-CZ" sz="1600">
                <a:latin typeface="Arial Narrow" pitchFamily="34" charset="0"/>
              </a:rPr>
            </a:br>
            <a:r>
              <a:rPr lang="cs-CZ" altLang="cs-CZ" sz="1600">
                <a:latin typeface="Arial Narrow" pitchFamily="34" charset="0"/>
              </a:rPr>
              <a:t>investic</a:t>
            </a:r>
            <a:br>
              <a:rPr lang="cs-CZ" altLang="cs-CZ" sz="1600">
                <a:latin typeface="Arial Narrow" pitchFamily="34" charset="0"/>
              </a:rPr>
            </a:br>
            <a:endParaRPr lang="cs-CZ" altLang="cs-CZ" sz="1600">
              <a:latin typeface="Arial Narrow" pitchFamily="34" charset="0"/>
            </a:endParaRPr>
          </a:p>
        </p:txBody>
      </p:sp>
      <p:sp>
        <p:nvSpPr>
          <p:cNvPr id="16400" name="Text Box 19"/>
          <p:cNvSpPr txBox="1">
            <a:spLocks noChangeArrowheads="1"/>
          </p:cNvSpPr>
          <p:nvPr/>
        </p:nvSpPr>
        <p:spPr bwMode="auto">
          <a:xfrm>
            <a:off x="6011863" y="3516313"/>
            <a:ext cx="1370012" cy="83502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Pokles exportů – zvýšení importů</a:t>
            </a:r>
          </a:p>
        </p:txBody>
      </p:sp>
      <p:sp>
        <p:nvSpPr>
          <p:cNvPr id="16401" name="Text Box 20"/>
          <p:cNvSpPr txBox="1">
            <a:spLocks noChangeArrowheads="1"/>
          </p:cNvSpPr>
          <p:nvPr/>
        </p:nvSpPr>
        <p:spPr bwMode="auto">
          <a:xfrm>
            <a:off x="466725" y="5373688"/>
            <a:ext cx="8353425" cy="346075"/>
          </a:xfrm>
          <a:prstGeom prst="rect">
            <a:avLst/>
          </a:prstGeom>
          <a:solidFill>
            <a:srgbClr val="00008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solidFill>
                  <a:schemeClr val="bg1"/>
                </a:solidFill>
                <a:latin typeface="Arial Narrow" pitchFamily="34" charset="0"/>
              </a:rPr>
              <a:t>POKLES INFLACE</a:t>
            </a:r>
          </a:p>
        </p:txBody>
      </p:sp>
      <p:sp>
        <p:nvSpPr>
          <p:cNvPr id="16402" name="AutoShape 21"/>
          <p:cNvSpPr>
            <a:spLocks noChangeArrowheads="1"/>
          </p:cNvSpPr>
          <p:nvPr/>
        </p:nvSpPr>
        <p:spPr bwMode="auto">
          <a:xfrm rot="5400000">
            <a:off x="3202782" y="42219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3" name="AutoShape 22"/>
          <p:cNvSpPr>
            <a:spLocks noChangeArrowheads="1"/>
          </p:cNvSpPr>
          <p:nvPr/>
        </p:nvSpPr>
        <p:spPr bwMode="auto">
          <a:xfrm rot="5400000">
            <a:off x="4860132" y="42219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4" name="AutoShape 23"/>
          <p:cNvSpPr>
            <a:spLocks noChangeArrowheads="1"/>
          </p:cNvSpPr>
          <p:nvPr/>
        </p:nvSpPr>
        <p:spPr bwMode="auto">
          <a:xfrm rot="5400000">
            <a:off x="6587332" y="42219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5" name="AutoShape 24"/>
          <p:cNvSpPr>
            <a:spLocks noChangeArrowheads="1"/>
          </p:cNvSpPr>
          <p:nvPr/>
        </p:nvSpPr>
        <p:spPr bwMode="auto">
          <a:xfrm rot="5400000">
            <a:off x="1259682" y="42219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6" name="AutoShape 25"/>
          <p:cNvSpPr>
            <a:spLocks noChangeArrowheads="1"/>
          </p:cNvSpPr>
          <p:nvPr/>
        </p:nvSpPr>
        <p:spPr bwMode="auto">
          <a:xfrm rot="5400000">
            <a:off x="7704137" y="4618038"/>
            <a:ext cx="1008063" cy="503238"/>
          </a:xfrm>
          <a:prstGeom prst="homePlate">
            <a:avLst>
              <a:gd name="adj" fmla="val 36641"/>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7" name="AutoShape 26"/>
          <p:cNvSpPr>
            <a:spLocks noChangeArrowheads="1"/>
          </p:cNvSpPr>
          <p:nvPr/>
        </p:nvSpPr>
        <p:spPr bwMode="auto">
          <a:xfrm rot="5400000">
            <a:off x="6587332" y="31424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8" name="AutoShape 27"/>
          <p:cNvSpPr>
            <a:spLocks noChangeArrowheads="1"/>
          </p:cNvSpPr>
          <p:nvPr/>
        </p:nvSpPr>
        <p:spPr bwMode="auto">
          <a:xfrm rot="5400000">
            <a:off x="8100219" y="3142456"/>
            <a:ext cx="215900" cy="503238"/>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09" name="AutoShape 28"/>
          <p:cNvSpPr>
            <a:spLocks noChangeArrowheads="1"/>
          </p:cNvSpPr>
          <p:nvPr/>
        </p:nvSpPr>
        <p:spPr bwMode="auto">
          <a:xfrm rot="5400000">
            <a:off x="1079500" y="2170113"/>
            <a:ext cx="576263" cy="503237"/>
          </a:xfrm>
          <a:prstGeom prst="homePlate">
            <a:avLst>
              <a:gd name="adj" fmla="val 26184"/>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10" name="AutoShape 29"/>
          <p:cNvSpPr>
            <a:spLocks noChangeArrowheads="1"/>
          </p:cNvSpPr>
          <p:nvPr/>
        </p:nvSpPr>
        <p:spPr bwMode="auto">
          <a:xfrm rot="5400000">
            <a:off x="7127875" y="2170113"/>
            <a:ext cx="576263" cy="503237"/>
          </a:xfrm>
          <a:prstGeom prst="homePlate">
            <a:avLst>
              <a:gd name="adj" fmla="val 26184"/>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11" name="Text Box 30"/>
          <p:cNvSpPr txBox="1">
            <a:spLocks noChangeArrowheads="1"/>
          </p:cNvSpPr>
          <p:nvPr/>
        </p:nvSpPr>
        <p:spPr bwMode="auto">
          <a:xfrm>
            <a:off x="322263" y="1844675"/>
            <a:ext cx="8497887" cy="34607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latin typeface="Arial Narrow" pitchFamily="34" charset="0"/>
              </a:rPr>
              <a:t>Růst tržních úrokových sazeb</a:t>
            </a:r>
          </a:p>
        </p:txBody>
      </p:sp>
      <p:sp>
        <p:nvSpPr>
          <p:cNvPr id="16412" name="Text Box 31"/>
          <p:cNvSpPr txBox="1">
            <a:spLocks noChangeArrowheads="1"/>
          </p:cNvSpPr>
          <p:nvPr/>
        </p:nvSpPr>
        <p:spPr bwMode="auto">
          <a:xfrm>
            <a:off x="539750" y="5734050"/>
            <a:ext cx="17287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dirty="0" smtClean="0">
                <a:solidFill>
                  <a:srgbClr val="FF3300"/>
                </a:solidFill>
                <a:latin typeface="Arial Narrow" pitchFamily="34" charset="0"/>
              </a:rPr>
              <a:t>ÚVĚROVÝ </a:t>
            </a:r>
            <a:r>
              <a:rPr lang="cs-CZ" altLang="cs-CZ" sz="1600" b="1" dirty="0">
                <a:solidFill>
                  <a:srgbClr val="FF3300"/>
                </a:solidFill>
                <a:latin typeface="Arial Narrow" pitchFamily="34" charset="0"/>
              </a:rPr>
              <a:t>KANÁL</a:t>
            </a:r>
          </a:p>
        </p:txBody>
      </p:sp>
      <p:sp>
        <p:nvSpPr>
          <p:cNvPr id="16413" name="Text Box 32"/>
          <p:cNvSpPr txBox="1">
            <a:spLocks noChangeArrowheads="1"/>
          </p:cNvSpPr>
          <p:nvPr/>
        </p:nvSpPr>
        <p:spPr bwMode="auto">
          <a:xfrm>
            <a:off x="2411413" y="5734050"/>
            <a:ext cx="33845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solidFill>
                  <a:srgbClr val="FF3300"/>
                </a:solidFill>
                <a:latin typeface="Arial Narrow" pitchFamily="34" charset="0"/>
              </a:rPr>
              <a:t>ÚROKOVÝ KANÁL</a:t>
            </a:r>
          </a:p>
        </p:txBody>
      </p:sp>
      <p:sp>
        <p:nvSpPr>
          <p:cNvPr id="16414" name="Text Box 33"/>
          <p:cNvSpPr txBox="1">
            <a:spLocks noChangeArrowheads="1"/>
          </p:cNvSpPr>
          <p:nvPr/>
        </p:nvSpPr>
        <p:spPr bwMode="auto">
          <a:xfrm>
            <a:off x="5867400" y="5734050"/>
            <a:ext cx="29527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solidFill>
                  <a:srgbClr val="FF3300"/>
                </a:solidFill>
                <a:latin typeface="Arial Narrow" pitchFamily="34" charset="0"/>
              </a:rPr>
              <a:t>KURZOVÝ KANÁL</a:t>
            </a:r>
          </a:p>
        </p:txBody>
      </p:sp>
      <p:sp>
        <p:nvSpPr>
          <p:cNvPr id="16415" name="AutoShape 34"/>
          <p:cNvSpPr>
            <a:spLocks noChangeArrowheads="1"/>
          </p:cNvSpPr>
          <p:nvPr/>
        </p:nvSpPr>
        <p:spPr bwMode="auto">
          <a:xfrm rot="5400000">
            <a:off x="4392613" y="4976813"/>
            <a:ext cx="287337"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16" name="Text Box 35"/>
          <p:cNvSpPr txBox="1">
            <a:spLocks noChangeArrowheads="1"/>
          </p:cNvSpPr>
          <p:nvPr/>
        </p:nvSpPr>
        <p:spPr bwMode="auto">
          <a:xfrm>
            <a:off x="468313" y="4652963"/>
            <a:ext cx="6911975" cy="468312"/>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latin typeface="Arial Narrow" pitchFamily="34" charset="0"/>
              </a:rPr>
              <a:t>Pokles poptávky</a:t>
            </a:r>
            <a:br>
              <a:rPr lang="cs-CZ" altLang="cs-CZ" sz="1600" b="1">
                <a:latin typeface="Arial Narrow" pitchFamily="34" charset="0"/>
              </a:rPr>
            </a:br>
            <a:endParaRPr lang="cs-CZ" altLang="cs-CZ" sz="800" b="1">
              <a:latin typeface="Arial Narrow" pitchFamily="34" charset="0"/>
            </a:endParaRPr>
          </a:p>
        </p:txBody>
      </p:sp>
      <p:sp>
        <p:nvSpPr>
          <p:cNvPr id="16417" name="Text Box 36"/>
          <p:cNvSpPr txBox="1">
            <a:spLocks noChangeArrowheads="1"/>
          </p:cNvSpPr>
          <p:nvPr/>
        </p:nvSpPr>
        <p:spPr bwMode="auto">
          <a:xfrm>
            <a:off x="6011863" y="2709863"/>
            <a:ext cx="2808287" cy="590550"/>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Posílení kurzu</a:t>
            </a:r>
            <a:br>
              <a:rPr lang="cs-CZ" altLang="cs-CZ" sz="1600">
                <a:latin typeface="Arial Narrow" pitchFamily="34" charset="0"/>
              </a:rPr>
            </a:br>
            <a:endParaRPr lang="cs-CZ" altLang="cs-CZ" sz="1600">
              <a:latin typeface="Arial Narrow" pitchFamily="34" charset="0"/>
            </a:endParaRPr>
          </a:p>
        </p:txBody>
      </p:sp>
      <p:sp>
        <p:nvSpPr>
          <p:cNvPr id="16418" name="AutoShape 37"/>
          <p:cNvSpPr>
            <a:spLocks noChangeArrowheads="1"/>
          </p:cNvSpPr>
          <p:nvPr/>
        </p:nvSpPr>
        <p:spPr bwMode="auto">
          <a:xfrm rot="5400000">
            <a:off x="1259682" y="3142456"/>
            <a:ext cx="215900" cy="503237"/>
          </a:xfrm>
          <a:prstGeom prst="homePlate">
            <a:avLst>
              <a:gd name="adj" fmla="val 100000"/>
            </a:avLst>
          </a:prstGeom>
          <a:solidFill>
            <a:srgbClr val="80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6419" name="Text Box 38"/>
          <p:cNvSpPr txBox="1">
            <a:spLocks noChangeArrowheads="1"/>
          </p:cNvSpPr>
          <p:nvPr/>
        </p:nvSpPr>
        <p:spPr bwMode="auto">
          <a:xfrm>
            <a:off x="466725" y="2709863"/>
            <a:ext cx="1800225" cy="590550"/>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Nižší očekávaná ziskovost firem</a:t>
            </a:r>
          </a:p>
        </p:txBody>
      </p:sp>
      <p:sp>
        <p:nvSpPr>
          <p:cNvPr id="16420" name="Text Box 39"/>
          <p:cNvSpPr txBox="1">
            <a:spLocks noChangeArrowheads="1"/>
          </p:cNvSpPr>
          <p:nvPr/>
        </p:nvSpPr>
        <p:spPr bwMode="auto">
          <a:xfrm>
            <a:off x="7521575" y="3516313"/>
            <a:ext cx="1298575" cy="835025"/>
          </a:xfrm>
          <a:prstGeom prst="rect">
            <a:avLst/>
          </a:prstGeom>
          <a:solidFill>
            <a:srgbClr val="D9D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a:latin typeface="Arial Narrow" pitchFamily="34" charset="0"/>
              </a:rPr>
              <a:t>Nižší dovozní ceny</a:t>
            </a:r>
            <a:br>
              <a:rPr lang="cs-CZ" altLang="cs-CZ" sz="1600">
                <a:latin typeface="Arial Narrow" pitchFamily="34" charset="0"/>
              </a:rPr>
            </a:br>
            <a:endParaRPr lang="cs-CZ" altLang="cs-CZ" sz="1600">
              <a:latin typeface="Arial Narrow" pitchFamily="34" charset="0"/>
            </a:endParaRPr>
          </a:p>
        </p:txBody>
      </p:sp>
    </p:spTree>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8B17779-BBDD-42DA-9A5B-7C7400B679F7}" type="slidenum">
              <a:rPr lang="cs-CZ" altLang="cs-CZ" sz="1400" smtClean="0"/>
              <a:pPr eaLnBrk="1" hangingPunct="1">
                <a:spcBef>
                  <a:spcPct val="0"/>
                </a:spcBef>
                <a:buFontTx/>
                <a:buNone/>
              </a:pPr>
              <a:t>15</a:t>
            </a:fld>
            <a:endParaRPr lang="cs-CZ" altLang="cs-CZ" sz="1400" smtClean="0"/>
          </a:p>
        </p:txBody>
      </p:sp>
      <p:grpSp>
        <p:nvGrpSpPr>
          <p:cNvPr id="17411" name="Group 8"/>
          <p:cNvGrpSpPr>
            <a:grpSpLocks/>
          </p:cNvGrpSpPr>
          <p:nvPr/>
        </p:nvGrpSpPr>
        <p:grpSpPr bwMode="auto">
          <a:xfrm>
            <a:off x="0" y="-26988"/>
            <a:ext cx="9144000" cy="908051"/>
            <a:chOff x="0" y="-17"/>
            <a:chExt cx="5760" cy="572"/>
          </a:xfrm>
        </p:grpSpPr>
        <p:sp>
          <p:nvSpPr>
            <p:cNvPr id="17414" name="Rectangle 9"/>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800" b="1">
                  <a:solidFill>
                    <a:schemeClr val="bg1"/>
                  </a:solidFill>
                </a:rPr>
                <a:t>Transmisní mechanismus</a:t>
              </a:r>
            </a:p>
            <a:p>
              <a:pPr algn="ctr" eaLnBrk="1" hangingPunct="1">
                <a:spcBef>
                  <a:spcPct val="0"/>
                </a:spcBef>
                <a:buFontTx/>
                <a:buNone/>
              </a:pPr>
              <a:r>
                <a:rPr lang="cs-CZ" altLang="cs-CZ" sz="1800" b="1">
                  <a:solidFill>
                    <a:schemeClr val="bg1"/>
                  </a:solidFill>
                </a:rPr>
                <a:t>modernější pojetí</a:t>
              </a:r>
            </a:p>
          </p:txBody>
        </p:sp>
        <p:sp>
          <p:nvSpPr>
            <p:cNvPr id="17415" name="Rectangle 10"/>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cs-CZ" altLang="cs-CZ" sz="2800" b="1">
                <a:solidFill>
                  <a:schemeClr val="bg1"/>
                </a:solidFill>
              </a:endParaRPr>
            </a:p>
          </p:txBody>
        </p:sp>
      </p:grpSp>
      <p:pic>
        <p:nvPicPr>
          <p:cNvPr id="17412" name="Picture 3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525" y="1039813"/>
            <a:ext cx="8642350" cy="5486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3" name="Oval 40"/>
          <p:cNvSpPr>
            <a:spLocks noChangeArrowheads="1"/>
          </p:cNvSpPr>
          <p:nvPr/>
        </p:nvSpPr>
        <p:spPr bwMode="auto">
          <a:xfrm>
            <a:off x="6591300" y="5981700"/>
            <a:ext cx="1571625" cy="428625"/>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Tree>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6E8B000-D1DB-4258-96E5-4BA48B459739}" type="slidenum">
              <a:rPr lang="cs-CZ" altLang="cs-CZ" sz="1400" smtClean="0"/>
              <a:pPr eaLnBrk="1" hangingPunct="1">
                <a:spcBef>
                  <a:spcPct val="0"/>
                </a:spcBef>
                <a:buFontTx/>
                <a:buNone/>
              </a:pPr>
              <a:t>16</a:t>
            </a:fld>
            <a:endParaRPr lang="cs-CZ" altLang="cs-CZ" sz="1400" smtClean="0"/>
          </a:p>
        </p:txBody>
      </p:sp>
      <p:sp>
        <p:nvSpPr>
          <p:cNvPr id="18435" name="AutoShape 2"/>
          <p:cNvSpPr>
            <a:spLocks noChangeArrowheads="1"/>
          </p:cNvSpPr>
          <p:nvPr/>
        </p:nvSpPr>
        <p:spPr bwMode="auto">
          <a:xfrm>
            <a:off x="900113" y="981075"/>
            <a:ext cx="7488237" cy="5472113"/>
          </a:xfrm>
          <a:prstGeom prst="downArrow">
            <a:avLst>
              <a:gd name="adj1" fmla="val 67944"/>
              <a:gd name="adj2" fmla="val 51523"/>
            </a:avLst>
          </a:prstGeom>
          <a:solidFill>
            <a:srgbClr val="DCDA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cs-CZ" altLang="cs-CZ" sz="1800" b="1"/>
          </a:p>
          <a:p>
            <a:pPr algn="ctr">
              <a:spcBef>
                <a:spcPct val="0"/>
              </a:spcBef>
              <a:buFontTx/>
              <a:buNone/>
            </a:pPr>
            <a:r>
              <a:rPr lang="cs-CZ" altLang="cs-CZ" sz="1800" b="1"/>
              <a:t>NÁSTROJE MĚNOVÉ POLITIKY, </a:t>
            </a:r>
          </a:p>
          <a:p>
            <a:pPr algn="ctr">
              <a:spcBef>
                <a:spcPct val="0"/>
              </a:spcBef>
              <a:buFontTx/>
              <a:buNone/>
            </a:pPr>
            <a:r>
              <a:rPr lang="cs-CZ" altLang="cs-CZ" sz="1800" b="1"/>
              <a:t>KTERÉ PŘEVÁŽNĚ POUŽÍVÁ ČNB:</a:t>
            </a:r>
          </a:p>
          <a:p>
            <a:pPr algn="ctr">
              <a:spcBef>
                <a:spcPct val="0"/>
              </a:spcBef>
              <a:buFontTx/>
              <a:buNone/>
            </a:pPr>
            <a:endParaRPr lang="cs-CZ" altLang="cs-CZ" sz="1800"/>
          </a:p>
        </p:txBody>
      </p:sp>
      <p:sp>
        <p:nvSpPr>
          <p:cNvPr id="18436" name="Text Box 3"/>
          <p:cNvSpPr txBox="1">
            <a:spLocks noChangeArrowheads="1"/>
          </p:cNvSpPr>
          <p:nvPr/>
        </p:nvSpPr>
        <p:spPr bwMode="auto">
          <a:xfrm>
            <a:off x="1403350" y="1989138"/>
            <a:ext cx="6481763" cy="925512"/>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800" b="1"/>
              <a:t/>
            </a:r>
            <a:br>
              <a:rPr lang="cs-CZ" altLang="cs-CZ" sz="1800" b="1"/>
            </a:br>
            <a:r>
              <a:rPr lang="cs-CZ" altLang="cs-CZ" sz="1800" b="1"/>
              <a:t>Operace na volném trhu</a:t>
            </a:r>
            <a:br>
              <a:rPr lang="cs-CZ" altLang="cs-CZ" sz="1800" b="1"/>
            </a:br>
            <a:endParaRPr lang="cs-CZ" altLang="cs-CZ" sz="1800" b="1"/>
          </a:p>
        </p:txBody>
      </p:sp>
      <p:sp>
        <p:nvSpPr>
          <p:cNvPr id="18437" name="Text Box 4"/>
          <p:cNvSpPr txBox="1">
            <a:spLocks noChangeArrowheads="1"/>
          </p:cNvSpPr>
          <p:nvPr/>
        </p:nvSpPr>
        <p:spPr bwMode="auto">
          <a:xfrm>
            <a:off x="1403350" y="3068638"/>
            <a:ext cx="6481763" cy="925512"/>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800" b="1"/>
              <a:t/>
            </a:r>
            <a:br>
              <a:rPr lang="cs-CZ" altLang="cs-CZ" sz="1800" b="1"/>
            </a:br>
            <a:r>
              <a:rPr lang="cs-CZ" altLang="cs-CZ" sz="1800" b="1"/>
              <a:t>Automatické facility</a:t>
            </a:r>
            <a:br>
              <a:rPr lang="cs-CZ" altLang="cs-CZ" sz="1800" b="1"/>
            </a:br>
            <a:endParaRPr lang="cs-CZ" altLang="cs-CZ" sz="1800" b="1"/>
          </a:p>
        </p:txBody>
      </p:sp>
      <p:sp>
        <p:nvSpPr>
          <p:cNvPr id="18438" name="Text Box 5"/>
          <p:cNvSpPr txBox="1">
            <a:spLocks noChangeArrowheads="1"/>
          </p:cNvSpPr>
          <p:nvPr/>
        </p:nvSpPr>
        <p:spPr bwMode="auto">
          <a:xfrm>
            <a:off x="1403350" y="4149725"/>
            <a:ext cx="6481763" cy="925513"/>
          </a:xfrm>
          <a:prstGeom prst="rect">
            <a:avLst/>
          </a:prstGeom>
          <a:solidFill>
            <a:srgbClr val="FFCC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800" b="1"/>
              <a:t/>
            </a:r>
            <a:br>
              <a:rPr lang="cs-CZ" altLang="cs-CZ" sz="1800" b="1"/>
            </a:br>
            <a:r>
              <a:rPr lang="cs-CZ" altLang="cs-CZ" sz="1800" b="1"/>
              <a:t>Povinné minimální rezervy</a:t>
            </a:r>
            <a:br>
              <a:rPr lang="cs-CZ" altLang="cs-CZ" sz="1800" b="1"/>
            </a:br>
            <a:endParaRPr lang="cs-CZ" altLang="cs-CZ" sz="1800" b="1"/>
          </a:p>
        </p:txBody>
      </p:sp>
      <p:grpSp>
        <p:nvGrpSpPr>
          <p:cNvPr id="18439" name="Group 7"/>
          <p:cNvGrpSpPr>
            <a:grpSpLocks/>
          </p:cNvGrpSpPr>
          <p:nvPr/>
        </p:nvGrpSpPr>
        <p:grpSpPr bwMode="auto">
          <a:xfrm>
            <a:off x="0" y="-26988"/>
            <a:ext cx="9144000" cy="908051"/>
            <a:chOff x="0" y="-17"/>
            <a:chExt cx="5760" cy="572"/>
          </a:xfrm>
        </p:grpSpPr>
        <p:sp>
          <p:nvSpPr>
            <p:cNvPr id="18441" name="Rectangle 8"/>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8442" name="Rectangle 9"/>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800" b="1">
                  <a:solidFill>
                    <a:schemeClr val="bg1"/>
                  </a:solidFill>
                </a:rPr>
                <a:t>Měnověpolitické nástroje ČNB</a:t>
              </a:r>
            </a:p>
          </p:txBody>
        </p:sp>
      </p:grpSp>
      <p:sp>
        <p:nvSpPr>
          <p:cNvPr id="18440" name="Text Box 10"/>
          <p:cNvSpPr txBox="1">
            <a:spLocks noChangeArrowheads="1"/>
          </p:cNvSpPr>
          <p:nvPr/>
        </p:nvSpPr>
        <p:spPr bwMode="auto">
          <a:xfrm>
            <a:off x="1403350" y="5267325"/>
            <a:ext cx="6481763" cy="682625"/>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800" b="1"/>
              <a:t/>
            </a:r>
            <a:br>
              <a:rPr lang="cs-CZ" altLang="cs-CZ" sz="800" b="1"/>
            </a:br>
            <a:r>
              <a:rPr lang="cs-CZ" altLang="cs-CZ" sz="1800" b="1"/>
              <a:t>Slovní intervence, atd.</a:t>
            </a:r>
          </a:p>
          <a:p>
            <a:pPr algn="ctr">
              <a:spcBef>
                <a:spcPct val="50000"/>
              </a:spcBef>
              <a:buFontTx/>
              <a:buNone/>
            </a:pPr>
            <a:endParaRPr lang="cs-CZ" altLang="cs-CZ" sz="800" b="1"/>
          </a:p>
        </p:txBody>
      </p:sp>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858C73C-BDF0-441B-9BB6-6503E8521DFD}" type="slidenum">
              <a:rPr lang="cs-CZ" altLang="cs-CZ" sz="1400" smtClean="0"/>
              <a:pPr eaLnBrk="1" hangingPunct="1">
                <a:spcBef>
                  <a:spcPct val="0"/>
                </a:spcBef>
                <a:buFontTx/>
                <a:buNone/>
              </a:pPr>
              <a:t>17</a:t>
            </a:fld>
            <a:endParaRPr lang="cs-CZ" altLang="cs-CZ" sz="1400" smtClean="0"/>
          </a:p>
        </p:txBody>
      </p:sp>
      <p:sp>
        <p:nvSpPr>
          <p:cNvPr id="1945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9460"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Aplikace měnověpolitických nástrojů</a:t>
            </a:r>
          </a:p>
        </p:txBody>
      </p:sp>
      <p:sp>
        <p:nvSpPr>
          <p:cNvPr id="19461" name="Text Box 5"/>
          <p:cNvSpPr txBox="1">
            <a:spLocks noChangeArrowheads="1"/>
          </p:cNvSpPr>
          <p:nvPr/>
        </p:nvSpPr>
        <p:spPr bwMode="auto">
          <a:xfrm>
            <a:off x="611188" y="1150938"/>
            <a:ext cx="7921625" cy="535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808038"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Char char="n"/>
            </a:pPr>
            <a:r>
              <a:rPr lang="cs-CZ" altLang="cs-CZ" sz="1800" dirty="0"/>
              <a:t>Bankovní rada ČNB při svém </a:t>
            </a:r>
            <a:r>
              <a:rPr lang="cs-CZ" altLang="cs-CZ" sz="1800" dirty="0" err="1"/>
              <a:t>měnověpolitickém</a:t>
            </a:r>
            <a:r>
              <a:rPr lang="cs-CZ" altLang="cs-CZ" sz="1800" dirty="0"/>
              <a:t> rozhodování posuzuje nejnovější prognózu ČNB a vyhodnocuje rizika nenaplnění této prognózy</a:t>
            </a:r>
          </a:p>
          <a:p>
            <a:pPr eaLnBrk="1" hangingPunct="1">
              <a:spcBef>
                <a:spcPct val="50000"/>
              </a:spcBef>
              <a:buClr>
                <a:srgbClr val="666699"/>
              </a:buClr>
              <a:buSzPct val="80000"/>
              <a:buFont typeface="Wingdings" pitchFamily="2" charset="2"/>
              <a:buChar char="n"/>
            </a:pPr>
            <a:r>
              <a:rPr lang="cs-CZ" altLang="cs-CZ" sz="1800" dirty="0" smtClean="0"/>
              <a:t>Na </a:t>
            </a:r>
            <a:r>
              <a:rPr lang="cs-CZ" altLang="cs-CZ" sz="1800" dirty="0"/>
              <a:t>základě těchto úvah pak Bankovní rada hlasuje o tom, zda a jak by se mělo změnit nastavení hlavního </a:t>
            </a:r>
            <a:r>
              <a:rPr lang="cs-CZ" altLang="cs-CZ" sz="1800" dirty="0" err="1"/>
              <a:t>měnověpolitického</a:t>
            </a:r>
            <a:r>
              <a:rPr lang="cs-CZ" altLang="cs-CZ" sz="1800" dirty="0"/>
              <a:t> nástroje – 2T </a:t>
            </a:r>
            <a:r>
              <a:rPr lang="cs-CZ" altLang="cs-CZ" sz="1800" dirty="0" err="1"/>
              <a:t>repo</a:t>
            </a:r>
            <a:r>
              <a:rPr lang="cs-CZ" altLang="cs-CZ" sz="1800" dirty="0"/>
              <a:t> sazby </a:t>
            </a:r>
            <a:r>
              <a:rPr lang="cs-CZ" altLang="cs-CZ" sz="1800" dirty="0" smtClean="0"/>
              <a:t>(rozhoduje ale i o dalších sazbách – viz lombardní a diskontní sazba)</a:t>
            </a:r>
            <a:endParaRPr lang="cs-CZ" altLang="cs-CZ" sz="1800" dirty="0"/>
          </a:p>
          <a:p>
            <a:pPr eaLnBrk="1" hangingPunct="1">
              <a:spcBef>
                <a:spcPct val="50000"/>
              </a:spcBef>
              <a:buClr>
                <a:srgbClr val="666699"/>
              </a:buClr>
              <a:buSzPct val="80000"/>
              <a:buFont typeface="Wingdings" pitchFamily="2" charset="2"/>
              <a:buChar char="n"/>
            </a:pPr>
            <a:r>
              <a:rPr lang="cs-CZ" altLang="cs-CZ" sz="1800" dirty="0" smtClean="0"/>
              <a:t>Centrální </a:t>
            </a:r>
            <a:r>
              <a:rPr lang="cs-CZ" altLang="cs-CZ" sz="1800" dirty="0"/>
              <a:t>banka se změnou 2T </a:t>
            </a:r>
            <a:r>
              <a:rPr lang="cs-CZ" altLang="cs-CZ" sz="1800" dirty="0" err="1"/>
              <a:t>repo</a:t>
            </a:r>
            <a:r>
              <a:rPr lang="cs-CZ" altLang="cs-CZ" sz="1800" dirty="0"/>
              <a:t> sazby snaží kompenzovat </a:t>
            </a:r>
            <a:r>
              <a:rPr lang="cs-CZ" altLang="cs-CZ" sz="1800" dirty="0" smtClean="0"/>
              <a:t>nadměrné </a:t>
            </a:r>
            <a:r>
              <a:rPr lang="cs-CZ" altLang="cs-CZ" sz="1800" dirty="0"/>
              <a:t>inflační, resp. </a:t>
            </a:r>
            <a:r>
              <a:rPr lang="cs-CZ" altLang="cs-CZ" sz="1800" dirty="0" smtClean="0"/>
              <a:t>deflační </a:t>
            </a:r>
            <a:r>
              <a:rPr lang="cs-CZ" altLang="cs-CZ" sz="1800" dirty="0"/>
              <a:t>tlaky, které vychylují budoucí inflaci mimo inflační cíl resp. toleranční pásmo kolem tohoto cíle. </a:t>
            </a:r>
          </a:p>
          <a:p>
            <a:pPr lvl="1" eaLnBrk="1" hangingPunct="1">
              <a:spcBef>
                <a:spcPct val="50000"/>
              </a:spcBef>
              <a:buClr>
                <a:srgbClr val="666699"/>
              </a:buClr>
              <a:buSzPct val="80000"/>
              <a:buFont typeface="Wingdings" pitchFamily="2" charset="2"/>
              <a:buChar char="n"/>
            </a:pPr>
            <a:r>
              <a:rPr lang="cs-CZ" altLang="cs-CZ" sz="1800" dirty="0"/>
              <a:t>například </a:t>
            </a:r>
            <a:r>
              <a:rPr lang="cs-CZ" altLang="cs-CZ" sz="1800" b="1" u="sng" dirty="0"/>
              <a:t>zvýšení </a:t>
            </a:r>
            <a:r>
              <a:rPr lang="cs-CZ" altLang="cs-CZ" sz="1800" b="1" u="sng" dirty="0" err="1"/>
              <a:t>repo</a:t>
            </a:r>
            <a:r>
              <a:rPr lang="cs-CZ" altLang="cs-CZ" sz="1800" b="1" u="sng" dirty="0"/>
              <a:t> sazby</a:t>
            </a:r>
            <a:r>
              <a:rPr lang="cs-CZ" altLang="cs-CZ" sz="1800" dirty="0"/>
              <a:t> </a:t>
            </a:r>
            <a:r>
              <a:rPr lang="cs-CZ" altLang="cs-CZ" sz="1800" dirty="0" smtClean="0"/>
              <a:t>vede </a:t>
            </a:r>
            <a:r>
              <a:rPr lang="cs-CZ" altLang="cs-CZ" sz="1800" dirty="0"/>
              <a:t>prostřednictvím tzv. transmisního mechanismu obvykle k oslabení agregátní poptávky, které má za následek oslabení cenového růstu. Pokud tedy centrální banka očekává, že v budoucnosti budou převažovat inflační </a:t>
            </a:r>
            <a:r>
              <a:rPr lang="cs-CZ" altLang="cs-CZ" sz="1800" dirty="0" smtClean="0"/>
              <a:t>tlaky </a:t>
            </a:r>
            <a:r>
              <a:rPr lang="cs-CZ" altLang="cs-CZ" sz="1800" dirty="0"/>
              <a:t>vychylující inflaci nad </a:t>
            </a:r>
            <a:r>
              <a:rPr lang="cs-CZ" altLang="cs-CZ" sz="1800" dirty="0" err="1" smtClean="0"/>
              <a:t>cílovanou</a:t>
            </a:r>
            <a:r>
              <a:rPr lang="cs-CZ" altLang="cs-CZ" sz="1800" dirty="0" smtClean="0"/>
              <a:t> </a:t>
            </a:r>
            <a:r>
              <a:rPr lang="cs-CZ" altLang="cs-CZ" sz="1800" dirty="0"/>
              <a:t>hodnotu, je to signál, že by měnová politika měla být restriktivnější, tj. že by </a:t>
            </a:r>
            <a:r>
              <a:rPr lang="cs-CZ" altLang="cs-CZ" sz="1800" dirty="0" err="1"/>
              <a:t>repo</a:t>
            </a:r>
            <a:r>
              <a:rPr lang="cs-CZ" altLang="cs-CZ" sz="1800" dirty="0"/>
              <a:t> sazba by měla být zvýšena.</a:t>
            </a:r>
          </a:p>
          <a:p>
            <a:pPr lvl="1" eaLnBrk="1" hangingPunct="1">
              <a:spcBef>
                <a:spcPct val="50000"/>
              </a:spcBef>
              <a:buClr>
                <a:srgbClr val="666699"/>
              </a:buClr>
              <a:buSzPct val="80000"/>
              <a:buFont typeface="Wingdings" pitchFamily="2" charset="2"/>
              <a:buChar char="n"/>
            </a:pPr>
            <a:r>
              <a:rPr lang="cs-CZ" altLang="cs-CZ" sz="1800" b="1" u="sng" dirty="0"/>
              <a:t>snížení </a:t>
            </a:r>
            <a:r>
              <a:rPr lang="cs-CZ" altLang="cs-CZ" sz="1800" b="1" u="sng" dirty="0" err="1"/>
              <a:t>repo</a:t>
            </a:r>
            <a:r>
              <a:rPr lang="cs-CZ" altLang="cs-CZ" sz="1800" b="1" u="sng" dirty="0"/>
              <a:t> sazby</a:t>
            </a:r>
            <a:r>
              <a:rPr lang="cs-CZ" altLang="cs-CZ" sz="1800" dirty="0"/>
              <a:t> má na inflaci obvykle opačný dopad</a:t>
            </a:r>
          </a:p>
        </p:txBody>
      </p:sp>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0A283B1-9E81-4805-91E8-A8E5B13D4DC1}" type="slidenum">
              <a:rPr lang="cs-CZ" altLang="cs-CZ" sz="1400" smtClean="0"/>
              <a:pPr eaLnBrk="1" hangingPunct="1">
                <a:spcBef>
                  <a:spcPct val="0"/>
                </a:spcBef>
                <a:buFontTx/>
                <a:buNone/>
              </a:pPr>
              <a:t>18</a:t>
            </a:fld>
            <a:endParaRPr lang="cs-CZ" altLang="cs-CZ" sz="1400" smtClean="0"/>
          </a:p>
        </p:txBody>
      </p:sp>
      <p:sp>
        <p:nvSpPr>
          <p:cNvPr id="20483"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0484"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Nekonvenční měnová politika</a:t>
            </a:r>
          </a:p>
        </p:txBody>
      </p:sp>
      <p:sp>
        <p:nvSpPr>
          <p:cNvPr id="20485" name="Text Box 4"/>
          <p:cNvSpPr txBox="1">
            <a:spLocks noChangeArrowheads="1"/>
          </p:cNvSpPr>
          <p:nvPr/>
        </p:nvSpPr>
        <p:spPr bwMode="auto">
          <a:xfrm>
            <a:off x="611188" y="1117600"/>
            <a:ext cx="7921625"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808038"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Char char="n"/>
            </a:pPr>
            <a:r>
              <a:rPr lang="cs-CZ" altLang="cs-CZ" sz="1600" dirty="0" smtClean="0"/>
              <a:t>Konvenční </a:t>
            </a:r>
            <a:r>
              <a:rPr lang="cs-CZ" altLang="cs-CZ" sz="1600" dirty="0"/>
              <a:t>nástroje měnové politiky: nastavování </a:t>
            </a:r>
            <a:r>
              <a:rPr lang="cs-CZ" altLang="cs-CZ" sz="1600" dirty="0" err="1"/>
              <a:t>měnověpolitické</a:t>
            </a:r>
            <a:r>
              <a:rPr lang="cs-CZ" altLang="cs-CZ" sz="1600" dirty="0"/>
              <a:t> úrokové sazby a provádění operací na volném trhu</a:t>
            </a:r>
          </a:p>
          <a:p>
            <a:pPr eaLnBrk="1" hangingPunct="1">
              <a:spcBef>
                <a:spcPct val="50000"/>
              </a:spcBef>
              <a:buClr>
                <a:srgbClr val="666699"/>
              </a:buClr>
              <a:buSzPct val="80000"/>
              <a:buFont typeface="Wingdings" pitchFamily="2" charset="2"/>
              <a:buChar char="n"/>
            </a:pPr>
            <a:r>
              <a:rPr lang="cs-CZ" altLang="cs-CZ" sz="1600" dirty="0" smtClean="0"/>
              <a:t>Centrální </a:t>
            </a:r>
            <a:r>
              <a:rPr lang="cs-CZ" altLang="cs-CZ" sz="1600" dirty="0"/>
              <a:t>banka může sáhnout k nekonvenční měnové politice v případě, že konvenční nástroje nejsou dostatečně účinné: např. </a:t>
            </a:r>
            <a:r>
              <a:rPr lang="cs-CZ" altLang="cs-CZ" sz="1600" dirty="0" smtClean="0"/>
              <a:t>když dojde </a:t>
            </a:r>
            <a:r>
              <a:rPr lang="cs-CZ" altLang="cs-CZ" sz="1600" dirty="0"/>
              <a:t>k  vyčerpání manévrovacího </a:t>
            </a:r>
            <a:r>
              <a:rPr lang="cs-CZ" altLang="cs-CZ" sz="1600" dirty="0" smtClean="0"/>
              <a:t>prostoru u </a:t>
            </a:r>
            <a:r>
              <a:rPr lang="cs-CZ" altLang="cs-CZ" sz="1600" dirty="0"/>
              <a:t>standardního nástroje – úrokové sazby</a:t>
            </a:r>
          </a:p>
          <a:p>
            <a:pPr eaLnBrk="1" hangingPunct="1">
              <a:spcBef>
                <a:spcPct val="50000"/>
              </a:spcBef>
              <a:buClr>
                <a:srgbClr val="666699"/>
              </a:buClr>
              <a:buSzPct val="80000"/>
              <a:buFont typeface="Wingdings" pitchFamily="2" charset="2"/>
              <a:buChar char="n"/>
            </a:pPr>
            <a:r>
              <a:rPr lang="cs-CZ" altLang="cs-CZ" sz="1600" dirty="0" smtClean="0"/>
              <a:t>Úrokové </a:t>
            </a:r>
            <a:r>
              <a:rPr lang="cs-CZ" altLang="cs-CZ" sz="1600" dirty="0"/>
              <a:t>sazby centrální banky mohou teoreticky klesnout pod nulu (např. Dánsko od 2012/7), tato situace může být ovšem spojena s nežádoucími efekty (preference oběživa)</a:t>
            </a:r>
          </a:p>
          <a:p>
            <a:pPr eaLnBrk="1" hangingPunct="1">
              <a:spcBef>
                <a:spcPct val="50000"/>
              </a:spcBef>
              <a:buClr>
                <a:srgbClr val="666699"/>
              </a:buClr>
              <a:buSzPct val="80000"/>
              <a:buFont typeface="Wingdings" pitchFamily="2" charset="2"/>
              <a:buChar char="n"/>
            </a:pPr>
            <a:r>
              <a:rPr lang="cs-CZ" altLang="cs-CZ" sz="1600" dirty="0" smtClean="0"/>
              <a:t>Za </a:t>
            </a:r>
            <a:r>
              <a:rPr lang="cs-CZ" altLang="cs-CZ" sz="1600" dirty="0"/>
              <a:t>nekonvenční měnovou politiku se v současnosti ve světě považuje především tzv. kvantitativní uvolňování </a:t>
            </a:r>
            <a:r>
              <a:rPr lang="cs-CZ" altLang="cs-CZ" sz="1600" dirty="0" smtClean="0"/>
              <a:t>(</a:t>
            </a:r>
            <a:r>
              <a:rPr lang="cs-CZ" altLang="cs-CZ" sz="1600" i="1" dirty="0" err="1" smtClean="0"/>
              <a:t>Quantitative</a:t>
            </a:r>
            <a:r>
              <a:rPr lang="cs-CZ" altLang="cs-CZ" sz="1600" i="1" dirty="0" smtClean="0"/>
              <a:t> </a:t>
            </a:r>
            <a:r>
              <a:rPr lang="cs-CZ" altLang="cs-CZ" sz="1600" i="1" dirty="0" err="1" smtClean="0"/>
              <a:t>Easing</a:t>
            </a:r>
            <a:r>
              <a:rPr lang="cs-CZ" altLang="cs-CZ" sz="1600" dirty="0"/>
              <a:t>)</a:t>
            </a:r>
          </a:p>
          <a:p>
            <a:pPr lvl="1" eaLnBrk="1" hangingPunct="1">
              <a:spcBef>
                <a:spcPct val="50000"/>
              </a:spcBef>
              <a:buClr>
                <a:srgbClr val="666699"/>
              </a:buClr>
              <a:buSzPct val="80000"/>
              <a:buFont typeface="Wingdings" pitchFamily="2" charset="2"/>
              <a:buChar char="n"/>
            </a:pPr>
            <a:r>
              <a:rPr lang="cs-CZ" altLang="cs-CZ" sz="1600" dirty="0"/>
              <a:t>dodávání likvidity finančnímu i nefinančnímu sektoru v potřebném rozsahu</a:t>
            </a:r>
          </a:p>
          <a:p>
            <a:pPr lvl="1" eaLnBrk="1" hangingPunct="1">
              <a:spcBef>
                <a:spcPct val="50000"/>
              </a:spcBef>
              <a:buClr>
                <a:srgbClr val="666699"/>
              </a:buClr>
              <a:buSzPct val="80000"/>
              <a:buFont typeface="Wingdings" pitchFamily="2" charset="2"/>
              <a:buChar char="n"/>
            </a:pPr>
            <a:r>
              <a:rPr lang="cs-CZ" altLang="cs-CZ" sz="1600" dirty="0"/>
              <a:t>ovlivnění úrokových a inflačních očekávání a jejich prostřednictvím i výši dlouhodobých reálných úrokových sazeb v ekonomice</a:t>
            </a:r>
          </a:p>
          <a:p>
            <a:pPr lvl="1" eaLnBrk="1" hangingPunct="1">
              <a:spcBef>
                <a:spcPct val="50000"/>
              </a:spcBef>
              <a:buClr>
                <a:srgbClr val="666699"/>
              </a:buClr>
              <a:buSzPct val="80000"/>
              <a:buFont typeface="Wingdings" pitchFamily="2" charset="2"/>
              <a:buChar char="n"/>
            </a:pPr>
            <a:r>
              <a:rPr lang="cs-CZ" altLang="cs-CZ" sz="1600" dirty="0"/>
              <a:t>ovlivnění trhu finančních aktiv s cílem snížit dlouhodobou sazbu nebo rozpětí např. nákupem vládních dluhopisů</a:t>
            </a:r>
          </a:p>
          <a:p>
            <a:pPr eaLnBrk="1" hangingPunct="1">
              <a:spcBef>
                <a:spcPct val="50000"/>
              </a:spcBef>
              <a:buClr>
                <a:srgbClr val="666699"/>
              </a:buClr>
              <a:buSzPct val="80000"/>
              <a:buFont typeface="Wingdings" pitchFamily="2" charset="2"/>
              <a:buChar char="n"/>
            </a:pPr>
            <a:r>
              <a:rPr lang="cs-CZ" altLang="cs-CZ" sz="1600" dirty="0" smtClean="0"/>
              <a:t>Pod </a:t>
            </a:r>
            <a:r>
              <a:rPr lang="cs-CZ" altLang="cs-CZ" sz="1600" dirty="0"/>
              <a:t>nekonvenční politiku spadá také používání </a:t>
            </a:r>
            <a:r>
              <a:rPr lang="cs-CZ" altLang="cs-CZ" sz="1600" dirty="0" smtClean="0"/>
              <a:t>kurzu </a:t>
            </a:r>
            <a:r>
              <a:rPr lang="cs-CZ" altLang="cs-CZ" sz="1600" dirty="0"/>
              <a:t>jako </a:t>
            </a:r>
            <a:r>
              <a:rPr lang="cs-CZ" altLang="cs-CZ" sz="1600" dirty="0" smtClean="0"/>
              <a:t>dalšího nástroje měnové politiky („kurzový závazek“, devizové intervence)</a:t>
            </a:r>
            <a:endParaRPr lang="cs-CZ" altLang="cs-CZ" sz="1600" dirty="0"/>
          </a:p>
        </p:txBody>
      </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EA615EE-7245-4A9B-92B0-F09C8742A9DC}" type="slidenum">
              <a:rPr lang="cs-CZ" altLang="cs-CZ" sz="1400" smtClean="0"/>
              <a:pPr eaLnBrk="1" hangingPunct="1">
                <a:spcBef>
                  <a:spcPct val="0"/>
                </a:spcBef>
                <a:buFontTx/>
                <a:buNone/>
              </a:pPr>
              <a:t>19</a:t>
            </a:fld>
            <a:endParaRPr lang="cs-CZ" altLang="cs-CZ" sz="1400" smtClean="0"/>
          </a:p>
        </p:txBody>
      </p:sp>
      <p:sp>
        <p:nvSpPr>
          <p:cNvPr id="21507"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1508" name="Rectangle 3"/>
          <p:cNvSpPr>
            <a:spLocks noGrp="1" noChangeArrowheads="1"/>
          </p:cNvSpPr>
          <p:nvPr>
            <p:ph type="title"/>
          </p:nvPr>
        </p:nvSpPr>
        <p:spPr>
          <a:xfrm>
            <a:off x="179388" y="0"/>
            <a:ext cx="8785225" cy="908050"/>
          </a:xfrm>
        </p:spPr>
        <p:txBody>
          <a:bodyPr/>
          <a:lstStyle/>
          <a:p>
            <a:pPr eaLnBrk="1" hangingPunct="1"/>
            <a:r>
              <a:rPr lang="cs-CZ" altLang="cs-CZ" sz="2800" b="1" dirty="0" smtClean="0">
                <a:solidFill>
                  <a:schemeClr val="bg1"/>
                </a:solidFill>
              </a:rPr>
              <a:t>Nekonvenční měnová politika v ČR</a:t>
            </a:r>
          </a:p>
        </p:txBody>
      </p:sp>
      <p:sp>
        <p:nvSpPr>
          <p:cNvPr id="21509" name="Text Box 4"/>
          <p:cNvSpPr txBox="1">
            <a:spLocks noChangeArrowheads="1"/>
          </p:cNvSpPr>
          <p:nvPr/>
        </p:nvSpPr>
        <p:spPr bwMode="auto">
          <a:xfrm>
            <a:off x="296862" y="977900"/>
            <a:ext cx="8513763" cy="5504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5600" indent="-355600" eaLnBrk="0" hangingPunct="0">
              <a:spcBef>
                <a:spcPct val="20000"/>
              </a:spcBef>
              <a:buChar char="•"/>
              <a:defRPr sz="3200">
                <a:solidFill>
                  <a:schemeClr val="tx1"/>
                </a:solidFill>
                <a:latin typeface="Arial" charset="0"/>
              </a:defRPr>
            </a:lvl1pPr>
            <a:lvl2pPr marL="808038"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Char char="n"/>
            </a:pPr>
            <a:r>
              <a:rPr lang="cs-CZ" altLang="cs-CZ" sz="1600" dirty="0"/>
              <a:t>Inflace v roce 2013 klesala a dostala se k dolní hranici tolerančního pásma cíle </a:t>
            </a:r>
            <a:r>
              <a:rPr lang="cs-CZ" altLang="cs-CZ" sz="1600" dirty="0" smtClean="0"/>
              <a:t>(</a:t>
            </a:r>
            <a:r>
              <a:rPr lang="cs-CZ" altLang="cs-CZ" sz="1600" dirty="0"/>
              <a:t>1 %)</a:t>
            </a:r>
          </a:p>
          <a:p>
            <a:pPr lvl="1" eaLnBrk="1" hangingPunct="1">
              <a:spcBef>
                <a:spcPct val="50000"/>
              </a:spcBef>
              <a:buClr>
                <a:srgbClr val="666699"/>
              </a:buClr>
              <a:buSzPct val="80000"/>
              <a:buFont typeface="Wingdings" pitchFamily="2" charset="2"/>
              <a:buChar char="n"/>
            </a:pPr>
            <a:r>
              <a:rPr lang="cs-CZ" altLang="cs-CZ" sz="1400" dirty="0" err="1"/>
              <a:t>měnověpolitická</a:t>
            </a:r>
            <a:r>
              <a:rPr lang="cs-CZ" altLang="cs-CZ" sz="1400" dirty="0"/>
              <a:t> inflace byla </a:t>
            </a:r>
            <a:r>
              <a:rPr lang="cs-CZ" altLang="cs-CZ" sz="1400" dirty="0" smtClean="0"/>
              <a:t>pod </a:t>
            </a:r>
            <a:r>
              <a:rPr lang="cs-CZ" altLang="cs-CZ" sz="1400" dirty="0"/>
              <a:t>dolní </a:t>
            </a:r>
            <a:r>
              <a:rPr lang="cs-CZ" altLang="cs-CZ" sz="1400" dirty="0" smtClean="0"/>
              <a:t>hranicí </a:t>
            </a:r>
            <a:r>
              <a:rPr lang="cs-CZ" altLang="cs-CZ" sz="1400" dirty="0"/>
              <a:t>tolerančního pásma cíle</a:t>
            </a:r>
          </a:p>
          <a:p>
            <a:pPr lvl="1" eaLnBrk="1" hangingPunct="1">
              <a:spcBef>
                <a:spcPts val="600"/>
              </a:spcBef>
              <a:buClr>
                <a:srgbClr val="666699"/>
              </a:buClr>
              <a:buSzPct val="80000"/>
              <a:buFont typeface="Wingdings" pitchFamily="2" charset="2"/>
              <a:buChar char="n"/>
            </a:pPr>
            <a:r>
              <a:rPr lang="cs-CZ" altLang="cs-CZ" sz="1400" dirty="0"/>
              <a:t>ceny zboží a služeb bez energií a bez potravin dlouhodobě </a:t>
            </a:r>
            <a:r>
              <a:rPr lang="cs-CZ" altLang="cs-CZ" sz="1400" dirty="0" smtClean="0"/>
              <a:t>klesaly</a:t>
            </a:r>
            <a:endParaRPr lang="cs-CZ" altLang="cs-CZ" sz="1400" dirty="0"/>
          </a:p>
          <a:p>
            <a:pPr lvl="1" eaLnBrk="1" hangingPunct="1">
              <a:spcBef>
                <a:spcPts val="600"/>
              </a:spcBef>
              <a:buClr>
                <a:srgbClr val="666699"/>
              </a:buClr>
              <a:buSzPct val="80000"/>
              <a:buFont typeface="Wingdings" pitchFamily="2" charset="2"/>
              <a:buChar char="n"/>
            </a:pPr>
            <a:r>
              <a:rPr lang="cs-CZ" altLang="cs-CZ" sz="1400" dirty="0"/>
              <a:t>dlouhodobě utlumené poptávkové tlaky v ekonomice?</a:t>
            </a:r>
          </a:p>
          <a:p>
            <a:pPr eaLnBrk="1" hangingPunct="1">
              <a:spcBef>
                <a:spcPct val="50000"/>
              </a:spcBef>
              <a:buClr>
                <a:srgbClr val="666699"/>
              </a:buClr>
              <a:buSzPct val="80000"/>
              <a:buFont typeface="Wingdings" pitchFamily="2" charset="2"/>
              <a:buChar char="n"/>
            </a:pPr>
            <a:r>
              <a:rPr lang="cs-CZ" altLang="cs-CZ" sz="1600" dirty="0"/>
              <a:t>Koncem roku 2012 ČNB snížila klíčovou sazbu na technickou nulu (0,05 %)</a:t>
            </a:r>
          </a:p>
          <a:p>
            <a:pPr lvl="1" eaLnBrk="1" hangingPunct="1">
              <a:spcBef>
                <a:spcPct val="50000"/>
              </a:spcBef>
              <a:buClr>
                <a:srgbClr val="666699"/>
              </a:buClr>
              <a:buSzPct val="80000"/>
              <a:buFont typeface="Wingdings" pitchFamily="2" charset="2"/>
              <a:buChar char="n"/>
            </a:pPr>
            <a:r>
              <a:rPr lang="cs-CZ" altLang="cs-CZ" sz="1400" dirty="0"/>
              <a:t>prostor pro další uvolňování </a:t>
            </a:r>
            <a:r>
              <a:rPr lang="cs-CZ" altLang="cs-CZ" sz="1400" dirty="0" smtClean="0"/>
              <a:t>prostřednictvím tohoto nástroje </a:t>
            </a:r>
            <a:r>
              <a:rPr lang="cs-CZ" altLang="cs-CZ" sz="1400" dirty="0"/>
              <a:t>se vyčerpal</a:t>
            </a:r>
          </a:p>
          <a:p>
            <a:pPr lvl="1" eaLnBrk="1" hangingPunct="1">
              <a:spcBef>
                <a:spcPct val="50000"/>
              </a:spcBef>
              <a:buClr>
                <a:srgbClr val="666699"/>
              </a:buClr>
              <a:buSzPct val="80000"/>
              <a:buFont typeface="Wingdings" pitchFamily="2" charset="2"/>
              <a:buChar char="n"/>
            </a:pPr>
            <a:r>
              <a:rPr lang="cs-CZ" altLang="cs-CZ" sz="1400" dirty="0"/>
              <a:t>prognóza z listopadu 2013 ovšem indikovala </a:t>
            </a:r>
            <a:r>
              <a:rPr lang="cs-CZ" altLang="cs-CZ" sz="1400" dirty="0" smtClean="0"/>
              <a:t>nutnost dalšího poklesu </a:t>
            </a:r>
            <a:r>
              <a:rPr lang="cs-CZ" altLang="cs-CZ" sz="1400" dirty="0"/>
              <a:t>2T </a:t>
            </a:r>
            <a:r>
              <a:rPr lang="cs-CZ" altLang="cs-CZ" sz="1400" dirty="0" err="1"/>
              <a:t>repo</a:t>
            </a:r>
            <a:r>
              <a:rPr lang="cs-CZ" altLang="cs-CZ" sz="1400" dirty="0"/>
              <a:t> sazby až o 0,9 </a:t>
            </a:r>
            <a:r>
              <a:rPr lang="cs-CZ" altLang="cs-CZ" sz="1400" dirty="0" err="1"/>
              <a:t>p.b</a:t>
            </a:r>
            <a:r>
              <a:rPr lang="cs-CZ" altLang="cs-CZ" sz="1400" dirty="0"/>
              <a:t>.</a:t>
            </a:r>
          </a:p>
          <a:p>
            <a:pPr eaLnBrk="1" hangingPunct="1">
              <a:spcBef>
                <a:spcPct val="50000"/>
              </a:spcBef>
              <a:buClr>
                <a:srgbClr val="666699"/>
              </a:buClr>
              <a:buSzPct val="80000"/>
              <a:buFont typeface="Wingdings" pitchFamily="2" charset="2"/>
              <a:buChar char="n"/>
            </a:pPr>
            <a:r>
              <a:rPr lang="cs-CZ" altLang="cs-CZ" sz="1600" dirty="0"/>
              <a:t>ČNB zvažovala způsob dalšího </a:t>
            </a:r>
            <a:r>
              <a:rPr lang="cs-CZ" altLang="cs-CZ" sz="1600" dirty="0" smtClean="0"/>
              <a:t>uvolnění měnových podmínek a jako další nástroj zvolila kurzový závazek</a:t>
            </a:r>
          </a:p>
          <a:p>
            <a:pPr lvl="1" eaLnBrk="1" hangingPunct="1">
              <a:spcBef>
                <a:spcPts val="400"/>
              </a:spcBef>
              <a:buClr>
                <a:srgbClr val="666699"/>
              </a:buClr>
              <a:buSzPct val="80000"/>
              <a:buFont typeface="Wingdings" pitchFamily="2" charset="2"/>
              <a:buChar char="n"/>
            </a:pPr>
            <a:r>
              <a:rPr lang="cs-CZ" altLang="cs-CZ" sz="1400" dirty="0" smtClean="0"/>
              <a:t>7.11. 2013  ČNB zahájila využívání měnového kurzu jako nástroje měnové politiky s tím, že se zavázala udržovat kurz koruny nad hladinou 27 CZK/EUR (jednostranný kurzový závazek)</a:t>
            </a:r>
          </a:p>
          <a:p>
            <a:pPr lvl="1" eaLnBrk="1" hangingPunct="1">
              <a:spcBef>
                <a:spcPts val="400"/>
              </a:spcBef>
              <a:buClr>
                <a:srgbClr val="666699"/>
              </a:buClr>
              <a:buSzPct val="80000"/>
              <a:buFont typeface="Wingdings" pitchFamily="2" charset="2"/>
              <a:buChar char="n"/>
            </a:pPr>
            <a:r>
              <a:rPr lang="cs-CZ" altLang="cs-CZ" sz="1400" dirty="0" smtClean="0"/>
              <a:t>kurzový </a:t>
            </a:r>
            <a:r>
              <a:rPr lang="cs-CZ" altLang="cs-CZ" sz="1400" dirty="0"/>
              <a:t>závazek </a:t>
            </a:r>
            <a:r>
              <a:rPr lang="cs-CZ" altLang="cs-CZ" sz="1400" dirty="0" smtClean="0"/>
              <a:t>byl </a:t>
            </a:r>
            <a:r>
              <a:rPr lang="cs-CZ" altLang="cs-CZ" sz="1400" dirty="0"/>
              <a:t>plánován jako dlouhodobý, dokud nedojde k významnému nárůstu inflačních tlaků</a:t>
            </a:r>
          </a:p>
          <a:p>
            <a:pPr lvl="1" eaLnBrk="1" hangingPunct="1">
              <a:spcBef>
                <a:spcPts val="400"/>
              </a:spcBef>
              <a:buClr>
                <a:srgbClr val="666699"/>
              </a:buClr>
              <a:buSzPct val="80000"/>
              <a:buFont typeface="Wingdings" pitchFamily="2" charset="2"/>
              <a:buChar char="n"/>
            </a:pPr>
            <a:r>
              <a:rPr lang="cs-CZ" altLang="cs-CZ" sz="1400" dirty="0"/>
              <a:t>jedná se o využití kurzového kanálu transmise měnové politiky (viz schéma)</a:t>
            </a:r>
          </a:p>
          <a:p>
            <a:pPr lvl="1" eaLnBrk="1" hangingPunct="1">
              <a:spcBef>
                <a:spcPts val="400"/>
              </a:spcBef>
              <a:buClr>
                <a:srgbClr val="666699"/>
              </a:buClr>
              <a:buSzPct val="80000"/>
              <a:buFont typeface="Wingdings" pitchFamily="2" charset="2"/>
              <a:buChar char="n"/>
            </a:pPr>
            <a:r>
              <a:rPr lang="cs-CZ" altLang="cs-CZ" sz="1400" dirty="0"/>
              <a:t>6. 4. 2017 ČNB kurzový závazek ukončila</a:t>
            </a:r>
          </a:p>
          <a:p>
            <a:pPr lvl="1" eaLnBrk="1" hangingPunct="1">
              <a:spcBef>
                <a:spcPts val="400"/>
              </a:spcBef>
              <a:buClr>
                <a:srgbClr val="666699"/>
              </a:buClr>
              <a:buSzPct val="80000"/>
              <a:buFont typeface="Wingdings" pitchFamily="2" charset="2"/>
              <a:buChar char="n"/>
            </a:pPr>
            <a:r>
              <a:rPr lang="cs-CZ" altLang="cs-CZ" sz="1400" dirty="0"/>
              <a:t>přes ukončení může kurzový závazek generovat </a:t>
            </a:r>
            <a:r>
              <a:rPr lang="cs-CZ" altLang="cs-CZ" sz="1400" dirty="0" smtClean="0"/>
              <a:t>i do budoucna určitá </a:t>
            </a:r>
            <a:r>
              <a:rPr lang="cs-CZ" altLang="cs-CZ" sz="1400" dirty="0"/>
              <a:t>rizika: růst nákladů spojených s devizovými rezervami, nárůst rozvahy ČNB, mezinárodní vztahy, </a:t>
            </a:r>
            <a:r>
              <a:rPr lang="cs-CZ" altLang="cs-CZ" sz="1400" dirty="0" smtClean="0"/>
              <a:t>velmi nízké či negativní </a:t>
            </a:r>
            <a:r>
              <a:rPr lang="cs-CZ" altLang="cs-CZ" sz="1400" dirty="0"/>
              <a:t>sazby v mnoha segmentech finančního trhu, nejistý vývoj kurzu („</a:t>
            </a:r>
            <a:r>
              <a:rPr lang="cs-CZ" altLang="cs-CZ" sz="1400" dirty="0" err="1"/>
              <a:t>překoupenost</a:t>
            </a:r>
            <a:r>
              <a:rPr lang="cs-CZ" altLang="cs-CZ" sz="1400" dirty="0"/>
              <a:t> koruny“)</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6F3C5B2-4EDF-4D8D-8825-0AADA8C45061}" type="slidenum">
              <a:rPr lang="cs-CZ" altLang="cs-CZ" sz="1400" smtClean="0"/>
              <a:pPr eaLnBrk="1" hangingPunct="1">
                <a:spcBef>
                  <a:spcPct val="0"/>
                </a:spcBef>
                <a:buFontTx/>
                <a:buNone/>
              </a:pPr>
              <a:t>2</a:t>
            </a:fld>
            <a:endParaRPr lang="cs-CZ" altLang="cs-CZ" sz="1400" smtClean="0"/>
          </a:p>
        </p:txBody>
      </p:sp>
      <p:sp>
        <p:nvSpPr>
          <p:cNvPr id="3075"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076" name="Rectangle 3"/>
          <p:cNvSpPr>
            <a:spLocks noGrp="1" noChangeArrowheads="1"/>
          </p:cNvSpPr>
          <p:nvPr>
            <p:ph type="title"/>
          </p:nvPr>
        </p:nvSpPr>
        <p:spPr>
          <a:xfrm>
            <a:off x="179388" y="0"/>
            <a:ext cx="8785225" cy="908050"/>
          </a:xfrm>
        </p:spPr>
        <p:txBody>
          <a:bodyPr/>
          <a:lstStyle/>
          <a:p>
            <a:pPr eaLnBrk="1" hangingPunct="1"/>
            <a:r>
              <a:rPr lang="cs-CZ" altLang="cs-CZ" sz="3600" b="1" dirty="0" smtClean="0">
                <a:solidFill>
                  <a:schemeClr val="bg1"/>
                </a:solidFill>
              </a:rPr>
              <a:t>Co náš čeká na našich setkáních</a:t>
            </a:r>
          </a:p>
        </p:txBody>
      </p:sp>
      <p:sp>
        <p:nvSpPr>
          <p:cNvPr id="3077" name="Rectangle 4"/>
          <p:cNvSpPr>
            <a:spLocks noChangeArrowheads="1"/>
          </p:cNvSpPr>
          <p:nvPr/>
        </p:nvSpPr>
        <p:spPr bwMode="auto">
          <a:xfrm>
            <a:off x="4983163" y="1831976"/>
            <a:ext cx="3240087" cy="176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609600" indent="-609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900" b="1" dirty="0"/>
              <a:t>Teorie a praxe měnové</a:t>
            </a:r>
          </a:p>
          <a:p>
            <a:pPr algn="ctr">
              <a:spcBef>
                <a:spcPct val="0"/>
              </a:spcBef>
              <a:buFontTx/>
              <a:buNone/>
            </a:pPr>
            <a:r>
              <a:rPr lang="cs-CZ" altLang="cs-CZ" sz="1900" b="1" dirty="0"/>
              <a:t>politiky ČNB</a:t>
            </a:r>
          </a:p>
        </p:txBody>
      </p:sp>
      <p:sp>
        <p:nvSpPr>
          <p:cNvPr id="3078" name="Text Box 5"/>
          <p:cNvSpPr txBox="1">
            <a:spLocks noChangeArrowheads="1"/>
          </p:cNvSpPr>
          <p:nvPr/>
        </p:nvSpPr>
        <p:spPr bwMode="auto">
          <a:xfrm>
            <a:off x="4983164" y="1425576"/>
            <a:ext cx="3240087" cy="406400"/>
          </a:xfrm>
          <a:prstGeom prst="rect">
            <a:avLst/>
          </a:prstGeom>
          <a:gradFill rotWithShape="1">
            <a:gsLst>
              <a:gs pos="0">
                <a:srgbClr val="666699"/>
              </a:gs>
              <a:gs pos="50000">
                <a:srgbClr val="2F2F47"/>
              </a:gs>
              <a:gs pos="100000">
                <a:srgbClr val="666699"/>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2000" b="1" dirty="0" smtClean="0">
                <a:solidFill>
                  <a:schemeClr val="bg1"/>
                </a:solidFill>
                <a:latin typeface="Arial Narrow" pitchFamily="34" charset="0"/>
              </a:rPr>
              <a:t>2. </a:t>
            </a:r>
            <a:r>
              <a:rPr lang="cs-CZ" altLang="cs-CZ" sz="2000" b="1" dirty="0">
                <a:solidFill>
                  <a:schemeClr val="bg1"/>
                </a:solidFill>
                <a:latin typeface="Arial Narrow" pitchFamily="34" charset="0"/>
              </a:rPr>
              <a:t>setkání </a:t>
            </a:r>
            <a:r>
              <a:rPr lang="cs-CZ" altLang="cs-CZ" sz="2000" b="1" dirty="0" smtClean="0">
                <a:solidFill>
                  <a:schemeClr val="bg1"/>
                </a:solidFill>
                <a:latin typeface="Arial Narrow" pitchFamily="34" charset="0"/>
              </a:rPr>
              <a:t>8.3.2018</a:t>
            </a:r>
            <a:endParaRPr lang="cs-CZ" altLang="cs-CZ" sz="2000" b="1" dirty="0">
              <a:solidFill>
                <a:schemeClr val="bg1"/>
              </a:solidFill>
              <a:latin typeface="Arial Narrow" pitchFamily="34" charset="0"/>
            </a:endParaRPr>
          </a:p>
        </p:txBody>
      </p:sp>
      <p:sp>
        <p:nvSpPr>
          <p:cNvPr id="3079" name="Rectangle 7"/>
          <p:cNvSpPr>
            <a:spLocks noChangeArrowheads="1"/>
          </p:cNvSpPr>
          <p:nvPr/>
        </p:nvSpPr>
        <p:spPr bwMode="auto">
          <a:xfrm>
            <a:off x="466725" y="4546600"/>
            <a:ext cx="3240088" cy="176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609600" indent="-609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cs-CZ" altLang="cs-CZ" sz="2000" b="1" dirty="0"/>
          </a:p>
        </p:txBody>
      </p:sp>
      <p:sp>
        <p:nvSpPr>
          <p:cNvPr id="3080" name="Text Box 8"/>
          <p:cNvSpPr txBox="1">
            <a:spLocks noChangeArrowheads="1"/>
          </p:cNvSpPr>
          <p:nvPr/>
        </p:nvSpPr>
        <p:spPr bwMode="auto">
          <a:xfrm>
            <a:off x="466725" y="4140200"/>
            <a:ext cx="3240088" cy="406400"/>
          </a:xfrm>
          <a:prstGeom prst="rect">
            <a:avLst/>
          </a:prstGeom>
          <a:gradFill rotWithShape="1">
            <a:gsLst>
              <a:gs pos="0">
                <a:srgbClr val="666699"/>
              </a:gs>
              <a:gs pos="50000">
                <a:srgbClr val="2F2F47"/>
              </a:gs>
              <a:gs pos="100000">
                <a:srgbClr val="666699"/>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2000" b="1" dirty="0" smtClean="0">
                <a:solidFill>
                  <a:schemeClr val="bg1"/>
                </a:solidFill>
                <a:latin typeface="Arial Narrow" pitchFamily="34" charset="0"/>
              </a:rPr>
              <a:t>3. </a:t>
            </a:r>
            <a:r>
              <a:rPr lang="cs-CZ" altLang="cs-CZ" sz="2000" b="1" dirty="0">
                <a:solidFill>
                  <a:schemeClr val="bg1"/>
                </a:solidFill>
                <a:latin typeface="Arial Narrow" pitchFamily="34" charset="0"/>
              </a:rPr>
              <a:t>setkání </a:t>
            </a:r>
            <a:r>
              <a:rPr lang="cs-CZ" altLang="cs-CZ" sz="2000" b="1" dirty="0" smtClean="0">
                <a:solidFill>
                  <a:schemeClr val="bg1"/>
                </a:solidFill>
                <a:latin typeface="Arial Narrow" pitchFamily="34" charset="0"/>
              </a:rPr>
              <a:t>5.4.2018</a:t>
            </a:r>
            <a:endParaRPr lang="cs-CZ" altLang="cs-CZ" sz="2000" b="1" dirty="0">
              <a:solidFill>
                <a:schemeClr val="bg1"/>
              </a:solidFill>
              <a:latin typeface="Arial Narrow" pitchFamily="34" charset="0"/>
            </a:endParaRPr>
          </a:p>
        </p:txBody>
      </p:sp>
      <p:sp>
        <p:nvSpPr>
          <p:cNvPr id="3081" name="Rectangle 10"/>
          <p:cNvSpPr>
            <a:spLocks noChangeArrowheads="1"/>
          </p:cNvSpPr>
          <p:nvPr/>
        </p:nvSpPr>
        <p:spPr bwMode="auto">
          <a:xfrm>
            <a:off x="466725" y="1831976"/>
            <a:ext cx="3240088" cy="176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609600" indent="-609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900" b="1" dirty="0"/>
              <a:t>Aktuální pohled </a:t>
            </a:r>
          </a:p>
          <a:p>
            <a:pPr algn="ctr">
              <a:spcBef>
                <a:spcPct val="0"/>
              </a:spcBef>
              <a:buFontTx/>
              <a:buNone/>
            </a:pPr>
            <a:r>
              <a:rPr lang="cs-CZ" altLang="cs-CZ" sz="1900" b="1" dirty="0"/>
              <a:t>na perspektivu vstupu</a:t>
            </a:r>
          </a:p>
          <a:p>
            <a:pPr algn="ctr">
              <a:spcBef>
                <a:spcPct val="0"/>
              </a:spcBef>
              <a:buFontTx/>
              <a:buNone/>
            </a:pPr>
            <a:r>
              <a:rPr lang="cs-CZ" altLang="cs-CZ" sz="1900" b="1" dirty="0"/>
              <a:t>do eurozóny</a:t>
            </a:r>
          </a:p>
        </p:txBody>
      </p:sp>
      <p:sp>
        <p:nvSpPr>
          <p:cNvPr id="3082" name="Text Box 11"/>
          <p:cNvSpPr txBox="1">
            <a:spLocks noChangeArrowheads="1"/>
          </p:cNvSpPr>
          <p:nvPr/>
        </p:nvSpPr>
        <p:spPr bwMode="auto">
          <a:xfrm>
            <a:off x="466725" y="1425576"/>
            <a:ext cx="3240088" cy="406400"/>
          </a:xfrm>
          <a:prstGeom prst="rect">
            <a:avLst/>
          </a:prstGeom>
          <a:gradFill rotWithShape="1">
            <a:gsLst>
              <a:gs pos="0">
                <a:srgbClr val="666699"/>
              </a:gs>
              <a:gs pos="50000">
                <a:srgbClr val="2F2F47"/>
              </a:gs>
              <a:gs pos="100000">
                <a:srgbClr val="666699"/>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2000" b="1" dirty="0" smtClean="0">
                <a:solidFill>
                  <a:schemeClr val="bg1"/>
                </a:solidFill>
                <a:latin typeface="Arial Narrow" pitchFamily="34" charset="0"/>
              </a:rPr>
              <a:t>1. </a:t>
            </a:r>
            <a:r>
              <a:rPr lang="cs-CZ" altLang="cs-CZ" sz="2000" b="1" dirty="0">
                <a:solidFill>
                  <a:schemeClr val="bg1"/>
                </a:solidFill>
                <a:latin typeface="Arial Narrow" pitchFamily="34" charset="0"/>
              </a:rPr>
              <a:t>setkání </a:t>
            </a:r>
            <a:r>
              <a:rPr lang="cs-CZ" altLang="cs-CZ" sz="2000" b="1" dirty="0" smtClean="0">
                <a:solidFill>
                  <a:schemeClr val="bg1"/>
                </a:solidFill>
                <a:latin typeface="Arial Narrow" pitchFamily="34" charset="0"/>
              </a:rPr>
              <a:t>1.3.2018</a:t>
            </a:r>
            <a:endParaRPr lang="cs-CZ" altLang="cs-CZ" sz="2000" b="1" dirty="0">
              <a:solidFill>
                <a:schemeClr val="bg1"/>
              </a:solidFill>
              <a:latin typeface="Arial Narrow" pitchFamily="34" charset="0"/>
            </a:endParaRPr>
          </a:p>
        </p:txBody>
      </p:sp>
      <p:sp>
        <p:nvSpPr>
          <p:cNvPr id="3083" name="Oval 12"/>
          <p:cNvSpPr>
            <a:spLocks noChangeArrowheads="1"/>
          </p:cNvSpPr>
          <p:nvPr/>
        </p:nvSpPr>
        <p:spPr bwMode="auto">
          <a:xfrm>
            <a:off x="4740273" y="1185070"/>
            <a:ext cx="3743325" cy="2741612"/>
          </a:xfrm>
          <a:prstGeom prst="ellipse">
            <a:avLst/>
          </a:prstGeom>
          <a:noFill/>
          <a:ln w="1270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8" name="Text Box 8"/>
          <p:cNvSpPr txBox="1">
            <a:spLocks noChangeArrowheads="1"/>
          </p:cNvSpPr>
          <p:nvPr/>
        </p:nvSpPr>
        <p:spPr bwMode="auto">
          <a:xfrm>
            <a:off x="4983162" y="4149725"/>
            <a:ext cx="3240088" cy="406400"/>
          </a:xfrm>
          <a:prstGeom prst="rect">
            <a:avLst/>
          </a:prstGeom>
          <a:gradFill rotWithShape="1">
            <a:gsLst>
              <a:gs pos="0">
                <a:srgbClr val="666699"/>
              </a:gs>
              <a:gs pos="50000">
                <a:srgbClr val="2F2F47"/>
              </a:gs>
              <a:gs pos="100000">
                <a:srgbClr val="666699"/>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2000" b="1" dirty="0" smtClean="0">
                <a:solidFill>
                  <a:schemeClr val="bg1"/>
                </a:solidFill>
                <a:latin typeface="Arial Narrow" pitchFamily="34" charset="0"/>
              </a:rPr>
              <a:t>4. </a:t>
            </a:r>
            <a:r>
              <a:rPr lang="cs-CZ" altLang="cs-CZ" sz="2000" b="1" dirty="0">
                <a:solidFill>
                  <a:schemeClr val="bg1"/>
                </a:solidFill>
                <a:latin typeface="Arial Narrow" pitchFamily="34" charset="0"/>
              </a:rPr>
              <a:t>setkání </a:t>
            </a:r>
            <a:r>
              <a:rPr lang="cs-CZ" altLang="cs-CZ" sz="2000" b="1" dirty="0" smtClean="0">
                <a:solidFill>
                  <a:schemeClr val="bg1"/>
                </a:solidFill>
                <a:latin typeface="Arial Narrow" pitchFamily="34" charset="0"/>
              </a:rPr>
              <a:t>12.4.2018</a:t>
            </a:r>
            <a:endParaRPr lang="cs-CZ" altLang="cs-CZ" sz="2000" b="1" dirty="0">
              <a:solidFill>
                <a:schemeClr val="bg1"/>
              </a:solidFill>
              <a:latin typeface="Arial Narrow" pitchFamily="34" charset="0"/>
            </a:endParaRPr>
          </a:p>
        </p:txBody>
      </p:sp>
      <p:sp>
        <p:nvSpPr>
          <p:cNvPr id="19" name="Rectangle 7"/>
          <p:cNvSpPr>
            <a:spLocks noChangeArrowheads="1"/>
          </p:cNvSpPr>
          <p:nvPr/>
        </p:nvSpPr>
        <p:spPr bwMode="auto">
          <a:xfrm>
            <a:off x="4983162" y="4556125"/>
            <a:ext cx="3240088" cy="17653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marL="609600" indent="-609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cs-CZ" altLang="cs-CZ" sz="2000" b="1" dirty="0"/>
          </a:p>
        </p:txBody>
      </p:sp>
      <p:sp>
        <p:nvSpPr>
          <p:cNvPr id="2" name="Obdélník 1"/>
          <p:cNvSpPr/>
          <p:nvPr/>
        </p:nvSpPr>
        <p:spPr>
          <a:xfrm>
            <a:off x="504825" y="4565651"/>
            <a:ext cx="3163888" cy="17462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900" b="1" dirty="0" smtClean="0">
                <a:solidFill>
                  <a:schemeClr val="tx1"/>
                </a:solidFill>
              </a:rPr>
              <a:t>Konflikty v národohospodářském rozhodování I:</a:t>
            </a:r>
            <a:br>
              <a:rPr lang="cs-CZ" sz="1900" b="1" dirty="0" smtClean="0">
                <a:solidFill>
                  <a:schemeClr val="tx1"/>
                </a:solidFill>
              </a:rPr>
            </a:br>
            <a:r>
              <a:rPr lang="cs-CZ" sz="1900" b="1" dirty="0" smtClean="0">
                <a:solidFill>
                  <a:schemeClr val="tx1"/>
                </a:solidFill>
              </a:rPr>
              <a:t>měnová vs. fiskální politika</a:t>
            </a:r>
            <a:endParaRPr lang="cs-CZ" sz="1900" b="1" dirty="0">
              <a:solidFill>
                <a:schemeClr val="tx1"/>
              </a:solidFill>
            </a:endParaRPr>
          </a:p>
        </p:txBody>
      </p:sp>
      <p:sp>
        <p:nvSpPr>
          <p:cNvPr id="21" name="Obdélník 20"/>
          <p:cNvSpPr/>
          <p:nvPr/>
        </p:nvSpPr>
        <p:spPr>
          <a:xfrm>
            <a:off x="5076824" y="4568824"/>
            <a:ext cx="3070225" cy="17557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900" b="1" dirty="0" smtClean="0">
                <a:solidFill>
                  <a:schemeClr val="tx1"/>
                </a:solidFill>
              </a:rPr>
              <a:t>Konflikty v národohospodářském rozhodování II:</a:t>
            </a:r>
            <a:br>
              <a:rPr lang="cs-CZ" sz="1900" b="1" dirty="0" smtClean="0">
                <a:solidFill>
                  <a:schemeClr val="tx1"/>
                </a:solidFill>
              </a:rPr>
            </a:br>
            <a:r>
              <a:rPr lang="cs-CZ" sz="1900" b="1" dirty="0" smtClean="0">
                <a:solidFill>
                  <a:schemeClr val="tx1"/>
                </a:solidFill>
              </a:rPr>
              <a:t>měnová vs. </a:t>
            </a:r>
            <a:r>
              <a:rPr lang="cs-CZ" sz="1900" b="1" dirty="0" err="1" smtClean="0">
                <a:solidFill>
                  <a:schemeClr val="tx1"/>
                </a:solidFill>
              </a:rPr>
              <a:t>makroobezřetnostní</a:t>
            </a:r>
            <a:r>
              <a:rPr lang="cs-CZ" sz="1900" b="1" dirty="0" smtClean="0">
                <a:solidFill>
                  <a:schemeClr val="tx1"/>
                </a:solidFill>
              </a:rPr>
              <a:t> politika</a:t>
            </a:r>
            <a:endParaRPr lang="cs-CZ" sz="1900" b="1" dirty="0">
              <a:solidFill>
                <a:schemeClr val="tx1"/>
              </a:solidFill>
            </a:endParaRPr>
          </a:p>
        </p:txBody>
      </p:sp>
      <p:grpSp>
        <p:nvGrpSpPr>
          <p:cNvPr id="16" name="Group 13"/>
          <p:cNvGrpSpPr>
            <a:grpSpLocks/>
          </p:cNvGrpSpPr>
          <p:nvPr/>
        </p:nvGrpSpPr>
        <p:grpSpPr bwMode="auto">
          <a:xfrm>
            <a:off x="750094" y="1289051"/>
            <a:ext cx="2673350" cy="2533650"/>
            <a:chOff x="431" y="1071"/>
            <a:chExt cx="2404" cy="2268"/>
          </a:xfrm>
        </p:grpSpPr>
        <p:sp>
          <p:nvSpPr>
            <p:cNvPr id="17" name="Line 14"/>
            <p:cNvSpPr>
              <a:spLocks noChangeShapeType="1"/>
            </p:cNvSpPr>
            <p:nvPr/>
          </p:nvSpPr>
          <p:spPr bwMode="auto">
            <a:xfrm flipV="1">
              <a:off x="431" y="1117"/>
              <a:ext cx="2404" cy="2222"/>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
          <p:nvSpPr>
            <p:cNvPr id="20" name="Line 15"/>
            <p:cNvSpPr>
              <a:spLocks noChangeShapeType="1"/>
            </p:cNvSpPr>
            <p:nvPr/>
          </p:nvSpPr>
          <p:spPr bwMode="auto">
            <a:xfrm flipH="1" flipV="1">
              <a:off x="431" y="1071"/>
              <a:ext cx="2404" cy="2268"/>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grpSp>
    </p:spTree>
    <p:extLst>
      <p:ext uri="{BB962C8B-B14F-4D97-AF65-F5344CB8AC3E}">
        <p14:creationId xmlns:p14="http://schemas.microsoft.com/office/powerpoint/2010/main" val="2664056154"/>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C692ED3-FD61-4A76-8F93-C608F180EF41}" type="slidenum">
              <a:rPr lang="cs-CZ" altLang="cs-CZ" sz="1400" smtClean="0"/>
              <a:pPr eaLnBrk="1" hangingPunct="1">
                <a:spcBef>
                  <a:spcPct val="0"/>
                </a:spcBef>
                <a:buFontTx/>
                <a:buNone/>
              </a:pPr>
              <a:t>20</a:t>
            </a:fld>
            <a:endParaRPr lang="cs-CZ" altLang="cs-CZ" sz="1400" smtClean="0"/>
          </a:p>
        </p:txBody>
      </p:sp>
      <p:sp>
        <p:nvSpPr>
          <p:cNvPr id="22531" name="AutoShape 6"/>
          <p:cNvSpPr>
            <a:spLocks noChangeArrowheads="1"/>
          </p:cNvSpPr>
          <p:nvPr/>
        </p:nvSpPr>
        <p:spPr bwMode="auto">
          <a:xfrm>
            <a:off x="468313" y="3933825"/>
            <a:ext cx="8064500" cy="2159000"/>
          </a:xfrm>
          <a:prstGeom prst="roundRect">
            <a:avLst>
              <a:gd name="adj" fmla="val 16667"/>
            </a:avLst>
          </a:prstGeom>
          <a:solidFill>
            <a:srgbClr val="FFFFCC"/>
          </a:solidFill>
          <a:ln w="38100">
            <a:solidFill>
              <a:srgbClr val="FF0505"/>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2532"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2533"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Prognóza ČNB</a:t>
            </a:r>
          </a:p>
        </p:txBody>
      </p:sp>
      <p:sp>
        <p:nvSpPr>
          <p:cNvPr id="22534" name="Text Box 4"/>
          <p:cNvSpPr txBox="1">
            <a:spLocks noChangeArrowheads="1"/>
          </p:cNvSpPr>
          <p:nvPr/>
        </p:nvSpPr>
        <p:spPr bwMode="auto">
          <a:xfrm>
            <a:off x="611188" y="1117600"/>
            <a:ext cx="7345362" cy="56877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0000"/>
              </a:spcBef>
              <a:buClr>
                <a:srgbClr val="666699"/>
              </a:buClr>
              <a:buSzPct val="80000"/>
              <a:buFont typeface="Wingdings" pitchFamily="2" charset="2"/>
              <a:buNone/>
            </a:pPr>
            <a:endParaRPr lang="cs-CZ" altLang="cs-CZ" sz="1800" b="1" u="sng" dirty="0"/>
          </a:p>
          <a:p>
            <a:pPr eaLnBrk="1" hangingPunct="1">
              <a:spcBef>
                <a:spcPct val="30000"/>
              </a:spcBef>
              <a:buClr>
                <a:srgbClr val="666699"/>
              </a:buClr>
              <a:buSzPct val="80000"/>
              <a:buFont typeface="Wingdings" pitchFamily="2" charset="2"/>
              <a:buChar char="n"/>
            </a:pPr>
            <a:r>
              <a:rPr lang="cs-CZ" altLang="cs-CZ" sz="1800" dirty="0" smtClean="0"/>
              <a:t>Hlavní </a:t>
            </a:r>
            <a:r>
              <a:rPr lang="cs-CZ" altLang="cs-CZ" sz="1800" dirty="0"/>
              <a:t>podklad pro MP rozhodování v režimu cílování inflace</a:t>
            </a:r>
          </a:p>
          <a:p>
            <a:pPr eaLnBrk="1" hangingPunct="1">
              <a:spcBef>
                <a:spcPct val="30000"/>
              </a:spcBef>
              <a:buClr>
                <a:srgbClr val="666699"/>
              </a:buClr>
              <a:buSzPct val="80000"/>
              <a:buFont typeface="Wingdings" pitchFamily="2" charset="2"/>
              <a:buChar char="n"/>
            </a:pPr>
            <a:r>
              <a:rPr lang="cs-CZ" altLang="cs-CZ" sz="1800" dirty="0" smtClean="0"/>
              <a:t>Důležitá </a:t>
            </a:r>
            <a:r>
              <a:rPr lang="cs-CZ" altLang="cs-CZ" sz="1800" dirty="0"/>
              <a:t>nejen čísla, ale </a:t>
            </a:r>
            <a:r>
              <a:rPr lang="cs-CZ" altLang="cs-CZ" sz="1800" dirty="0" smtClean="0"/>
              <a:t>především příběh stojící za prognózou</a:t>
            </a:r>
            <a:endParaRPr lang="cs-CZ" altLang="cs-CZ" sz="1800" dirty="0"/>
          </a:p>
          <a:p>
            <a:pPr eaLnBrk="1" hangingPunct="1">
              <a:spcBef>
                <a:spcPct val="30000"/>
              </a:spcBef>
              <a:buClr>
                <a:srgbClr val="666699"/>
              </a:buClr>
              <a:buSzPct val="80000"/>
              <a:buFont typeface="Wingdings" pitchFamily="2" charset="2"/>
              <a:buChar char="n"/>
            </a:pPr>
            <a:r>
              <a:rPr lang="cs-CZ" altLang="cs-CZ" sz="1800" dirty="0" smtClean="0"/>
              <a:t>Nejen </a:t>
            </a:r>
            <a:r>
              <a:rPr lang="cs-CZ" altLang="cs-CZ" sz="1800" dirty="0"/>
              <a:t>základní scénář, ale rovněž </a:t>
            </a:r>
            <a:r>
              <a:rPr lang="cs-CZ" altLang="cs-CZ" sz="1800" dirty="0" smtClean="0"/>
              <a:t>diskuze rizik </a:t>
            </a:r>
            <a:r>
              <a:rPr lang="cs-CZ" altLang="cs-CZ" sz="1800" dirty="0"/>
              <a:t>a </a:t>
            </a:r>
            <a:r>
              <a:rPr lang="cs-CZ" altLang="cs-CZ" sz="1800" dirty="0" smtClean="0"/>
              <a:t>nejistot </a:t>
            </a:r>
            <a:endParaRPr lang="cs-CZ" altLang="cs-CZ" sz="1800" dirty="0"/>
          </a:p>
          <a:p>
            <a:pPr eaLnBrk="1" hangingPunct="1">
              <a:spcBef>
                <a:spcPct val="30000"/>
              </a:spcBef>
              <a:buClr>
                <a:srgbClr val="666699"/>
              </a:buClr>
              <a:buSzPct val="80000"/>
              <a:buFont typeface="Wingdings" pitchFamily="2" charset="2"/>
              <a:buChar char="n"/>
            </a:pPr>
            <a:r>
              <a:rPr lang="cs-CZ" altLang="cs-CZ" sz="1800" dirty="0" smtClean="0"/>
              <a:t>Komunikační nástroj</a:t>
            </a:r>
          </a:p>
          <a:p>
            <a:pPr eaLnBrk="1" hangingPunct="1">
              <a:spcBef>
                <a:spcPct val="30000"/>
              </a:spcBef>
              <a:buClr>
                <a:srgbClr val="666699"/>
              </a:buClr>
              <a:buSzPct val="80000"/>
              <a:buFont typeface="Wingdings" pitchFamily="2" charset="2"/>
              <a:buChar char="n"/>
            </a:pPr>
            <a:r>
              <a:rPr lang="cs-CZ" altLang="cs-CZ" sz="1800" dirty="0" smtClean="0"/>
              <a:t>Zpoždění </a:t>
            </a:r>
            <a:r>
              <a:rPr lang="cs-CZ" altLang="cs-CZ" sz="1800" dirty="0"/>
              <a:t>v měnové </a:t>
            </a:r>
            <a:r>
              <a:rPr lang="cs-CZ" altLang="cs-CZ" sz="1800" dirty="0" smtClean="0"/>
              <a:t>transmisi 12–18 měsíců</a:t>
            </a:r>
            <a:endParaRPr lang="cs-CZ" altLang="cs-CZ" sz="1800" dirty="0"/>
          </a:p>
          <a:p>
            <a:pPr marL="0" indent="0" eaLnBrk="1" hangingPunct="1">
              <a:spcBef>
                <a:spcPct val="30000"/>
              </a:spcBef>
              <a:buClr>
                <a:srgbClr val="666699"/>
              </a:buClr>
              <a:buSzPct val="80000"/>
              <a:buNone/>
            </a:pPr>
            <a:endParaRPr lang="cs-CZ" altLang="cs-CZ" sz="1800" dirty="0"/>
          </a:p>
          <a:p>
            <a:pPr eaLnBrk="1" hangingPunct="1">
              <a:spcBef>
                <a:spcPct val="30000"/>
              </a:spcBef>
              <a:buClr>
                <a:srgbClr val="666699"/>
              </a:buClr>
              <a:buSzPct val="80000"/>
              <a:buFont typeface="Wingdings" pitchFamily="2" charset="2"/>
              <a:buChar char="n"/>
            </a:pPr>
            <a:endParaRPr lang="cs-CZ" altLang="cs-CZ" sz="1800" dirty="0"/>
          </a:p>
          <a:p>
            <a:pPr eaLnBrk="1" hangingPunct="1">
              <a:spcBef>
                <a:spcPct val="30000"/>
              </a:spcBef>
              <a:buClr>
                <a:srgbClr val="666699"/>
              </a:buClr>
              <a:buSzPct val="80000"/>
              <a:buFont typeface="Wingdings" pitchFamily="2" charset="2"/>
              <a:buChar char="n"/>
            </a:pPr>
            <a:endParaRPr lang="cs-CZ" altLang="cs-CZ" sz="1800" dirty="0"/>
          </a:p>
          <a:p>
            <a:pPr eaLnBrk="1" hangingPunct="1">
              <a:spcBef>
                <a:spcPct val="30000"/>
              </a:spcBef>
              <a:buClr>
                <a:srgbClr val="666699"/>
              </a:buClr>
              <a:buSzPct val="80000"/>
              <a:buFont typeface="Wingdings" pitchFamily="2" charset="2"/>
              <a:buNone/>
            </a:pPr>
            <a:r>
              <a:rPr lang="cs-CZ" altLang="cs-CZ" sz="1800" b="1" dirty="0" smtClean="0"/>
              <a:t>Filozofie </a:t>
            </a:r>
            <a:r>
              <a:rPr lang="cs-CZ" altLang="cs-CZ" sz="1800" b="1" dirty="0"/>
              <a:t>prognózy ČNB:</a:t>
            </a:r>
          </a:p>
          <a:p>
            <a:pPr eaLnBrk="1" hangingPunct="1">
              <a:spcBef>
                <a:spcPct val="30000"/>
              </a:spcBef>
              <a:buClr>
                <a:srgbClr val="666699"/>
              </a:buClr>
              <a:buSzPct val="80000"/>
              <a:buFont typeface="Wingdings" pitchFamily="2" charset="2"/>
              <a:buChar char="n"/>
            </a:pPr>
            <a:r>
              <a:rPr lang="cs-CZ" altLang="cs-CZ" sz="1800" dirty="0" smtClean="0"/>
              <a:t>Prognózy </a:t>
            </a:r>
            <a:r>
              <a:rPr lang="cs-CZ" altLang="cs-CZ" sz="1800" dirty="0"/>
              <a:t>většiny institucí: Jaký bude budoucí vývoj?</a:t>
            </a:r>
          </a:p>
          <a:p>
            <a:pPr eaLnBrk="1" hangingPunct="1">
              <a:spcBef>
                <a:spcPct val="30000"/>
              </a:spcBef>
              <a:buClr>
                <a:srgbClr val="666699"/>
              </a:buClr>
              <a:buSzPct val="80000"/>
              <a:buFont typeface="Wingdings" pitchFamily="2" charset="2"/>
              <a:buChar char="n"/>
            </a:pPr>
            <a:r>
              <a:rPr lang="cs-CZ" altLang="cs-CZ" sz="1800" dirty="0" smtClean="0"/>
              <a:t>Prognóza </a:t>
            </a:r>
            <a:r>
              <a:rPr lang="cs-CZ" altLang="cs-CZ" sz="1800" dirty="0"/>
              <a:t>ČNB: Co je třeba udělat, aby byl budoucí vývoj inflace takový, jaký </a:t>
            </a:r>
            <a:r>
              <a:rPr lang="cs-CZ" altLang="cs-CZ" sz="1800" dirty="0" smtClean="0"/>
              <a:t>si ho ČNB přeje mít</a:t>
            </a:r>
            <a:r>
              <a:rPr lang="cs-CZ" altLang="cs-CZ" sz="1800" dirty="0"/>
              <a:t>?</a:t>
            </a:r>
          </a:p>
          <a:p>
            <a:pPr eaLnBrk="1" hangingPunct="1">
              <a:spcBef>
                <a:spcPct val="30000"/>
              </a:spcBef>
              <a:buClr>
                <a:srgbClr val="666699"/>
              </a:buClr>
              <a:buSzPct val="80000"/>
              <a:buFont typeface="Wingdings" pitchFamily="2" charset="2"/>
              <a:buChar char="n"/>
            </a:pPr>
            <a:endParaRPr lang="cs-CZ" altLang="cs-CZ" sz="1800" dirty="0"/>
          </a:p>
          <a:p>
            <a:pPr eaLnBrk="1" hangingPunct="1">
              <a:spcBef>
                <a:spcPct val="30000"/>
              </a:spcBef>
              <a:buClr>
                <a:srgbClr val="666699"/>
              </a:buClr>
              <a:buSzPct val="80000"/>
              <a:buFont typeface="Wingdings" pitchFamily="2" charset="2"/>
              <a:buNone/>
            </a:pPr>
            <a:endParaRPr lang="cs-CZ" altLang="cs-CZ" sz="1800" dirty="0"/>
          </a:p>
          <a:p>
            <a:pPr eaLnBrk="1" hangingPunct="1">
              <a:spcBef>
                <a:spcPct val="30000"/>
              </a:spcBef>
              <a:buClr>
                <a:srgbClr val="666699"/>
              </a:buClr>
              <a:buSzPct val="80000"/>
              <a:buFont typeface="Wingdings" pitchFamily="2" charset="2"/>
              <a:buChar char="n"/>
            </a:pPr>
            <a:endParaRPr lang="cs-CZ" altLang="cs-CZ" sz="1800" dirty="0"/>
          </a:p>
        </p:txBody>
      </p:sp>
      <p:sp>
        <p:nvSpPr>
          <p:cNvPr id="22535" name="WordArt 7"/>
          <p:cNvSpPr>
            <a:spLocks noChangeArrowheads="1" noChangeShapeType="1" noTextEdit="1"/>
          </p:cNvSpPr>
          <p:nvPr/>
        </p:nvSpPr>
        <p:spPr bwMode="auto">
          <a:xfrm>
            <a:off x="7885113" y="4221163"/>
            <a:ext cx="215900" cy="13684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cs-CZ" sz="3600" kern="10">
                <a:solidFill>
                  <a:srgbClr val="FF0000"/>
                </a:solidFill>
                <a:latin typeface="Arial Black"/>
              </a:rPr>
              <a:t>!</a:t>
            </a:r>
          </a:p>
        </p:txBody>
      </p:sp>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D516D9A-446C-4143-946E-4C15BA269D44}" type="slidenum">
              <a:rPr lang="cs-CZ" altLang="cs-CZ" sz="1400" smtClean="0"/>
              <a:pPr eaLnBrk="1" hangingPunct="1">
                <a:spcBef>
                  <a:spcPct val="0"/>
                </a:spcBef>
                <a:buFontTx/>
                <a:buNone/>
              </a:pPr>
              <a:t>21</a:t>
            </a:fld>
            <a:endParaRPr lang="cs-CZ" altLang="cs-CZ" sz="1400" smtClean="0"/>
          </a:p>
        </p:txBody>
      </p:sp>
      <p:sp>
        <p:nvSpPr>
          <p:cNvPr id="23555"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3556"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Prognóza ČNB – model g3 shrnutí</a:t>
            </a:r>
          </a:p>
        </p:txBody>
      </p:sp>
      <p:sp>
        <p:nvSpPr>
          <p:cNvPr id="23557" name="Rectangle 4"/>
          <p:cNvSpPr>
            <a:spLocks noGrp="1" noChangeArrowheads="1"/>
          </p:cNvSpPr>
          <p:nvPr>
            <p:ph type="body" idx="1"/>
          </p:nvPr>
        </p:nvSpPr>
        <p:spPr>
          <a:xfrm>
            <a:off x="395288" y="981075"/>
            <a:ext cx="8424862" cy="5700713"/>
          </a:xfrm>
          <a:noFill/>
        </p:spPr>
        <p:txBody>
          <a:bodyPr/>
          <a:lstStyle/>
          <a:p>
            <a:pPr eaLnBrk="1" hangingPunct="1">
              <a:spcBef>
                <a:spcPct val="30000"/>
              </a:spcBef>
              <a:buClr>
                <a:schemeClr val="accent2"/>
              </a:buClr>
              <a:buFont typeface="Wingdings" pitchFamily="2" charset="2"/>
              <a:buNone/>
            </a:pPr>
            <a:r>
              <a:rPr lang="cs-CZ" altLang="cs-CZ" sz="1600" b="1" dirty="0" smtClean="0"/>
              <a:t>Filozofie modelu:</a:t>
            </a:r>
          </a:p>
          <a:p>
            <a:pPr eaLnBrk="1" hangingPunct="1">
              <a:spcBef>
                <a:spcPct val="30000"/>
              </a:spcBef>
              <a:buClr>
                <a:schemeClr val="accent2"/>
              </a:buClr>
              <a:buFont typeface="Wingdings" pitchFamily="2" charset="2"/>
              <a:buChar char="§"/>
            </a:pPr>
            <a:r>
              <a:rPr lang="cs-CZ" altLang="cs-CZ" sz="1500" dirty="0" smtClean="0"/>
              <a:t>systematický, jasný popis měnové transmise</a:t>
            </a:r>
          </a:p>
          <a:p>
            <a:pPr eaLnBrk="1" hangingPunct="1">
              <a:spcBef>
                <a:spcPct val="30000"/>
              </a:spcBef>
              <a:buClr>
                <a:schemeClr val="accent2"/>
              </a:buClr>
              <a:buFont typeface="Wingdings" pitchFamily="2" charset="2"/>
              <a:buChar char="§"/>
            </a:pPr>
            <a:r>
              <a:rPr lang="cs-CZ" altLang="cs-CZ" sz="1500" dirty="0" smtClean="0"/>
              <a:t>stabilita prognózy v čase, </a:t>
            </a:r>
            <a:r>
              <a:rPr lang="cs-CZ" altLang="cs-CZ" sz="1500" dirty="0" err="1" smtClean="0"/>
              <a:t>replikovatelnost</a:t>
            </a:r>
            <a:endParaRPr lang="cs-CZ" altLang="cs-CZ" sz="1500" dirty="0" smtClean="0"/>
          </a:p>
          <a:p>
            <a:pPr eaLnBrk="1" hangingPunct="1">
              <a:spcBef>
                <a:spcPct val="30000"/>
              </a:spcBef>
              <a:buClr>
                <a:schemeClr val="accent2"/>
              </a:buClr>
              <a:buFont typeface="Wingdings" pitchFamily="2" charset="2"/>
              <a:buChar char="§"/>
            </a:pPr>
            <a:r>
              <a:rPr lang="cs-CZ" altLang="cs-CZ" sz="1500" dirty="0" smtClean="0"/>
              <a:t>transparentnost celého procesu</a:t>
            </a:r>
          </a:p>
          <a:p>
            <a:pPr eaLnBrk="1" hangingPunct="1">
              <a:spcBef>
                <a:spcPct val="30000"/>
              </a:spcBef>
              <a:buClr>
                <a:schemeClr val="accent2"/>
              </a:buClr>
              <a:buFont typeface="Wingdings" pitchFamily="2" charset="2"/>
              <a:buChar char="§"/>
            </a:pPr>
            <a:r>
              <a:rPr lang="cs-CZ" altLang="cs-CZ" sz="1500" dirty="0" smtClean="0"/>
              <a:t>vyhodnocení vlivu jednotlivých faktorů</a:t>
            </a:r>
          </a:p>
          <a:p>
            <a:pPr eaLnBrk="1" hangingPunct="1">
              <a:spcBef>
                <a:spcPct val="30000"/>
              </a:spcBef>
              <a:buClr>
                <a:schemeClr val="accent2"/>
              </a:buClr>
              <a:buFont typeface="Wingdings" pitchFamily="2" charset="2"/>
              <a:buChar char="§"/>
            </a:pPr>
            <a:r>
              <a:rPr lang="cs-CZ" altLang="cs-CZ" sz="1500" dirty="0" smtClean="0"/>
              <a:t>zpětné hodnocení prognostických chyb </a:t>
            </a:r>
          </a:p>
          <a:p>
            <a:pPr eaLnBrk="1" hangingPunct="1">
              <a:spcBef>
                <a:spcPct val="30000"/>
              </a:spcBef>
              <a:buClr>
                <a:schemeClr val="accent2"/>
              </a:buClr>
              <a:buFont typeface="Wingdings" pitchFamily="2" charset="2"/>
              <a:buChar char="§"/>
            </a:pPr>
            <a:r>
              <a:rPr lang="cs-CZ" altLang="cs-CZ" sz="1500" dirty="0" smtClean="0"/>
              <a:t>tvorba alternativních scénářů a citlivostních analýz</a:t>
            </a:r>
          </a:p>
          <a:p>
            <a:pPr eaLnBrk="1" hangingPunct="1">
              <a:spcBef>
                <a:spcPct val="30000"/>
              </a:spcBef>
              <a:buClr>
                <a:schemeClr val="accent2"/>
              </a:buClr>
              <a:buFont typeface="Wingdings" pitchFamily="2" charset="2"/>
              <a:buNone/>
            </a:pPr>
            <a:endParaRPr lang="cs-CZ" altLang="cs-CZ" sz="1400" dirty="0" smtClean="0"/>
          </a:p>
          <a:p>
            <a:pPr eaLnBrk="1" hangingPunct="1">
              <a:spcBef>
                <a:spcPct val="30000"/>
              </a:spcBef>
              <a:buClr>
                <a:schemeClr val="accent2"/>
              </a:buClr>
              <a:buFont typeface="Wingdings" pitchFamily="2" charset="2"/>
              <a:buNone/>
            </a:pPr>
            <a:r>
              <a:rPr lang="cs-CZ" altLang="cs-CZ" sz="1600" b="1" dirty="0" smtClean="0"/>
              <a:t>Jádrový predikční model „g3“:</a:t>
            </a:r>
          </a:p>
          <a:p>
            <a:pPr eaLnBrk="1" hangingPunct="1">
              <a:spcBef>
                <a:spcPct val="30000"/>
              </a:spcBef>
              <a:buClr>
                <a:schemeClr val="accent2"/>
              </a:buClr>
              <a:buFont typeface="Wingdings" pitchFamily="2" charset="2"/>
              <a:buChar char="§"/>
            </a:pPr>
            <a:r>
              <a:rPr lang="cs-CZ" altLang="cs-CZ" sz="1500" dirty="0" smtClean="0"/>
              <a:t>používán od poloviny roku 2008 (předtím používán model QPM)</a:t>
            </a:r>
            <a:endParaRPr lang="en-US" altLang="cs-CZ" sz="1500" dirty="0" smtClean="0"/>
          </a:p>
          <a:p>
            <a:pPr eaLnBrk="1" hangingPunct="1">
              <a:spcBef>
                <a:spcPct val="30000"/>
              </a:spcBef>
              <a:buClr>
                <a:schemeClr val="accent2"/>
              </a:buClr>
              <a:buFont typeface="Wingdings" pitchFamily="2" charset="2"/>
              <a:buChar char="§"/>
            </a:pPr>
            <a:r>
              <a:rPr lang="cs-CZ" altLang="cs-CZ" sz="1500" dirty="0" smtClean="0"/>
              <a:t>model typu DSGE (</a:t>
            </a:r>
            <a:r>
              <a:rPr lang="cs-CZ" altLang="cs-CZ" sz="1500" dirty="0" err="1" smtClean="0"/>
              <a:t>Dynamic</a:t>
            </a:r>
            <a:r>
              <a:rPr lang="cs-CZ" altLang="cs-CZ" sz="1500" dirty="0" smtClean="0"/>
              <a:t> </a:t>
            </a:r>
            <a:r>
              <a:rPr lang="cs-CZ" altLang="cs-CZ" sz="1500" dirty="0" err="1" smtClean="0"/>
              <a:t>Stochastic</a:t>
            </a:r>
            <a:r>
              <a:rPr lang="cs-CZ" altLang="cs-CZ" sz="1500" dirty="0" smtClean="0"/>
              <a:t> General </a:t>
            </a:r>
            <a:r>
              <a:rPr lang="cs-CZ" altLang="cs-CZ" sz="1500" dirty="0" err="1" smtClean="0"/>
              <a:t>Equilibrium</a:t>
            </a:r>
            <a:r>
              <a:rPr lang="cs-CZ" altLang="cs-CZ" sz="1500" dirty="0" smtClean="0"/>
              <a:t>), založený na mikro-základech </a:t>
            </a:r>
            <a:endParaRPr lang="en-US" altLang="cs-CZ" sz="1500" dirty="0" smtClean="0"/>
          </a:p>
          <a:p>
            <a:pPr eaLnBrk="1" hangingPunct="1">
              <a:spcBef>
                <a:spcPct val="30000"/>
              </a:spcBef>
              <a:buClr>
                <a:schemeClr val="accent2"/>
              </a:buClr>
              <a:buFont typeface="Wingdings" pitchFamily="2" charset="2"/>
              <a:buChar char="§"/>
            </a:pPr>
            <a:r>
              <a:rPr lang="cs-CZ" altLang="cs-CZ" sz="1500" dirty="0" smtClean="0"/>
              <a:t>ČNB v tomto ohledu patří ke světové špičce</a:t>
            </a:r>
            <a:endParaRPr lang="en-US" altLang="cs-CZ" sz="1500" dirty="0" smtClean="0"/>
          </a:p>
          <a:p>
            <a:pPr eaLnBrk="1" hangingPunct="1">
              <a:spcBef>
                <a:spcPct val="30000"/>
              </a:spcBef>
              <a:buClr>
                <a:schemeClr val="accent2"/>
              </a:buClr>
              <a:buFont typeface="Wingdings" pitchFamily="2" charset="2"/>
              <a:buChar char="§"/>
            </a:pPr>
            <a:r>
              <a:rPr lang="cs-CZ" altLang="cs-CZ" sz="1500" dirty="0" smtClean="0"/>
              <a:t>sektor výrobců, domácností, státu a zahraničí</a:t>
            </a:r>
          </a:p>
          <a:p>
            <a:pPr eaLnBrk="1" hangingPunct="1">
              <a:spcBef>
                <a:spcPct val="30000"/>
              </a:spcBef>
              <a:buClr>
                <a:schemeClr val="accent2"/>
              </a:buClr>
              <a:buFont typeface="Wingdings" pitchFamily="2" charset="2"/>
              <a:buChar char="§"/>
            </a:pPr>
            <a:r>
              <a:rPr lang="cs-CZ" altLang="cs-CZ" sz="1500" dirty="0" smtClean="0"/>
              <a:t>konzistence se strukturou národních účtů</a:t>
            </a:r>
          </a:p>
          <a:p>
            <a:pPr eaLnBrk="1" hangingPunct="1">
              <a:spcBef>
                <a:spcPct val="30000"/>
              </a:spcBef>
              <a:buClr>
                <a:schemeClr val="accent2"/>
              </a:buClr>
              <a:buFont typeface="Wingdings" pitchFamily="2" charset="2"/>
              <a:buChar char="§"/>
            </a:pPr>
            <a:r>
              <a:rPr lang="cs-CZ" altLang="cs-CZ" sz="1500" dirty="0" smtClean="0"/>
              <a:t>řada nominálních a reálných rigidit</a:t>
            </a:r>
          </a:p>
          <a:p>
            <a:pPr eaLnBrk="1" hangingPunct="1">
              <a:spcBef>
                <a:spcPct val="30000"/>
              </a:spcBef>
              <a:buClr>
                <a:schemeClr val="accent2"/>
              </a:buClr>
              <a:buFont typeface="Wingdings" pitchFamily="2" charset="2"/>
              <a:buChar char="§"/>
            </a:pPr>
            <a:r>
              <a:rPr lang="cs-CZ" altLang="cs-CZ" sz="1500" dirty="0" smtClean="0"/>
              <a:t>endogenní úrokové sazby a měnový kurz</a:t>
            </a:r>
          </a:p>
          <a:p>
            <a:pPr eaLnBrk="1" hangingPunct="1">
              <a:spcBef>
                <a:spcPct val="30000"/>
              </a:spcBef>
              <a:buClr>
                <a:schemeClr val="accent2"/>
              </a:buClr>
              <a:buFont typeface="Wingdings" pitchFamily="2" charset="2"/>
              <a:buChar char="§"/>
            </a:pPr>
            <a:r>
              <a:rPr lang="cs-CZ" altLang="cs-CZ" sz="1500" dirty="0" smtClean="0"/>
              <a:t>kalibrovaný model </a:t>
            </a:r>
          </a:p>
          <a:p>
            <a:pPr eaLnBrk="1" hangingPunct="1">
              <a:spcBef>
                <a:spcPct val="30000"/>
              </a:spcBef>
              <a:buClr>
                <a:schemeClr val="accent2"/>
              </a:buClr>
              <a:buFont typeface="Wingdings" pitchFamily="2" charset="2"/>
              <a:buChar char="§"/>
            </a:pPr>
            <a:r>
              <a:rPr lang="cs-CZ" altLang="cs-CZ" sz="1500" dirty="0" err="1" smtClean="0"/>
              <a:t>vpředhledící</a:t>
            </a:r>
            <a:r>
              <a:rPr lang="en-US" altLang="cs-CZ" sz="1500" dirty="0" smtClean="0"/>
              <a:t> </a:t>
            </a:r>
            <a:r>
              <a:rPr lang="cs-CZ" altLang="cs-CZ" sz="1500" dirty="0" smtClean="0"/>
              <a:t>očekávání</a:t>
            </a:r>
            <a:endParaRPr lang="en-US" altLang="cs-CZ" sz="1500" dirty="0" smtClean="0"/>
          </a:p>
        </p:txBody>
      </p:sp>
    </p:spTree>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DD6F8DA-37AE-475A-A030-F25C6DCFF018}" type="slidenum">
              <a:rPr lang="cs-CZ" altLang="cs-CZ" sz="1400" smtClean="0"/>
              <a:pPr eaLnBrk="1" hangingPunct="1">
                <a:spcBef>
                  <a:spcPct val="0"/>
                </a:spcBef>
                <a:buFontTx/>
                <a:buNone/>
              </a:pPr>
              <a:t>22</a:t>
            </a:fld>
            <a:endParaRPr lang="cs-CZ" altLang="cs-CZ" sz="1400" smtClean="0"/>
          </a:p>
        </p:txBody>
      </p:sp>
      <p:sp>
        <p:nvSpPr>
          <p:cNvPr id="2457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4580"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Produkční struktura v modelu „g3“</a:t>
            </a:r>
          </a:p>
        </p:txBody>
      </p:sp>
      <p:pic>
        <p:nvPicPr>
          <p:cNvPr id="24581"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6013" y="1412875"/>
            <a:ext cx="7273925" cy="4932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9"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3CFAAAAD-309A-48DB-837F-05F96C0A4E67}" type="slidenum">
              <a:rPr lang="cs-CZ" altLang="cs-CZ" sz="1400" smtClean="0"/>
              <a:pPr eaLnBrk="1" hangingPunct="1">
                <a:spcBef>
                  <a:spcPct val="0"/>
                </a:spcBef>
                <a:buFontTx/>
                <a:buNone/>
              </a:pPr>
              <a:t>23</a:t>
            </a:fld>
            <a:endParaRPr lang="cs-CZ" altLang="cs-CZ" sz="1400" smtClean="0"/>
          </a:p>
        </p:txBody>
      </p:sp>
      <p:sp>
        <p:nvSpPr>
          <p:cNvPr id="1050"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051" name="Rectangle 3"/>
          <p:cNvSpPr>
            <a:spLocks noGrp="1" noChangeArrowheads="1"/>
          </p:cNvSpPr>
          <p:nvPr>
            <p:ph type="title"/>
          </p:nvPr>
        </p:nvSpPr>
        <p:spPr>
          <a:xfrm>
            <a:off x="457200" y="46038"/>
            <a:ext cx="8229600" cy="828675"/>
          </a:xfrm>
        </p:spPr>
        <p:txBody>
          <a:bodyPr/>
          <a:lstStyle/>
          <a:p>
            <a:pPr eaLnBrk="1" hangingPunct="1"/>
            <a:r>
              <a:rPr lang="cs-CZ" altLang="cs-CZ" sz="2800" b="1" smtClean="0">
                <a:solidFill>
                  <a:schemeClr val="bg1"/>
                </a:solidFill>
              </a:rPr>
              <a:t>Tvorba cen v modelu „g3“</a:t>
            </a:r>
          </a:p>
        </p:txBody>
      </p:sp>
      <p:graphicFrame>
        <p:nvGraphicFramePr>
          <p:cNvPr id="2" name="Diagram 1"/>
          <p:cNvGraphicFramePr/>
          <p:nvPr/>
        </p:nvGraphicFramePr>
        <p:xfrm>
          <a:off x="457200" y="1171575"/>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DCB9857-B43C-4A92-8373-FAC37CE811EF}" type="slidenum">
              <a:rPr lang="cs-CZ" altLang="cs-CZ" sz="1400" smtClean="0"/>
              <a:pPr eaLnBrk="1" hangingPunct="1">
                <a:spcBef>
                  <a:spcPct val="0"/>
                </a:spcBef>
                <a:buFontTx/>
                <a:buNone/>
              </a:pPr>
              <a:t>24</a:t>
            </a:fld>
            <a:endParaRPr lang="cs-CZ" altLang="cs-CZ" sz="1400" smtClean="0"/>
          </a:p>
        </p:txBody>
      </p:sp>
      <p:sp>
        <p:nvSpPr>
          <p:cNvPr id="25603"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5604" name="Rectangle 3"/>
          <p:cNvSpPr>
            <a:spLocks noGrp="1" noChangeArrowheads="1"/>
          </p:cNvSpPr>
          <p:nvPr>
            <p:ph type="title"/>
          </p:nvPr>
        </p:nvSpPr>
        <p:spPr>
          <a:xfrm>
            <a:off x="179388" y="0"/>
            <a:ext cx="8785225" cy="908050"/>
          </a:xfrm>
        </p:spPr>
        <p:txBody>
          <a:bodyPr/>
          <a:lstStyle/>
          <a:p>
            <a:pPr eaLnBrk="1" hangingPunct="1"/>
            <a:r>
              <a:rPr lang="cs-CZ" altLang="cs-CZ" sz="2400" b="1" smtClean="0">
                <a:solidFill>
                  <a:schemeClr val="bg1"/>
                </a:solidFill>
              </a:rPr>
              <a:t>Sada modelů kolem jádrového modelu</a:t>
            </a:r>
          </a:p>
        </p:txBody>
      </p:sp>
      <p:sp>
        <p:nvSpPr>
          <p:cNvPr id="25605" name="Line 4"/>
          <p:cNvSpPr>
            <a:spLocks noChangeShapeType="1"/>
          </p:cNvSpPr>
          <p:nvPr/>
        </p:nvSpPr>
        <p:spPr bwMode="auto">
          <a:xfrm flipH="1">
            <a:off x="5653088" y="2636838"/>
            <a:ext cx="431800" cy="4318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06" name="Oval 5"/>
          <p:cNvSpPr>
            <a:spLocks noChangeArrowheads="1"/>
          </p:cNvSpPr>
          <p:nvPr/>
        </p:nvSpPr>
        <p:spPr bwMode="auto">
          <a:xfrm>
            <a:off x="2824163" y="2924175"/>
            <a:ext cx="3095625" cy="1517650"/>
          </a:xfrm>
          <a:prstGeom prst="ellipse">
            <a:avLst/>
          </a:prstGeom>
          <a:solidFill>
            <a:srgbClr val="DCDAFE"/>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FontTx/>
              <a:buNone/>
            </a:pPr>
            <a:r>
              <a:rPr lang="cs-CZ" altLang="cs-CZ" sz="2400" b="1">
                <a:solidFill>
                  <a:srgbClr val="FF0505"/>
                </a:solidFill>
              </a:rPr>
              <a:t>Jádrový model </a:t>
            </a:r>
          </a:p>
          <a:p>
            <a:pPr algn="ctr">
              <a:buFontTx/>
              <a:buNone/>
            </a:pPr>
            <a:r>
              <a:rPr lang="cs-CZ" altLang="cs-CZ" sz="2400" b="1">
                <a:solidFill>
                  <a:srgbClr val="FF0505"/>
                </a:solidFill>
              </a:rPr>
              <a:t>(g3)</a:t>
            </a:r>
            <a:endParaRPr lang="en-US" altLang="cs-CZ" sz="2400" b="1">
              <a:solidFill>
                <a:srgbClr val="FF0505"/>
              </a:solidFill>
            </a:endParaRPr>
          </a:p>
        </p:txBody>
      </p:sp>
      <p:sp>
        <p:nvSpPr>
          <p:cNvPr id="25607" name="Line 6"/>
          <p:cNvSpPr>
            <a:spLocks noChangeShapeType="1"/>
          </p:cNvSpPr>
          <p:nvPr/>
        </p:nvSpPr>
        <p:spPr bwMode="auto">
          <a:xfrm>
            <a:off x="4408488" y="2349500"/>
            <a:ext cx="0" cy="447675"/>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08" name="Text Box 7"/>
          <p:cNvSpPr txBox="1">
            <a:spLocks noChangeArrowheads="1"/>
          </p:cNvSpPr>
          <p:nvPr/>
        </p:nvSpPr>
        <p:spPr bwMode="auto">
          <a:xfrm>
            <a:off x="3543300" y="1773238"/>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Analýzy transmise</a:t>
            </a:r>
          </a:p>
        </p:txBody>
      </p:sp>
      <p:sp>
        <p:nvSpPr>
          <p:cNvPr id="25609" name="Text Box 8"/>
          <p:cNvSpPr txBox="1">
            <a:spLocks noChangeArrowheads="1"/>
          </p:cNvSpPr>
          <p:nvPr/>
        </p:nvSpPr>
        <p:spPr bwMode="auto">
          <a:xfrm>
            <a:off x="5487988" y="2276475"/>
            <a:ext cx="1584325"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Měnové analýzy</a:t>
            </a:r>
          </a:p>
        </p:txBody>
      </p:sp>
      <p:sp>
        <p:nvSpPr>
          <p:cNvPr id="25610" name="Text Box 9"/>
          <p:cNvSpPr txBox="1">
            <a:spLocks noChangeArrowheads="1"/>
          </p:cNvSpPr>
          <p:nvPr/>
        </p:nvSpPr>
        <p:spPr bwMode="auto">
          <a:xfrm>
            <a:off x="5487988" y="4868863"/>
            <a:ext cx="1749425"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Administrativní vlivy</a:t>
            </a:r>
          </a:p>
        </p:txBody>
      </p:sp>
      <p:sp>
        <p:nvSpPr>
          <p:cNvPr id="25611" name="Text Box 10"/>
          <p:cNvSpPr txBox="1">
            <a:spLocks noChangeArrowheads="1"/>
          </p:cNvSpPr>
          <p:nvPr/>
        </p:nvSpPr>
        <p:spPr bwMode="auto">
          <a:xfrm>
            <a:off x="1239838" y="5013325"/>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Strukturální analýzy</a:t>
            </a:r>
          </a:p>
        </p:txBody>
      </p:sp>
      <p:sp>
        <p:nvSpPr>
          <p:cNvPr id="25612" name="Text Box 11"/>
          <p:cNvSpPr txBox="1">
            <a:spLocks noChangeArrowheads="1"/>
          </p:cNvSpPr>
          <p:nvPr/>
        </p:nvSpPr>
        <p:spPr bwMode="auto">
          <a:xfrm>
            <a:off x="684213" y="4076700"/>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Vnější předpoklady</a:t>
            </a:r>
          </a:p>
        </p:txBody>
      </p:sp>
      <p:sp>
        <p:nvSpPr>
          <p:cNvPr id="25613" name="Text Box 12"/>
          <p:cNvSpPr txBox="1">
            <a:spLocks noChangeArrowheads="1"/>
          </p:cNvSpPr>
          <p:nvPr/>
        </p:nvSpPr>
        <p:spPr bwMode="auto">
          <a:xfrm>
            <a:off x="663575" y="3124200"/>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Vnější ek. analýzy</a:t>
            </a:r>
          </a:p>
        </p:txBody>
      </p:sp>
      <p:sp>
        <p:nvSpPr>
          <p:cNvPr id="25614" name="Text Box 13"/>
          <p:cNvSpPr txBox="1">
            <a:spLocks noChangeArrowheads="1"/>
          </p:cNvSpPr>
          <p:nvPr/>
        </p:nvSpPr>
        <p:spPr bwMode="auto">
          <a:xfrm>
            <a:off x="1492250" y="1863725"/>
            <a:ext cx="1657350" cy="825500"/>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Analýza platební bilance</a:t>
            </a:r>
          </a:p>
        </p:txBody>
      </p:sp>
      <p:sp>
        <p:nvSpPr>
          <p:cNvPr id="25615" name="Text Box 14"/>
          <p:cNvSpPr txBox="1">
            <a:spLocks noChangeArrowheads="1"/>
          </p:cNvSpPr>
          <p:nvPr/>
        </p:nvSpPr>
        <p:spPr bwMode="auto">
          <a:xfrm>
            <a:off x="6300788" y="3968750"/>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dirty="0"/>
              <a:t>Krátkodobá</a:t>
            </a:r>
          </a:p>
          <a:p>
            <a:pPr algn="ctr">
              <a:spcBef>
                <a:spcPct val="0"/>
              </a:spcBef>
              <a:buFontTx/>
              <a:buNone/>
            </a:pPr>
            <a:r>
              <a:rPr lang="cs-CZ" altLang="cs-CZ" sz="1600" b="1" dirty="0"/>
              <a:t>predikce </a:t>
            </a:r>
          </a:p>
        </p:txBody>
      </p:sp>
      <p:sp>
        <p:nvSpPr>
          <p:cNvPr id="25616" name="Line 15"/>
          <p:cNvSpPr>
            <a:spLocks noChangeShapeType="1"/>
          </p:cNvSpPr>
          <p:nvPr/>
        </p:nvSpPr>
        <p:spPr bwMode="auto">
          <a:xfrm flipH="1" flipV="1">
            <a:off x="5940425" y="3860800"/>
            <a:ext cx="360363" cy="2159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17" name="Line 16"/>
          <p:cNvSpPr>
            <a:spLocks noChangeShapeType="1"/>
          </p:cNvSpPr>
          <p:nvPr/>
        </p:nvSpPr>
        <p:spPr bwMode="auto">
          <a:xfrm flipH="1" flipV="1">
            <a:off x="5487988" y="4365625"/>
            <a:ext cx="287337" cy="503238"/>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18" name="Line 17"/>
          <p:cNvSpPr>
            <a:spLocks noChangeShapeType="1"/>
          </p:cNvSpPr>
          <p:nvPr/>
        </p:nvSpPr>
        <p:spPr bwMode="auto">
          <a:xfrm flipV="1">
            <a:off x="4408488" y="4581525"/>
            <a:ext cx="0" cy="5334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19" name="Line 18"/>
          <p:cNvSpPr>
            <a:spLocks noChangeShapeType="1"/>
          </p:cNvSpPr>
          <p:nvPr/>
        </p:nvSpPr>
        <p:spPr bwMode="auto">
          <a:xfrm flipV="1">
            <a:off x="2751138" y="4437063"/>
            <a:ext cx="503237" cy="503237"/>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20" name="Line 19"/>
          <p:cNvSpPr>
            <a:spLocks noChangeShapeType="1"/>
          </p:cNvSpPr>
          <p:nvPr/>
        </p:nvSpPr>
        <p:spPr bwMode="auto">
          <a:xfrm flipV="1">
            <a:off x="2411413" y="4076700"/>
            <a:ext cx="360362" cy="2159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21" name="Line 20"/>
          <p:cNvSpPr>
            <a:spLocks noChangeShapeType="1"/>
          </p:cNvSpPr>
          <p:nvPr/>
        </p:nvSpPr>
        <p:spPr bwMode="auto">
          <a:xfrm>
            <a:off x="2392363" y="3357563"/>
            <a:ext cx="431800" cy="215900"/>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22" name="Line 21"/>
          <p:cNvSpPr>
            <a:spLocks noChangeShapeType="1"/>
          </p:cNvSpPr>
          <p:nvPr/>
        </p:nvSpPr>
        <p:spPr bwMode="auto">
          <a:xfrm>
            <a:off x="2824163" y="2708275"/>
            <a:ext cx="431800" cy="360363"/>
          </a:xfrm>
          <a:prstGeom prst="line">
            <a:avLst/>
          </a:prstGeom>
          <a:noFill/>
          <a:ln w="254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a:p>
        </p:txBody>
      </p:sp>
      <p:sp>
        <p:nvSpPr>
          <p:cNvPr id="25623" name="Text Box 22"/>
          <p:cNvSpPr txBox="1">
            <a:spLocks noChangeArrowheads="1"/>
          </p:cNvSpPr>
          <p:nvPr/>
        </p:nvSpPr>
        <p:spPr bwMode="auto">
          <a:xfrm>
            <a:off x="3543300" y="5180013"/>
            <a:ext cx="1657350" cy="581025"/>
          </a:xfrm>
          <a:prstGeom prst="rect">
            <a:avLst/>
          </a:prstGeom>
          <a:solidFill>
            <a:srgbClr val="E7E6F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50000"/>
              </a:spcBef>
              <a:buFontTx/>
              <a:buNone/>
            </a:pPr>
            <a:r>
              <a:rPr lang="cs-CZ" altLang="cs-CZ" sz="1600" b="1"/>
              <a:t>Fiskální analýzy</a:t>
            </a:r>
          </a:p>
        </p:txBody>
      </p:sp>
    </p:spTree>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3BDD3C9-69D4-4924-8ED2-8D0882FA033B}" type="slidenum">
              <a:rPr lang="cs-CZ" altLang="cs-CZ" sz="1400" smtClean="0"/>
              <a:pPr eaLnBrk="1" hangingPunct="1">
                <a:spcBef>
                  <a:spcPct val="0"/>
                </a:spcBef>
                <a:buFontTx/>
                <a:buNone/>
              </a:pPr>
              <a:t>25</a:t>
            </a:fld>
            <a:endParaRPr lang="cs-CZ" altLang="cs-CZ" sz="1400" smtClean="0"/>
          </a:p>
        </p:txBody>
      </p:sp>
      <p:sp>
        <p:nvSpPr>
          <p:cNvPr id="26627"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6628" name="Rectangle 3"/>
          <p:cNvSpPr>
            <a:spLocks noGrp="1" noChangeArrowheads="1"/>
          </p:cNvSpPr>
          <p:nvPr>
            <p:ph type="title"/>
          </p:nvPr>
        </p:nvSpPr>
        <p:spPr>
          <a:xfrm>
            <a:off x="179388" y="0"/>
            <a:ext cx="8785225" cy="908050"/>
          </a:xfrm>
        </p:spPr>
        <p:txBody>
          <a:bodyPr/>
          <a:lstStyle/>
          <a:p>
            <a:pPr eaLnBrk="1" hangingPunct="1"/>
            <a:r>
              <a:rPr lang="cs-CZ" altLang="cs-CZ" sz="3200" b="1" smtClean="0">
                <a:solidFill>
                  <a:schemeClr val="bg1"/>
                </a:solidFill>
              </a:rPr>
              <a:t>Prognóza</a:t>
            </a:r>
          </a:p>
        </p:txBody>
      </p:sp>
      <p:sp>
        <p:nvSpPr>
          <p:cNvPr id="26629" name="Rectangle 4"/>
          <p:cNvSpPr>
            <a:spLocks noGrp="1" noChangeArrowheads="1"/>
          </p:cNvSpPr>
          <p:nvPr>
            <p:ph type="body" idx="1"/>
          </p:nvPr>
        </p:nvSpPr>
        <p:spPr>
          <a:xfrm>
            <a:off x="395288" y="1125538"/>
            <a:ext cx="8380412" cy="5518150"/>
          </a:xfrm>
          <a:noFill/>
        </p:spPr>
        <p:txBody>
          <a:bodyPr/>
          <a:lstStyle/>
          <a:p>
            <a:pPr eaLnBrk="1" hangingPunct="1">
              <a:spcBef>
                <a:spcPct val="30000"/>
              </a:spcBef>
              <a:buClr>
                <a:schemeClr val="accent2"/>
              </a:buClr>
              <a:buFont typeface="Wingdings" pitchFamily="2" charset="2"/>
              <a:buNone/>
            </a:pPr>
            <a:r>
              <a:rPr lang="cs-CZ" altLang="cs-CZ" sz="1600" b="1" dirty="0" smtClean="0"/>
              <a:t>Příprava prognózy</a:t>
            </a:r>
          </a:p>
          <a:p>
            <a:pPr eaLnBrk="1" hangingPunct="1">
              <a:spcBef>
                <a:spcPct val="30000"/>
              </a:spcBef>
              <a:buClr>
                <a:schemeClr val="accent2"/>
              </a:buClr>
              <a:buFont typeface="Wingdings" pitchFamily="2" charset="2"/>
              <a:buChar char="§"/>
            </a:pPr>
            <a:r>
              <a:rPr lang="cs-CZ" altLang="cs-CZ" sz="1600" dirty="0" smtClean="0"/>
              <a:t>proces s mnoha kroky (cca 1 měsíc)</a:t>
            </a:r>
          </a:p>
          <a:p>
            <a:pPr eaLnBrk="1" hangingPunct="1">
              <a:spcBef>
                <a:spcPct val="30000"/>
              </a:spcBef>
              <a:buClr>
                <a:schemeClr val="accent2"/>
              </a:buClr>
              <a:buFont typeface="Wingdings" pitchFamily="2" charset="2"/>
              <a:buChar char="§"/>
            </a:pPr>
            <a:r>
              <a:rPr lang="cs-CZ" altLang="cs-CZ" sz="1600" dirty="0" smtClean="0"/>
              <a:t>propojení střednědobé prognózy (model g3) s krátkodobou prognózou</a:t>
            </a:r>
          </a:p>
          <a:p>
            <a:pPr eaLnBrk="1" hangingPunct="1">
              <a:spcBef>
                <a:spcPct val="30000"/>
              </a:spcBef>
              <a:buClr>
                <a:schemeClr val="accent2"/>
              </a:buClr>
              <a:buFont typeface="Wingdings" pitchFamily="2" charset="2"/>
              <a:buChar char="§"/>
            </a:pPr>
            <a:r>
              <a:rPr lang="cs-CZ" altLang="cs-CZ" sz="1600" dirty="0" smtClean="0"/>
              <a:t>6 sekčních porad (Sekce měnová)</a:t>
            </a:r>
          </a:p>
          <a:p>
            <a:pPr eaLnBrk="1" hangingPunct="1">
              <a:spcBef>
                <a:spcPct val="30000"/>
              </a:spcBef>
              <a:buClr>
                <a:schemeClr val="accent2"/>
              </a:buClr>
              <a:buFont typeface="Wingdings" pitchFamily="2" charset="2"/>
              <a:buChar char="§"/>
            </a:pPr>
            <a:r>
              <a:rPr lang="cs-CZ" altLang="cs-CZ" sz="1600" dirty="0" smtClean="0"/>
              <a:t>2 schůzky s BR</a:t>
            </a:r>
          </a:p>
          <a:p>
            <a:pPr eaLnBrk="1" hangingPunct="1">
              <a:spcBef>
                <a:spcPct val="30000"/>
              </a:spcBef>
              <a:buClr>
                <a:schemeClr val="accent2"/>
              </a:buClr>
              <a:buFont typeface="Wingdings" pitchFamily="2" charset="2"/>
              <a:buChar char="§"/>
            </a:pPr>
            <a:r>
              <a:rPr lang="cs-CZ" altLang="cs-CZ" sz="1600" dirty="0" smtClean="0"/>
              <a:t>koordinováno predikčním týmem (přibližně </a:t>
            </a:r>
            <a:r>
              <a:rPr lang="cs-CZ" altLang="cs-CZ" sz="1600" dirty="0" smtClean="0">
                <a:sym typeface="Symbol" pitchFamily="18" charset="2"/>
              </a:rPr>
              <a:t>8 lidí; řada schůzek)</a:t>
            </a:r>
            <a:endParaRPr lang="cs-CZ" altLang="cs-CZ" sz="1600" dirty="0" smtClean="0"/>
          </a:p>
          <a:p>
            <a:pPr eaLnBrk="1" hangingPunct="1">
              <a:spcBef>
                <a:spcPct val="30000"/>
              </a:spcBef>
              <a:buClr>
                <a:schemeClr val="accent2"/>
              </a:buClr>
              <a:buFont typeface="Wingdings" pitchFamily="2" charset="2"/>
              <a:buChar char="§"/>
            </a:pPr>
            <a:r>
              <a:rPr lang="cs-CZ" altLang="cs-CZ" sz="1600" dirty="0" smtClean="0"/>
              <a:t>proces otevřený a zdokumentovaný</a:t>
            </a:r>
          </a:p>
          <a:p>
            <a:pPr eaLnBrk="1" hangingPunct="1">
              <a:spcBef>
                <a:spcPct val="30000"/>
              </a:spcBef>
              <a:buClr>
                <a:schemeClr val="accent2"/>
              </a:buClr>
              <a:buFont typeface="Wingdings" pitchFamily="2" charset="2"/>
              <a:buChar char="§"/>
            </a:pPr>
            <a:r>
              <a:rPr lang="cs-CZ" altLang="cs-CZ" sz="1600" dirty="0" smtClean="0"/>
              <a:t>velice transparentní komunikace výsledků prognózy</a:t>
            </a:r>
          </a:p>
          <a:p>
            <a:pPr eaLnBrk="1" hangingPunct="1">
              <a:spcBef>
                <a:spcPct val="30000"/>
              </a:spcBef>
              <a:buClr>
                <a:schemeClr val="accent2"/>
              </a:buClr>
              <a:buFont typeface="Wingdings" pitchFamily="2" charset="2"/>
              <a:buNone/>
            </a:pPr>
            <a:endParaRPr lang="cs-CZ" altLang="cs-CZ" sz="1600" dirty="0" smtClean="0"/>
          </a:p>
          <a:p>
            <a:pPr eaLnBrk="1" hangingPunct="1">
              <a:spcBef>
                <a:spcPct val="30000"/>
              </a:spcBef>
              <a:buClr>
                <a:schemeClr val="accent2"/>
              </a:buClr>
              <a:buFont typeface="Wingdings" pitchFamily="2" charset="2"/>
              <a:buNone/>
            </a:pPr>
            <a:r>
              <a:rPr lang="cs-CZ" altLang="cs-CZ" sz="1600" b="1" dirty="0" smtClean="0"/>
              <a:t>Projednání prognózy</a:t>
            </a:r>
          </a:p>
          <a:p>
            <a:pPr eaLnBrk="1" hangingPunct="1">
              <a:spcBef>
                <a:spcPct val="30000"/>
              </a:spcBef>
              <a:buClr>
                <a:schemeClr val="accent2"/>
              </a:buClr>
              <a:buFont typeface="Wingdings" pitchFamily="2" charset="2"/>
              <a:buChar char="§"/>
            </a:pPr>
            <a:r>
              <a:rPr lang="cs-CZ" altLang="cs-CZ" sz="1600" dirty="0" smtClean="0"/>
              <a:t>důležitou součást MP rozhodování tvoří diskuze rizik a nejistot</a:t>
            </a:r>
          </a:p>
          <a:p>
            <a:pPr eaLnBrk="1" hangingPunct="1">
              <a:spcBef>
                <a:spcPct val="30000"/>
              </a:spcBef>
              <a:buClr>
                <a:schemeClr val="accent2"/>
              </a:buClr>
              <a:buFont typeface="Wingdings" pitchFamily="2" charset="2"/>
              <a:buChar char="§"/>
            </a:pPr>
            <a:r>
              <a:rPr lang="cs-CZ" altLang="cs-CZ" sz="1600" dirty="0" smtClean="0"/>
              <a:t>klíčová role Bankovní rady</a:t>
            </a:r>
          </a:p>
          <a:p>
            <a:pPr eaLnBrk="1" hangingPunct="1">
              <a:spcBef>
                <a:spcPct val="30000"/>
              </a:spcBef>
              <a:buClr>
                <a:schemeClr val="accent2"/>
              </a:buClr>
              <a:buFont typeface="Wingdings" pitchFamily="2" charset="2"/>
              <a:buChar char="§"/>
            </a:pPr>
            <a:r>
              <a:rPr lang="cs-CZ" altLang="cs-CZ" sz="1600" dirty="0" smtClean="0"/>
              <a:t>alternativní scénáře a analýzy citlivosti</a:t>
            </a:r>
          </a:p>
          <a:p>
            <a:pPr eaLnBrk="1" hangingPunct="1">
              <a:spcBef>
                <a:spcPct val="30000"/>
              </a:spcBef>
              <a:buClr>
                <a:schemeClr val="accent2"/>
              </a:buClr>
              <a:buFont typeface="Wingdings" pitchFamily="2" charset="2"/>
              <a:buChar char="§"/>
            </a:pPr>
            <a:r>
              <a:rPr lang="cs-CZ" altLang="cs-CZ" sz="1600" dirty="0" smtClean="0"/>
              <a:t>diskuze rizik v </a:t>
            </a:r>
            <a:r>
              <a:rPr lang="cs-CZ" altLang="cs-CZ" sz="1600" dirty="0" err="1" smtClean="0"/>
              <a:t>měnověpolitickém</a:t>
            </a:r>
            <a:r>
              <a:rPr lang="cs-CZ" altLang="cs-CZ" sz="1600" dirty="0" smtClean="0"/>
              <a:t> doporučení (MPD) sekce měnové</a:t>
            </a:r>
          </a:p>
          <a:p>
            <a:pPr eaLnBrk="1" hangingPunct="1">
              <a:spcBef>
                <a:spcPct val="30000"/>
              </a:spcBef>
              <a:buClr>
                <a:schemeClr val="accent2"/>
              </a:buClr>
              <a:buFont typeface="Wingdings" pitchFamily="2" charset="2"/>
              <a:buChar char="§"/>
            </a:pPr>
            <a:r>
              <a:rPr lang="cs-CZ" altLang="cs-CZ" sz="1600" dirty="0" smtClean="0"/>
              <a:t>graf rizik inflační prognózy (GRIP) </a:t>
            </a:r>
          </a:p>
          <a:p>
            <a:pPr eaLnBrk="1" hangingPunct="1">
              <a:spcBef>
                <a:spcPct val="30000"/>
              </a:spcBef>
              <a:buClr>
                <a:schemeClr val="accent2"/>
              </a:buClr>
              <a:buFont typeface="Wingdings" pitchFamily="2" charset="2"/>
              <a:buChar char="§"/>
            </a:pPr>
            <a:r>
              <a:rPr lang="cs-CZ" altLang="cs-CZ" sz="1600" dirty="0" smtClean="0"/>
              <a:t>vyhodnocení nově dostupných informací po prognóze v „malých“ Situačních zprávách</a:t>
            </a:r>
          </a:p>
          <a:p>
            <a:pPr eaLnBrk="1" hangingPunct="1">
              <a:spcBef>
                <a:spcPct val="30000"/>
              </a:spcBef>
              <a:buClr>
                <a:schemeClr val="accent2"/>
              </a:buClr>
              <a:buFont typeface="Wingdings" pitchFamily="2" charset="2"/>
              <a:buChar char="§"/>
            </a:pPr>
            <a:r>
              <a:rPr lang="cs-CZ" altLang="cs-CZ" sz="1600" dirty="0" smtClean="0"/>
              <a:t>důležitou roli hrají i poradci / výzkum</a:t>
            </a:r>
            <a:endParaRPr lang="en-US" altLang="cs-CZ" sz="1600" dirty="0" smtClean="0"/>
          </a:p>
        </p:txBody>
      </p:sp>
    </p:spTree>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2353203-248A-4640-ACBA-BF8406E1A53C}" type="slidenum">
              <a:rPr lang="cs-CZ" altLang="cs-CZ" sz="1400" smtClean="0"/>
              <a:pPr eaLnBrk="1" hangingPunct="1">
                <a:spcBef>
                  <a:spcPct val="0"/>
                </a:spcBef>
                <a:buFontTx/>
                <a:buNone/>
              </a:pPr>
              <a:t>26</a:t>
            </a:fld>
            <a:endParaRPr lang="cs-CZ" altLang="cs-CZ" sz="1400" smtClean="0"/>
          </a:p>
        </p:txBody>
      </p:sp>
      <p:sp>
        <p:nvSpPr>
          <p:cNvPr id="27651"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7652" name="Rectangle 3"/>
          <p:cNvSpPr>
            <a:spLocks noGrp="1" noChangeArrowheads="1"/>
          </p:cNvSpPr>
          <p:nvPr>
            <p:ph type="title"/>
          </p:nvPr>
        </p:nvSpPr>
        <p:spPr>
          <a:xfrm>
            <a:off x="179388" y="0"/>
            <a:ext cx="8785225" cy="908050"/>
          </a:xfrm>
        </p:spPr>
        <p:txBody>
          <a:bodyPr/>
          <a:lstStyle/>
          <a:p>
            <a:pPr eaLnBrk="1" hangingPunct="1"/>
            <a:r>
              <a:rPr lang="cs-CZ" altLang="cs-CZ" sz="3200" b="1" smtClean="0">
                <a:solidFill>
                  <a:schemeClr val="bg1"/>
                </a:solidFill>
              </a:rPr>
              <a:t>GRIP</a:t>
            </a:r>
          </a:p>
        </p:txBody>
      </p:sp>
      <p:sp>
        <p:nvSpPr>
          <p:cNvPr id="27653" name="Rectangle 4"/>
          <p:cNvSpPr>
            <a:spLocks noGrp="1" noChangeArrowheads="1"/>
          </p:cNvSpPr>
          <p:nvPr>
            <p:ph type="body" idx="1"/>
          </p:nvPr>
        </p:nvSpPr>
        <p:spPr>
          <a:xfrm>
            <a:off x="385763" y="1077913"/>
            <a:ext cx="8497887" cy="1562100"/>
          </a:xfrm>
          <a:noFill/>
        </p:spPr>
        <p:txBody>
          <a:bodyPr/>
          <a:lstStyle/>
          <a:p>
            <a:pPr eaLnBrk="1" hangingPunct="1">
              <a:lnSpc>
                <a:spcPct val="80000"/>
              </a:lnSpc>
              <a:spcBef>
                <a:spcPct val="30000"/>
              </a:spcBef>
              <a:buClr>
                <a:schemeClr val="accent2"/>
              </a:buClr>
              <a:buFont typeface="Wingdings" pitchFamily="2" charset="2"/>
              <a:buChar char="§"/>
            </a:pPr>
            <a:r>
              <a:rPr lang="cs-CZ" altLang="cs-CZ" sz="1600" dirty="0" smtClean="0"/>
              <a:t>GRIP vyhodnocuje vliv nově dostupných informací z hlediska jejich rizika pro výhled celkové inflace a úrokových sazeb vůči stávající prognóze.</a:t>
            </a:r>
          </a:p>
          <a:p>
            <a:pPr eaLnBrk="1" hangingPunct="1">
              <a:lnSpc>
                <a:spcPct val="80000"/>
              </a:lnSpc>
              <a:spcBef>
                <a:spcPct val="30000"/>
              </a:spcBef>
              <a:buClr>
                <a:schemeClr val="accent2"/>
              </a:buClr>
              <a:buFont typeface="Wingdings" pitchFamily="2" charset="2"/>
              <a:buChar char="§"/>
            </a:pPr>
            <a:r>
              <a:rPr lang="cs-CZ" altLang="cs-CZ" sz="1600" dirty="0" smtClean="0"/>
              <a:t>Provádí se mechanicky simulacemi jádrového predikčního modelu (g3) z poslední makroekonomické prognózy postupným vkládáním nových informací.</a:t>
            </a:r>
          </a:p>
          <a:p>
            <a:pPr eaLnBrk="1" hangingPunct="1">
              <a:lnSpc>
                <a:spcPct val="80000"/>
              </a:lnSpc>
              <a:spcBef>
                <a:spcPct val="30000"/>
              </a:spcBef>
              <a:buClr>
                <a:schemeClr val="accent2"/>
              </a:buClr>
              <a:buFont typeface="Wingdings" pitchFamily="2" charset="2"/>
              <a:buChar char="§"/>
            </a:pPr>
            <a:r>
              <a:rPr lang="cs-CZ" altLang="cs-CZ" sz="1600" dirty="0" smtClean="0"/>
              <a:t>Příklad GRIP z 6. SZ 2013 (září 2013):</a:t>
            </a:r>
          </a:p>
        </p:txBody>
      </p:sp>
      <p:pic>
        <p:nvPicPr>
          <p:cNvPr id="27654" name="Obrázek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6788" y="2312988"/>
            <a:ext cx="7081837"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p:cNvSpPr txBox="1">
            <a:spLocks noChangeArrowheads="1"/>
          </p:cNvSpPr>
          <p:nvPr/>
        </p:nvSpPr>
        <p:spPr bwMode="auto">
          <a:xfrm>
            <a:off x="322263" y="5764213"/>
            <a:ext cx="8497887" cy="93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spcBef>
                <a:spcPct val="30000"/>
              </a:spcBef>
              <a:buClr>
                <a:schemeClr val="accent2"/>
              </a:buClr>
              <a:buFont typeface="Wingdings" pitchFamily="2" charset="2"/>
              <a:buChar char="§"/>
              <a:defRPr/>
            </a:pPr>
            <a:r>
              <a:rPr lang="cs-CZ" altLang="cs-CZ" sz="1600" kern="0" dirty="0" smtClean="0"/>
              <a:t>Publikace </a:t>
            </a:r>
            <a:r>
              <a:rPr lang="cs-CZ" altLang="cs-CZ" sz="1600" kern="0" dirty="0" err="1" smtClean="0"/>
              <a:t>GRIPu</a:t>
            </a:r>
            <a:r>
              <a:rPr lang="cs-CZ" altLang="cs-CZ" sz="1600" kern="0" dirty="0" smtClean="0"/>
              <a:t> byla pozastavena v prosinci 2013 v souvislosti s tím, že úrokové sazby ČNB dosáhly technicky nulové spodní hranice a ČNB začala používat kurzový závazek jako další nástroj své měnové politiky.</a:t>
            </a:r>
          </a:p>
        </p:txBody>
      </p:sp>
      <p:sp>
        <p:nvSpPr>
          <p:cNvPr id="8" name="TextovéPole 7"/>
          <p:cNvSpPr txBox="1"/>
          <p:nvPr/>
        </p:nvSpPr>
        <p:spPr>
          <a:xfrm>
            <a:off x="5562600" y="3581400"/>
            <a:ext cx="1943100" cy="276999"/>
          </a:xfrm>
          <a:prstGeom prst="rect">
            <a:avLst/>
          </a:prstGeom>
          <a:noFill/>
        </p:spPr>
        <p:txBody>
          <a:bodyPr wrap="square" rtlCol="0">
            <a:spAutoFit/>
          </a:bodyPr>
          <a:lstStyle/>
          <a:p>
            <a:r>
              <a:rPr lang="cs-CZ" sz="1200" dirty="0" smtClean="0"/>
              <a:t>Pramen: ČNB</a:t>
            </a:r>
            <a:endParaRPr lang="cs-CZ" sz="1200" dirty="0"/>
          </a:p>
        </p:txBody>
      </p:sp>
    </p:spTree>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AE45721-91E0-4122-92C7-EF8672189CB2}" type="slidenum">
              <a:rPr lang="cs-CZ" altLang="cs-CZ" sz="1400" smtClean="0"/>
              <a:pPr eaLnBrk="1" hangingPunct="1">
                <a:spcBef>
                  <a:spcPct val="0"/>
                </a:spcBef>
                <a:buFontTx/>
                <a:buNone/>
              </a:pPr>
              <a:t>27</a:t>
            </a:fld>
            <a:endParaRPr lang="cs-CZ" altLang="cs-CZ" sz="1400" smtClean="0"/>
          </a:p>
        </p:txBody>
      </p:sp>
      <p:sp>
        <p:nvSpPr>
          <p:cNvPr id="28675"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8676" name="Rectangle 3"/>
          <p:cNvSpPr>
            <a:spLocks noGrp="1" noChangeArrowheads="1"/>
          </p:cNvSpPr>
          <p:nvPr>
            <p:ph type="title"/>
          </p:nvPr>
        </p:nvSpPr>
        <p:spPr>
          <a:xfrm>
            <a:off x="179388" y="0"/>
            <a:ext cx="8785225" cy="908050"/>
          </a:xfrm>
        </p:spPr>
        <p:txBody>
          <a:bodyPr/>
          <a:lstStyle/>
          <a:p>
            <a:pPr eaLnBrk="1" hangingPunct="1"/>
            <a:r>
              <a:rPr lang="cs-CZ" altLang="cs-CZ" sz="2400" b="1" smtClean="0">
                <a:solidFill>
                  <a:schemeClr val="bg1"/>
                </a:solidFill>
              </a:rPr>
              <a:t>Zasedání BR ČNB</a:t>
            </a:r>
            <a:br>
              <a:rPr lang="cs-CZ" altLang="cs-CZ" sz="2400" b="1" smtClean="0">
                <a:solidFill>
                  <a:schemeClr val="bg1"/>
                </a:solidFill>
              </a:rPr>
            </a:br>
            <a:r>
              <a:rPr lang="cs-CZ" altLang="cs-CZ" sz="1800" b="1" smtClean="0">
                <a:solidFill>
                  <a:schemeClr val="bg1"/>
                </a:solidFill>
              </a:rPr>
              <a:t>Nastavení měnověpolitických nástrojů</a:t>
            </a:r>
          </a:p>
        </p:txBody>
      </p:sp>
      <p:sp>
        <p:nvSpPr>
          <p:cNvPr id="28677" name="Rectangle 4"/>
          <p:cNvSpPr>
            <a:spLocks noGrp="1" noChangeArrowheads="1"/>
          </p:cNvSpPr>
          <p:nvPr>
            <p:ph type="body" idx="1"/>
          </p:nvPr>
        </p:nvSpPr>
        <p:spPr>
          <a:xfrm>
            <a:off x="423863" y="1277938"/>
            <a:ext cx="8497887" cy="5183187"/>
          </a:xfrm>
          <a:noFill/>
        </p:spPr>
        <p:txBody>
          <a:bodyPr/>
          <a:lstStyle/>
          <a:p>
            <a:pPr eaLnBrk="1" hangingPunct="1">
              <a:spcBef>
                <a:spcPct val="30000"/>
              </a:spcBef>
              <a:buClr>
                <a:schemeClr val="accent2"/>
              </a:buClr>
              <a:buFont typeface="Wingdings" pitchFamily="2" charset="2"/>
              <a:buChar char="§"/>
            </a:pPr>
            <a:r>
              <a:rPr lang="cs-CZ" altLang="cs-CZ" sz="1800" dirty="0" smtClean="0"/>
              <a:t>Bankovní rada jedná o měnových otázkách </a:t>
            </a:r>
            <a:r>
              <a:rPr lang="cs-CZ" altLang="cs-CZ" sz="1800" u="sng" dirty="0" smtClean="0"/>
              <a:t>osmkrát ročně.</a:t>
            </a:r>
          </a:p>
          <a:p>
            <a:pPr eaLnBrk="1" hangingPunct="1">
              <a:spcBef>
                <a:spcPct val="30000"/>
              </a:spcBef>
              <a:buClr>
                <a:schemeClr val="accent2"/>
              </a:buClr>
              <a:buFont typeface="Wingdings" pitchFamily="2" charset="2"/>
              <a:buChar char="§"/>
            </a:pPr>
            <a:r>
              <a:rPr lang="cs-CZ" altLang="cs-CZ" sz="1800" dirty="0" smtClean="0"/>
              <a:t>Projednávání Situační zprávy na zasedání Bankovní rady je zahájeno </a:t>
            </a:r>
            <a:r>
              <a:rPr lang="cs-CZ" altLang="cs-CZ" sz="1800" u="sng" dirty="0" smtClean="0"/>
              <a:t>prezentací</a:t>
            </a:r>
            <a:r>
              <a:rPr lang="cs-CZ" altLang="cs-CZ" sz="1800" dirty="0" smtClean="0"/>
              <a:t> Sekce měnové, v níž jsou shrnuty hlavní myšlenky a vyznění prognózy (Situační zprávy). Prezentace je zakončena formulací vlastního </a:t>
            </a:r>
            <a:r>
              <a:rPr lang="cs-CZ" altLang="cs-CZ" sz="1800" u="sng" dirty="0" smtClean="0"/>
              <a:t>doporučení Sekce měnové </a:t>
            </a:r>
            <a:r>
              <a:rPr lang="cs-CZ" altLang="cs-CZ" sz="1800" dirty="0" smtClean="0"/>
              <a:t>Bankovní radě v oblasti bezprostředního nastavení úrokových sazeb a komunikace (tzv. měnově-politické doporučení, MPD). </a:t>
            </a:r>
          </a:p>
          <a:p>
            <a:pPr eaLnBrk="1" hangingPunct="1">
              <a:spcBef>
                <a:spcPct val="30000"/>
              </a:spcBef>
              <a:buClr>
                <a:schemeClr val="accent2"/>
              </a:buClr>
              <a:buFont typeface="Wingdings" pitchFamily="2" charset="2"/>
              <a:buChar char="§"/>
            </a:pPr>
            <a:r>
              <a:rPr lang="cs-CZ" altLang="cs-CZ" sz="1800" dirty="0" smtClean="0"/>
              <a:t>Po skončení prezentací členové Bankovní rady pokládají dotazy.</a:t>
            </a:r>
          </a:p>
          <a:p>
            <a:pPr eaLnBrk="1" hangingPunct="1">
              <a:spcBef>
                <a:spcPct val="30000"/>
              </a:spcBef>
              <a:buClr>
                <a:schemeClr val="accent2"/>
              </a:buClr>
              <a:buFont typeface="Wingdings" pitchFamily="2" charset="2"/>
              <a:buChar char="§"/>
            </a:pPr>
            <a:r>
              <a:rPr lang="cs-CZ" altLang="cs-CZ" sz="1800" dirty="0" smtClean="0"/>
              <a:t>Poslední fází měnového jednání Bankovní rady je </a:t>
            </a:r>
            <a:r>
              <a:rPr lang="cs-CZ" altLang="cs-CZ" sz="1800" u="sng" dirty="0" smtClean="0"/>
              <a:t>uzavřená diskuze </a:t>
            </a:r>
            <a:r>
              <a:rPr lang="cs-CZ" altLang="cs-CZ" sz="1800" dirty="0" smtClean="0"/>
              <a:t>jejích členů o </a:t>
            </a:r>
            <a:r>
              <a:rPr lang="cs-CZ" altLang="cs-CZ" sz="1800" u="sng" dirty="0" smtClean="0"/>
              <a:t>rizicích a nejistotách </a:t>
            </a:r>
            <a:r>
              <a:rPr lang="cs-CZ" altLang="cs-CZ" sz="1800" dirty="0" smtClean="0"/>
              <a:t>aktuální prognózy a </a:t>
            </a:r>
            <a:r>
              <a:rPr lang="cs-CZ" altLang="cs-CZ" sz="1800" u="sng" dirty="0" smtClean="0"/>
              <a:t>celkových </a:t>
            </a:r>
            <a:r>
              <a:rPr lang="cs-CZ" altLang="cs-CZ" sz="1800" u="sng" dirty="0" err="1" smtClean="0"/>
              <a:t>měnověpolitických</a:t>
            </a:r>
            <a:r>
              <a:rPr lang="cs-CZ" altLang="cs-CZ" sz="1800" u="sng" dirty="0" smtClean="0"/>
              <a:t> souvislostech</a:t>
            </a:r>
            <a:r>
              <a:rPr lang="cs-CZ" altLang="cs-CZ" sz="1800" dirty="0" smtClean="0"/>
              <a:t>, která vyústí v </a:t>
            </a:r>
            <a:r>
              <a:rPr lang="cs-CZ" altLang="cs-CZ" sz="1800" u="sng" dirty="0" smtClean="0"/>
              <a:t>hlasování</a:t>
            </a:r>
            <a:r>
              <a:rPr lang="cs-CZ" altLang="cs-CZ" sz="1800" dirty="0" smtClean="0"/>
              <a:t> o </a:t>
            </a:r>
            <a:r>
              <a:rPr lang="cs-CZ" altLang="cs-CZ" sz="1800" dirty="0" err="1" smtClean="0"/>
              <a:t>měnověpolitickém</a:t>
            </a:r>
            <a:r>
              <a:rPr lang="cs-CZ" altLang="cs-CZ" sz="1800" dirty="0" smtClean="0"/>
              <a:t> opatření.</a:t>
            </a:r>
          </a:p>
          <a:p>
            <a:pPr eaLnBrk="1" hangingPunct="1">
              <a:spcBef>
                <a:spcPct val="30000"/>
              </a:spcBef>
              <a:buClr>
                <a:schemeClr val="accent2"/>
              </a:buClr>
              <a:buFont typeface="Wingdings" pitchFamily="2" charset="2"/>
              <a:buChar char="§"/>
            </a:pPr>
            <a:r>
              <a:rPr lang="cs-CZ" altLang="cs-CZ" sz="1800" dirty="0" smtClean="0"/>
              <a:t>Hlasování nemusí být vždy jednotné a konečné rozhodnutí se může lišit jak od vyznění aktuální prognózy, tak i od </a:t>
            </a:r>
            <a:r>
              <a:rPr lang="cs-CZ" altLang="cs-CZ" sz="1800" dirty="0" err="1" smtClean="0"/>
              <a:t>měnověpolitického</a:t>
            </a:r>
            <a:r>
              <a:rPr lang="cs-CZ" altLang="cs-CZ" sz="1800" dirty="0" smtClean="0"/>
              <a:t> doporučení Sekce měnové.</a:t>
            </a:r>
            <a:endParaRPr lang="en-US" altLang="cs-CZ" sz="1800" dirty="0" smtClean="0"/>
          </a:p>
        </p:txBody>
      </p:sp>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číslo snímku 5"/>
          <p:cNvSpPr>
            <a:spLocks noGrp="1"/>
          </p:cNvSpPr>
          <p:nvPr>
            <p:ph type="sldNum" sz="quarter" idx="12"/>
          </p:nvPr>
        </p:nvSpPr>
        <p:spPr>
          <a:xfrm>
            <a:off x="8548688" y="6551613"/>
            <a:ext cx="403225" cy="293687"/>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659673B-7A5B-43D4-87A3-C91EBD54C261}" type="slidenum">
              <a:rPr lang="cs-CZ" altLang="cs-CZ" sz="1400" smtClean="0"/>
              <a:pPr eaLnBrk="1" hangingPunct="1">
                <a:spcBef>
                  <a:spcPct val="0"/>
                </a:spcBef>
                <a:buFontTx/>
                <a:buNone/>
              </a:pPr>
              <a:t>28</a:t>
            </a:fld>
            <a:endParaRPr lang="cs-CZ" altLang="cs-CZ" sz="1400" smtClean="0"/>
          </a:p>
        </p:txBody>
      </p:sp>
      <p:sp>
        <p:nvSpPr>
          <p:cNvPr id="2969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29700" name="Rectangle 3"/>
          <p:cNvSpPr>
            <a:spLocks noGrp="1" noChangeArrowheads="1"/>
          </p:cNvSpPr>
          <p:nvPr>
            <p:ph type="title"/>
          </p:nvPr>
        </p:nvSpPr>
        <p:spPr>
          <a:xfrm>
            <a:off x="179388" y="0"/>
            <a:ext cx="8785225" cy="908050"/>
          </a:xfrm>
        </p:spPr>
        <p:txBody>
          <a:bodyPr/>
          <a:lstStyle/>
          <a:p>
            <a:pPr eaLnBrk="1" hangingPunct="1"/>
            <a:r>
              <a:rPr lang="cs-CZ" altLang="cs-CZ" sz="2400" b="1" dirty="0" smtClean="0">
                <a:solidFill>
                  <a:schemeClr val="bg1"/>
                </a:solidFill>
              </a:rPr>
              <a:t>Zasedání BR ČNB</a:t>
            </a:r>
            <a:br>
              <a:rPr lang="cs-CZ" altLang="cs-CZ" sz="2400" b="1" dirty="0" smtClean="0">
                <a:solidFill>
                  <a:schemeClr val="bg1"/>
                </a:solidFill>
              </a:rPr>
            </a:br>
            <a:r>
              <a:rPr lang="cs-CZ" altLang="cs-CZ" sz="1800" b="1" dirty="0">
                <a:solidFill>
                  <a:schemeClr val="bg1"/>
                </a:solidFill>
              </a:rPr>
              <a:t>Příklad hlasování</a:t>
            </a:r>
          </a:p>
        </p:txBody>
      </p:sp>
      <p:sp>
        <p:nvSpPr>
          <p:cNvPr id="6" name="Text Box 4"/>
          <p:cNvSpPr txBox="1">
            <a:spLocks noChangeArrowheads="1"/>
          </p:cNvSpPr>
          <p:nvPr/>
        </p:nvSpPr>
        <p:spPr bwMode="auto">
          <a:xfrm>
            <a:off x="419100" y="4448175"/>
            <a:ext cx="8115300" cy="19636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5600" indent="-355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0000"/>
              </a:spcBef>
              <a:buClr>
                <a:srgbClr val="666699"/>
              </a:buClr>
              <a:buSzPct val="80000"/>
              <a:buFont typeface="Wingdings" pitchFamily="2" charset="2"/>
              <a:buChar char="n"/>
            </a:pPr>
            <a:r>
              <a:rPr lang="cs-CZ" altLang="cs-CZ" sz="1600" dirty="0" smtClean="0"/>
              <a:t>Od 7.11.2013 do 6.4.2017 se vedle hlasování o nastavení 2T </a:t>
            </a:r>
            <a:r>
              <a:rPr lang="cs-CZ" altLang="cs-CZ" sz="1600" dirty="0" err="1" smtClean="0"/>
              <a:t>repo</a:t>
            </a:r>
            <a:r>
              <a:rPr lang="cs-CZ" altLang="cs-CZ" sz="1600" dirty="0" smtClean="0"/>
              <a:t> sazby hlasovalo o zahájení a následně (implicitně) také o pokračování využívání kurzového závazku jako nástroje měnové politiky.</a:t>
            </a:r>
          </a:p>
          <a:p>
            <a:pPr eaLnBrk="1" hangingPunct="1">
              <a:spcBef>
                <a:spcPct val="30000"/>
              </a:spcBef>
              <a:buClr>
                <a:srgbClr val="666699"/>
              </a:buClr>
              <a:buSzPct val="80000"/>
              <a:buFont typeface="Wingdings" pitchFamily="2" charset="2"/>
              <a:buChar char="n"/>
            </a:pPr>
            <a:r>
              <a:rPr lang="cs-CZ" altLang="cs-CZ" sz="1600" dirty="0" smtClean="0"/>
              <a:t>Od zahájení do ukončení využívání kurzového závazku se nastavení 2T </a:t>
            </a:r>
            <a:r>
              <a:rPr lang="cs-CZ" altLang="cs-CZ" sz="1600" dirty="0" err="1" smtClean="0"/>
              <a:t>repo</a:t>
            </a:r>
            <a:r>
              <a:rPr lang="cs-CZ" altLang="cs-CZ" sz="1600" dirty="0" smtClean="0"/>
              <a:t> sazby neměnilo.</a:t>
            </a:r>
          </a:p>
          <a:p>
            <a:pPr eaLnBrk="1" hangingPunct="1">
              <a:spcBef>
                <a:spcPct val="30000"/>
              </a:spcBef>
              <a:buClr>
                <a:srgbClr val="666699"/>
              </a:buClr>
              <a:buSzPct val="80000"/>
              <a:buFont typeface="Wingdings" pitchFamily="2" charset="2"/>
              <a:buChar char="n"/>
            </a:pPr>
            <a:r>
              <a:rPr lang="cs-CZ" sz="1600" dirty="0" smtClean="0"/>
              <a:t>Výsledek </a:t>
            </a:r>
            <a:r>
              <a:rPr lang="cs-CZ" sz="1600" dirty="0"/>
              <a:t>hlasování o </a:t>
            </a:r>
            <a:r>
              <a:rPr lang="cs-CZ" sz="1600" dirty="0" smtClean="0"/>
              <a:t>kurzovém závazku </a:t>
            </a:r>
            <a:r>
              <a:rPr lang="cs-CZ" sz="1600" dirty="0"/>
              <a:t>je zaznamenán v Protokolu o hlasování členů bankovní rady ČNB o devizových </a:t>
            </a:r>
            <a:r>
              <a:rPr lang="cs-CZ" sz="1600" dirty="0" smtClean="0"/>
              <a:t>intervencích, který je chráněn po dobu 6 let.</a:t>
            </a:r>
            <a:endParaRPr lang="cs-CZ" altLang="cs-CZ" sz="1600" dirty="0"/>
          </a:p>
        </p:txBody>
      </p:sp>
      <p:sp>
        <p:nvSpPr>
          <p:cNvPr id="7" name="TextovéPole 6"/>
          <p:cNvSpPr txBox="1"/>
          <p:nvPr/>
        </p:nvSpPr>
        <p:spPr>
          <a:xfrm>
            <a:off x="7106193" y="3810000"/>
            <a:ext cx="1943100" cy="276999"/>
          </a:xfrm>
          <a:prstGeom prst="rect">
            <a:avLst/>
          </a:prstGeom>
          <a:noFill/>
        </p:spPr>
        <p:txBody>
          <a:bodyPr wrap="square" rtlCol="0">
            <a:spAutoFit/>
          </a:bodyPr>
          <a:lstStyle/>
          <a:p>
            <a:r>
              <a:rPr lang="cs-CZ" sz="1200" dirty="0" smtClean="0"/>
              <a:t>Pramen: ČNB</a:t>
            </a:r>
            <a:endParaRPr lang="cs-CZ" sz="1200"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350" y="974725"/>
            <a:ext cx="8772525" cy="3427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62479692"/>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6DD136A-D1AB-4356-90CE-FF70B8DC96BE}" type="slidenum">
              <a:rPr lang="cs-CZ" altLang="cs-CZ" sz="1400" smtClean="0"/>
              <a:pPr eaLnBrk="1" hangingPunct="1">
                <a:spcBef>
                  <a:spcPct val="0"/>
                </a:spcBef>
                <a:buFontTx/>
                <a:buNone/>
              </a:pPr>
              <a:t>29</a:t>
            </a:fld>
            <a:endParaRPr lang="cs-CZ" altLang="cs-CZ" sz="1400" dirty="0" smtClean="0"/>
          </a:p>
        </p:txBody>
      </p:sp>
      <p:sp>
        <p:nvSpPr>
          <p:cNvPr id="30723"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0724" name="Rectangle 3"/>
          <p:cNvSpPr>
            <a:spLocks noGrp="1" noChangeArrowheads="1"/>
          </p:cNvSpPr>
          <p:nvPr>
            <p:ph type="title"/>
          </p:nvPr>
        </p:nvSpPr>
        <p:spPr>
          <a:xfrm>
            <a:off x="179388" y="0"/>
            <a:ext cx="8785225" cy="908050"/>
          </a:xfrm>
        </p:spPr>
        <p:txBody>
          <a:bodyPr/>
          <a:lstStyle/>
          <a:p>
            <a:pPr eaLnBrk="1" hangingPunct="1"/>
            <a:r>
              <a:rPr lang="cs-CZ" altLang="cs-CZ" sz="2400" b="1" dirty="0" smtClean="0">
                <a:solidFill>
                  <a:schemeClr val="bg1"/>
                </a:solidFill>
              </a:rPr>
              <a:t>Zasedání BR ČNB</a:t>
            </a:r>
            <a:br>
              <a:rPr lang="cs-CZ" altLang="cs-CZ" sz="2400" b="1" dirty="0" smtClean="0">
                <a:solidFill>
                  <a:schemeClr val="bg1"/>
                </a:solidFill>
              </a:rPr>
            </a:br>
            <a:r>
              <a:rPr lang="cs-CZ" altLang="cs-CZ" sz="1800" b="1" dirty="0" smtClean="0">
                <a:solidFill>
                  <a:schemeClr val="bg1"/>
                </a:solidFill>
              </a:rPr>
              <a:t>Nastavení </a:t>
            </a:r>
            <a:r>
              <a:rPr lang="cs-CZ" altLang="cs-CZ" sz="1800" b="1" dirty="0" err="1" smtClean="0">
                <a:solidFill>
                  <a:schemeClr val="bg1"/>
                </a:solidFill>
              </a:rPr>
              <a:t>měnověpolitických</a:t>
            </a:r>
            <a:r>
              <a:rPr lang="cs-CZ" altLang="cs-CZ" sz="1800" b="1" dirty="0" smtClean="0">
                <a:solidFill>
                  <a:schemeClr val="bg1"/>
                </a:solidFill>
              </a:rPr>
              <a:t> nástrojů</a:t>
            </a:r>
          </a:p>
        </p:txBody>
      </p:sp>
      <p:sp>
        <p:nvSpPr>
          <p:cNvPr id="30725" name="Rectangle 4"/>
          <p:cNvSpPr>
            <a:spLocks noGrp="1" noChangeArrowheads="1"/>
          </p:cNvSpPr>
          <p:nvPr>
            <p:ph type="body" idx="1"/>
          </p:nvPr>
        </p:nvSpPr>
        <p:spPr>
          <a:xfrm>
            <a:off x="395288" y="998538"/>
            <a:ext cx="8497887" cy="5302250"/>
          </a:xfrm>
          <a:noFill/>
        </p:spPr>
        <p:txBody>
          <a:bodyPr/>
          <a:lstStyle/>
          <a:p>
            <a:pPr eaLnBrk="1" hangingPunct="1">
              <a:spcBef>
                <a:spcPct val="30000"/>
              </a:spcBef>
              <a:buClr>
                <a:schemeClr val="accent2"/>
              </a:buClr>
              <a:buFont typeface="Wingdings" pitchFamily="2" charset="2"/>
              <a:buChar char="§"/>
            </a:pPr>
            <a:r>
              <a:rPr lang="cs-CZ" altLang="cs-CZ" sz="1500" dirty="0" smtClean="0"/>
              <a:t>D (čtvrtek dopoledne): </a:t>
            </a:r>
            <a:r>
              <a:rPr lang="cs-CZ" altLang="cs-CZ" sz="1500" b="1" dirty="0" smtClean="0"/>
              <a:t>Jednání BR</a:t>
            </a:r>
            <a:r>
              <a:rPr lang="cs-CZ" altLang="cs-CZ" sz="1500" dirty="0" smtClean="0"/>
              <a:t> k rozhodnutí o měnové politice. Po hlasování BR je kromě prezentace na TK bankovní radou schvalován text </a:t>
            </a:r>
            <a:r>
              <a:rPr lang="cs-CZ" altLang="cs-CZ" sz="1500" b="1" dirty="0" smtClean="0"/>
              <a:t>Prohlášení</a:t>
            </a:r>
            <a:r>
              <a:rPr lang="cs-CZ" altLang="cs-CZ" sz="1500" dirty="0" smtClean="0"/>
              <a:t> i text </a:t>
            </a:r>
            <a:r>
              <a:rPr lang="cs-CZ" altLang="cs-CZ" sz="1500" b="1" dirty="0" smtClean="0"/>
              <a:t>Shrnutí Zprávy o inflaci</a:t>
            </a:r>
            <a:r>
              <a:rPr lang="cs-CZ" altLang="cs-CZ" sz="1500" dirty="0" smtClean="0"/>
              <a:t> (pouze u tzv. velkých SZ)</a:t>
            </a:r>
          </a:p>
          <a:p>
            <a:pPr eaLnBrk="1" hangingPunct="1">
              <a:spcBef>
                <a:spcPct val="30000"/>
              </a:spcBef>
              <a:buClr>
                <a:schemeClr val="accent2"/>
              </a:buClr>
              <a:buFont typeface="Wingdings" pitchFamily="2" charset="2"/>
              <a:buChar char="§"/>
            </a:pPr>
            <a:r>
              <a:rPr lang="cs-CZ" altLang="cs-CZ" sz="1500" dirty="0" smtClean="0"/>
              <a:t>D (13 hod): Zveřejněno</a:t>
            </a:r>
            <a:r>
              <a:rPr lang="cs-CZ" altLang="cs-CZ" sz="1500" b="1" dirty="0" smtClean="0"/>
              <a:t> rozhodnutí BR</a:t>
            </a:r>
            <a:r>
              <a:rPr lang="cs-CZ" altLang="cs-CZ" sz="1500" dirty="0" smtClean="0"/>
              <a:t>.</a:t>
            </a:r>
            <a:endParaRPr lang="cs-CZ" altLang="cs-CZ" sz="1500" b="1" dirty="0" smtClean="0"/>
          </a:p>
          <a:p>
            <a:pPr eaLnBrk="1" hangingPunct="1">
              <a:spcBef>
                <a:spcPct val="30000"/>
              </a:spcBef>
              <a:buClr>
                <a:schemeClr val="accent2"/>
              </a:buClr>
              <a:buFont typeface="Wingdings" pitchFamily="2" charset="2"/>
              <a:buChar char="§"/>
            </a:pPr>
            <a:r>
              <a:rPr lang="cs-CZ" altLang="cs-CZ" sz="1500" dirty="0" smtClean="0"/>
              <a:t>D (14.15 hod): </a:t>
            </a:r>
            <a:r>
              <a:rPr lang="cs-CZ" altLang="cs-CZ" sz="1500" b="1" dirty="0" smtClean="0"/>
              <a:t>Tisková konference s prezentací k rozhodnutí</a:t>
            </a:r>
            <a:r>
              <a:rPr lang="cs-CZ" altLang="cs-CZ" sz="1500" dirty="0" smtClean="0"/>
              <a:t>, během níž je přečten text </a:t>
            </a:r>
            <a:r>
              <a:rPr lang="cs-CZ" altLang="cs-CZ" sz="1500" b="1" dirty="0" smtClean="0"/>
              <a:t>Prohlášení</a:t>
            </a:r>
            <a:endParaRPr lang="cs-CZ" altLang="cs-CZ" sz="1500" dirty="0" smtClean="0"/>
          </a:p>
          <a:p>
            <a:pPr lvl="1" eaLnBrk="1" hangingPunct="1">
              <a:spcBef>
                <a:spcPct val="30000"/>
              </a:spcBef>
              <a:buClr>
                <a:schemeClr val="accent2"/>
              </a:buClr>
              <a:buFont typeface="Wingdings" pitchFamily="2" charset="2"/>
              <a:buChar char="§"/>
            </a:pPr>
            <a:r>
              <a:rPr lang="cs-CZ" altLang="cs-CZ" sz="1500" dirty="0" smtClean="0"/>
              <a:t>... včetně poměru hlasování (pouze hlasování o sazbách, nikoli o používání kurzového závazku jako nástroje MP)</a:t>
            </a:r>
          </a:p>
          <a:p>
            <a:pPr lvl="1" eaLnBrk="1" hangingPunct="1">
              <a:spcBef>
                <a:spcPct val="30000"/>
              </a:spcBef>
              <a:buClr>
                <a:schemeClr val="accent2"/>
              </a:buClr>
              <a:buFont typeface="Wingdings" pitchFamily="2" charset="2"/>
              <a:buChar char="§"/>
            </a:pPr>
            <a:r>
              <a:rPr lang="cs-CZ" altLang="cs-CZ" sz="1500" dirty="0" smtClean="0"/>
              <a:t>prezentace z tiskové konference je zveřejněna po jejím skončení, a to většinou kolem 15 hod., počínaje květnem 2007 je cca s hodinovým odstupem po TK zveřejňován na internetových stránkách ČNB také zvukový záznam z TK</a:t>
            </a:r>
          </a:p>
          <a:p>
            <a:pPr eaLnBrk="1" hangingPunct="1">
              <a:spcBef>
                <a:spcPct val="30000"/>
              </a:spcBef>
              <a:buClr>
                <a:schemeClr val="accent2"/>
              </a:buClr>
              <a:buFont typeface="Wingdings" pitchFamily="2" charset="2"/>
              <a:buChar char="§"/>
            </a:pPr>
            <a:r>
              <a:rPr lang="cs-CZ" altLang="cs-CZ" sz="1500" dirty="0" smtClean="0"/>
              <a:t>D+1 </a:t>
            </a:r>
            <a:r>
              <a:rPr lang="cs-CZ" altLang="cs-CZ" sz="1500" b="1" dirty="0" smtClean="0"/>
              <a:t>Setkání s analytiky</a:t>
            </a:r>
            <a:r>
              <a:rPr lang="cs-CZ" altLang="cs-CZ" sz="1500" dirty="0" smtClean="0"/>
              <a:t>, které se koná čtvrtletně vždy po projednání tzv. velké Situační zprávy.</a:t>
            </a:r>
          </a:p>
          <a:p>
            <a:pPr eaLnBrk="1" hangingPunct="1">
              <a:spcBef>
                <a:spcPct val="30000"/>
              </a:spcBef>
              <a:buClr>
                <a:schemeClr val="accent2"/>
              </a:buClr>
              <a:buFont typeface="Wingdings" pitchFamily="2" charset="2"/>
              <a:buChar char="§"/>
            </a:pPr>
            <a:r>
              <a:rPr lang="cs-CZ" altLang="cs-CZ" sz="1500" dirty="0" smtClean="0"/>
              <a:t>D+4 (pondělí): Zveřejnění </a:t>
            </a:r>
            <a:r>
              <a:rPr lang="cs-CZ" altLang="cs-CZ" sz="1500" b="1" dirty="0" smtClean="0"/>
              <a:t>Shrnutí Zprávy o inflaci</a:t>
            </a:r>
            <a:r>
              <a:rPr lang="cs-CZ" altLang="cs-CZ" sz="1500" dirty="0" smtClean="0"/>
              <a:t> včetně </a:t>
            </a:r>
            <a:r>
              <a:rPr lang="cs-CZ" altLang="cs-CZ" sz="1500" b="1" dirty="0" smtClean="0"/>
              <a:t>tabulky klíčových </a:t>
            </a:r>
            <a:r>
              <a:rPr lang="cs-CZ" altLang="cs-CZ" sz="1500" b="1" dirty="0" err="1" smtClean="0"/>
              <a:t>makroindikátorů</a:t>
            </a:r>
            <a:r>
              <a:rPr lang="cs-CZ" altLang="cs-CZ" sz="1500" dirty="0" smtClean="0"/>
              <a:t> (platí pouze pro tzv. velké SZ).</a:t>
            </a:r>
          </a:p>
          <a:p>
            <a:pPr eaLnBrk="1" hangingPunct="1">
              <a:spcBef>
                <a:spcPct val="30000"/>
              </a:spcBef>
              <a:buClr>
                <a:schemeClr val="accent2"/>
              </a:buClr>
              <a:buFont typeface="Wingdings" pitchFamily="2" charset="2"/>
              <a:buChar char="§"/>
            </a:pPr>
            <a:r>
              <a:rPr lang="cs-CZ" altLang="cs-CZ" sz="1500" dirty="0" smtClean="0"/>
              <a:t>D+8 (pátek): Zveřejnění </a:t>
            </a:r>
            <a:r>
              <a:rPr lang="cs-CZ" altLang="cs-CZ" sz="1500" b="1" dirty="0" smtClean="0"/>
              <a:t>veřejného záznamu z jednání BR</a:t>
            </a:r>
            <a:r>
              <a:rPr lang="cs-CZ" altLang="cs-CZ" sz="1500" dirty="0" smtClean="0"/>
              <a:t> (</a:t>
            </a:r>
            <a:r>
              <a:rPr lang="cs-CZ" altLang="cs-CZ" sz="1500" dirty="0"/>
              <a:t>obsahuje zapracovaný </a:t>
            </a:r>
            <a:r>
              <a:rPr lang="cs-CZ" altLang="cs-CZ" sz="1500" i="1" dirty="0" smtClean="0"/>
              <a:t>Protokol </a:t>
            </a:r>
            <a:r>
              <a:rPr lang="cs-CZ" altLang="cs-CZ" sz="1500" i="1" dirty="0"/>
              <a:t>o </a:t>
            </a:r>
            <a:r>
              <a:rPr lang="cs-CZ" altLang="cs-CZ" sz="1500" i="1" dirty="0" smtClean="0"/>
              <a:t>jmenovitém hlasování </a:t>
            </a:r>
            <a:r>
              <a:rPr lang="cs-CZ" altLang="cs-CZ" sz="1500" i="1" dirty="0"/>
              <a:t>členů </a:t>
            </a:r>
            <a:r>
              <a:rPr lang="cs-CZ" altLang="cs-CZ" sz="1500" i="1" dirty="0" smtClean="0"/>
              <a:t>BR </a:t>
            </a:r>
            <a:r>
              <a:rPr lang="cs-CZ" altLang="cs-CZ" sz="1500" i="1" dirty="0"/>
              <a:t>o úrokových </a:t>
            </a:r>
            <a:r>
              <a:rPr lang="cs-CZ" altLang="cs-CZ" sz="1500" i="1" dirty="0" smtClean="0"/>
              <a:t>sazbách</a:t>
            </a:r>
            <a:r>
              <a:rPr lang="cs-CZ" altLang="cs-CZ" sz="1500" dirty="0" smtClean="0"/>
              <a:t>) a </a:t>
            </a:r>
            <a:r>
              <a:rPr lang="cs-CZ" altLang="cs-CZ" sz="1500" b="1" dirty="0" smtClean="0"/>
              <a:t>Zprávy o inflaci</a:t>
            </a:r>
            <a:r>
              <a:rPr lang="cs-CZ" altLang="cs-CZ" sz="1500" dirty="0" smtClean="0"/>
              <a:t> (u tzv. velké SZ).</a:t>
            </a:r>
          </a:p>
          <a:p>
            <a:pPr eaLnBrk="1" hangingPunct="1">
              <a:spcBef>
                <a:spcPct val="30000"/>
              </a:spcBef>
              <a:buClr>
                <a:schemeClr val="accent2"/>
              </a:buClr>
              <a:buFont typeface="Wingdings" pitchFamily="2" charset="2"/>
              <a:buChar char="§"/>
            </a:pPr>
            <a:r>
              <a:rPr lang="cs-CZ" altLang="cs-CZ" sz="1500" u="sng" dirty="0" smtClean="0"/>
              <a:t>S odstupem šesti let</a:t>
            </a:r>
            <a:r>
              <a:rPr lang="cs-CZ" altLang="cs-CZ" sz="1500" dirty="0" smtClean="0"/>
              <a:t> je pak zveřejňován podrobný </a:t>
            </a:r>
            <a:r>
              <a:rPr lang="cs-CZ" altLang="cs-CZ" sz="1500" b="1" dirty="0" smtClean="0"/>
              <a:t>protokol z měnového jednání bankovní rady</a:t>
            </a:r>
            <a:r>
              <a:rPr lang="cs-CZ" altLang="cs-CZ" sz="1500" dirty="0" smtClean="0"/>
              <a:t> (</a:t>
            </a:r>
            <a:r>
              <a:rPr lang="cs-CZ" altLang="cs-CZ" sz="1500" dirty="0"/>
              <a:t>obsahuje zapracovaný </a:t>
            </a:r>
            <a:r>
              <a:rPr lang="cs-CZ" altLang="cs-CZ" sz="1500" i="1" dirty="0" smtClean="0"/>
              <a:t>Protokol </a:t>
            </a:r>
            <a:r>
              <a:rPr lang="cs-CZ" altLang="cs-CZ" sz="1500" i="1" dirty="0"/>
              <a:t>o </a:t>
            </a:r>
            <a:r>
              <a:rPr lang="cs-CZ" altLang="cs-CZ" sz="1500" i="1" dirty="0" smtClean="0"/>
              <a:t>jmenovitém hlasování </a:t>
            </a:r>
            <a:r>
              <a:rPr lang="cs-CZ" altLang="cs-CZ" sz="1500" i="1" dirty="0"/>
              <a:t>členů </a:t>
            </a:r>
            <a:r>
              <a:rPr lang="cs-CZ" altLang="cs-CZ" sz="1500" i="1" dirty="0" smtClean="0"/>
              <a:t>BR </a:t>
            </a:r>
            <a:r>
              <a:rPr lang="cs-CZ" altLang="cs-CZ" sz="1500" i="1" dirty="0"/>
              <a:t>o devizových </a:t>
            </a:r>
            <a:r>
              <a:rPr lang="cs-CZ" altLang="cs-CZ" sz="1500" i="1" dirty="0" smtClean="0"/>
              <a:t>intervencích</a:t>
            </a:r>
            <a:r>
              <a:rPr lang="cs-CZ" altLang="cs-CZ" sz="1500" dirty="0" smtClean="0"/>
              <a:t>) a </a:t>
            </a:r>
            <a:r>
              <a:rPr lang="cs-CZ" altLang="cs-CZ" sz="1500" b="1" dirty="0" smtClean="0"/>
              <a:t>podklady pro rozhodování </a:t>
            </a:r>
            <a:r>
              <a:rPr lang="cs-CZ" altLang="cs-CZ" sz="1500" dirty="0" smtClean="0"/>
              <a:t>bankovní rady o měnových otázkách (Situační zpráva o hospodářském a měnovém vývoji a Měnově-politické doporučení).</a:t>
            </a:r>
            <a:endParaRPr lang="en-US" altLang="cs-CZ" sz="1500" dirty="0" smtClean="0"/>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Zástupný symbol pro číslo snímku 6"/>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4CE7DA4-3A56-44C3-956D-D3ED3EFB42BB}" type="slidenum">
              <a:rPr lang="cs-CZ" altLang="cs-CZ" sz="1400" smtClean="0"/>
              <a:pPr eaLnBrk="1" hangingPunct="1">
                <a:spcBef>
                  <a:spcPct val="0"/>
                </a:spcBef>
                <a:buFontTx/>
                <a:buNone/>
              </a:pPr>
              <a:t>3</a:t>
            </a:fld>
            <a:endParaRPr lang="cs-CZ" altLang="cs-CZ" sz="1400" smtClean="0"/>
          </a:p>
        </p:txBody>
      </p:sp>
      <p:pic>
        <p:nvPicPr>
          <p:cNvPr id="5123" name="Picture 2" descr="Paragraph"/>
          <p:cNvPicPr>
            <a:picLocks noChangeAspect="1" noChangeArrowheads="1"/>
          </p:cNvPicPr>
          <p:nvPr/>
        </p:nvPicPr>
        <p:blipFill>
          <a:blip r:embed="rId3">
            <a:lum bright="84000" contrast="-70000"/>
            <a:extLst>
              <a:ext uri="{28A0092B-C50C-407E-A947-70E740481C1C}">
                <a14:useLocalDpi xmlns:a14="http://schemas.microsoft.com/office/drawing/2010/main" val="0"/>
              </a:ext>
            </a:extLst>
          </a:blip>
          <a:srcRect/>
          <a:stretch>
            <a:fillRect/>
          </a:stretch>
        </p:blipFill>
        <p:spPr bwMode="auto">
          <a:xfrm>
            <a:off x="0" y="908050"/>
            <a:ext cx="914400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Rectangle 3"/>
          <p:cNvSpPr>
            <a:spLocks noGrp="1" noChangeArrowheads="1"/>
          </p:cNvSpPr>
          <p:nvPr>
            <p:ph type="body" sz="half" idx="1"/>
          </p:nvPr>
        </p:nvSpPr>
        <p:spPr>
          <a:xfrm>
            <a:off x="611188" y="1054100"/>
            <a:ext cx="8134350" cy="3351213"/>
          </a:xfrm>
        </p:spPr>
        <p:txBody>
          <a:bodyPr/>
          <a:lstStyle/>
          <a:p>
            <a:pPr marL="533400" indent="-533400" eaLnBrk="1" hangingPunct="1">
              <a:buFontTx/>
              <a:buNone/>
            </a:pPr>
            <a:r>
              <a:rPr lang="cs-CZ" altLang="cs-CZ" sz="1800" b="1" smtClean="0"/>
              <a:t>Úloha měnové politiky ČNB je právně kodifikována:</a:t>
            </a:r>
          </a:p>
          <a:p>
            <a:pPr marL="533400" indent="-533400" eaLnBrk="1" hangingPunct="1">
              <a:buFontTx/>
              <a:buAutoNum type="arabicPeriod"/>
            </a:pPr>
            <a:r>
              <a:rPr lang="cs-CZ" altLang="cs-CZ" sz="1800" smtClean="0"/>
              <a:t>v ustanoveních článku 98 Ústavy ČR</a:t>
            </a:r>
          </a:p>
          <a:p>
            <a:pPr marL="533400" indent="-533400" eaLnBrk="1" hangingPunct="1">
              <a:buFontTx/>
              <a:buAutoNum type="arabicPeriod"/>
            </a:pPr>
            <a:r>
              <a:rPr lang="cs-CZ" altLang="cs-CZ" sz="1800" smtClean="0"/>
              <a:t>§ 2 zákona č. 6/1993 Sb., o České národní bance, které jí ukládají:</a:t>
            </a:r>
          </a:p>
          <a:p>
            <a:pPr marL="1081088" lvl="1" indent="-457200" eaLnBrk="1" hangingPunct="1">
              <a:lnSpc>
                <a:spcPct val="200000"/>
              </a:lnSpc>
              <a:buFont typeface="Wingdings" pitchFamily="2" charset="2"/>
              <a:buChar char="ü"/>
            </a:pPr>
            <a:r>
              <a:rPr lang="cs-CZ" altLang="cs-CZ" sz="1800" b="1" smtClean="0">
                <a:solidFill>
                  <a:srgbClr val="FF3300"/>
                </a:solidFill>
              </a:rPr>
              <a:t>pečovat o cenovou stabilitu = hlavní cíl</a:t>
            </a:r>
          </a:p>
          <a:p>
            <a:pPr marL="1081088" lvl="1" indent="-457200" eaLnBrk="1" hangingPunct="1">
              <a:buFont typeface="Wingdings" pitchFamily="2" charset="2"/>
              <a:buChar char="ü"/>
            </a:pPr>
            <a:r>
              <a:rPr lang="cs-CZ" altLang="cs-CZ" sz="1800" smtClean="0"/>
              <a:t>kromě toho pečovat o </a:t>
            </a:r>
            <a:r>
              <a:rPr lang="cs-CZ" altLang="cs-CZ" sz="1800" i="1" smtClean="0"/>
              <a:t>finanční stabilitu</a:t>
            </a:r>
            <a:r>
              <a:rPr lang="cs-CZ" altLang="cs-CZ" sz="1800" smtClean="0"/>
              <a:t> a o bezpečné fungování finančního systému v ČR</a:t>
            </a:r>
          </a:p>
          <a:p>
            <a:pPr marL="1081088" lvl="1" indent="-457200" eaLnBrk="1" hangingPunct="1">
              <a:buFont typeface="Wingdings" pitchFamily="2" charset="2"/>
              <a:buChar char="ü"/>
            </a:pPr>
            <a:r>
              <a:rPr lang="cs-CZ" altLang="cs-CZ" sz="1800" smtClean="0"/>
              <a:t>a pokud tím není dotčen hlavní cíl ČNB, </a:t>
            </a:r>
            <a:r>
              <a:rPr lang="cs-CZ" altLang="cs-CZ" sz="1800" b="1" smtClean="0"/>
              <a:t>podporovat obecnou hospodářskou politiku vlády vedoucí k udržitelnému hospodářskému růstu </a:t>
            </a:r>
            <a:r>
              <a:rPr lang="cs-CZ" altLang="cs-CZ" sz="1800" smtClean="0"/>
              <a:t>a obecné hospodářské politiky v Evropské unii se záměrem přispět k dosažení cílů Evropské unie. </a:t>
            </a:r>
          </a:p>
          <a:p>
            <a:pPr marL="1081088" lvl="1" indent="-457200" eaLnBrk="1" hangingPunct="1">
              <a:buFontTx/>
              <a:buNone/>
            </a:pPr>
            <a:endParaRPr lang="cs-CZ" altLang="cs-CZ" sz="1800" smtClean="0"/>
          </a:p>
        </p:txBody>
      </p:sp>
      <p:pic>
        <p:nvPicPr>
          <p:cNvPr id="5125" name="Picture 4" descr="logo-c_samo_sed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438" y="6308725"/>
            <a:ext cx="75565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5"/>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5127" name="Rectangle 6"/>
          <p:cNvSpPr>
            <a:spLocks noChangeArrowheads="1"/>
          </p:cNvSpPr>
          <p:nvPr/>
        </p:nvSpPr>
        <p:spPr bwMode="auto">
          <a:xfrm>
            <a:off x="179388" y="0"/>
            <a:ext cx="8785225" cy="908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800" b="1">
                <a:solidFill>
                  <a:schemeClr val="bg1"/>
                </a:solidFill>
              </a:rPr>
              <a:t>Legislativní rámec činnosti ČNB</a:t>
            </a:r>
          </a:p>
        </p:txBody>
      </p:sp>
      <p:sp>
        <p:nvSpPr>
          <p:cNvPr id="5128" name="AutoShape 7"/>
          <p:cNvSpPr>
            <a:spLocks noChangeArrowheads="1"/>
          </p:cNvSpPr>
          <p:nvPr/>
        </p:nvSpPr>
        <p:spPr bwMode="auto">
          <a:xfrm>
            <a:off x="3419475" y="4495800"/>
            <a:ext cx="5256213" cy="2103438"/>
          </a:xfrm>
          <a:prstGeom prst="star16">
            <a:avLst>
              <a:gd name="adj" fmla="val 37500"/>
            </a:avLst>
          </a:prstGeom>
          <a:solidFill>
            <a:srgbClr val="99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lnSpc>
                <a:spcPct val="85000"/>
              </a:lnSpc>
              <a:spcBef>
                <a:spcPct val="0"/>
              </a:spcBef>
              <a:buFontTx/>
              <a:buNone/>
            </a:pPr>
            <a:r>
              <a:rPr lang="cs-CZ" altLang="cs-CZ" sz="1800" b="1" dirty="0">
                <a:solidFill>
                  <a:schemeClr val="bg1"/>
                </a:solidFill>
                <a:latin typeface="Arial Narrow" pitchFamily="34" charset="0"/>
              </a:rPr>
              <a:t>ČNB však není jen o </a:t>
            </a:r>
          </a:p>
          <a:p>
            <a:pPr algn="ctr" eaLnBrk="1" hangingPunct="1">
              <a:lnSpc>
                <a:spcPct val="85000"/>
              </a:lnSpc>
              <a:spcBef>
                <a:spcPct val="0"/>
              </a:spcBef>
              <a:buFontTx/>
              <a:buNone/>
            </a:pPr>
            <a:r>
              <a:rPr lang="cs-CZ" altLang="cs-CZ" sz="1800" b="1" dirty="0">
                <a:solidFill>
                  <a:schemeClr val="bg1"/>
                </a:solidFill>
                <a:latin typeface="Arial Narrow" pitchFamily="34" charset="0"/>
              </a:rPr>
              <a:t>měnové politice a udržování</a:t>
            </a:r>
          </a:p>
          <a:p>
            <a:pPr algn="ctr" eaLnBrk="1" hangingPunct="1">
              <a:lnSpc>
                <a:spcPct val="85000"/>
              </a:lnSpc>
              <a:spcBef>
                <a:spcPct val="0"/>
              </a:spcBef>
              <a:buFontTx/>
              <a:buNone/>
            </a:pPr>
            <a:r>
              <a:rPr lang="cs-CZ" altLang="cs-CZ" sz="1800" b="1" dirty="0">
                <a:solidFill>
                  <a:schemeClr val="bg1"/>
                </a:solidFill>
                <a:latin typeface="Arial Narrow" pitchFamily="34" charset="0"/>
              </a:rPr>
              <a:t>cenové </a:t>
            </a:r>
            <a:r>
              <a:rPr lang="cs-CZ" altLang="cs-CZ" sz="1800" b="1" dirty="0" smtClean="0">
                <a:solidFill>
                  <a:schemeClr val="bg1"/>
                </a:solidFill>
                <a:latin typeface="Arial Narrow" pitchFamily="34" charset="0"/>
              </a:rPr>
              <a:t>či finanční stability</a:t>
            </a:r>
            <a:r>
              <a:rPr lang="cs-CZ" altLang="cs-CZ" sz="1800" b="1" dirty="0">
                <a:solidFill>
                  <a:schemeClr val="bg1"/>
                </a:solidFill>
                <a:latin typeface="Arial Narrow" pitchFamily="34" charset="0"/>
              </a:rPr>
              <a:t>, ale</a:t>
            </a:r>
          </a:p>
          <a:p>
            <a:pPr algn="ctr" eaLnBrk="1" hangingPunct="1">
              <a:lnSpc>
                <a:spcPct val="85000"/>
              </a:lnSpc>
              <a:spcBef>
                <a:spcPct val="0"/>
              </a:spcBef>
              <a:buFontTx/>
              <a:buNone/>
            </a:pPr>
            <a:r>
              <a:rPr lang="cs-CZ" altLang="cs-CZ" sz="1800" b="1" dirty="0">
                <a:solidFill>
                  <a:schemeClr val="bg1"/>
                </a:solidFill>
                <a:latin typeface="Arial Narrow" pitchFamily="34" charset="0"/>
              </a:rPr>
              <a:t>i o mnoha</a:t>
            </a:r>
            <a:r>
              <a:rPr lang="cs-CZ" altLang="cs-CZ" sz="1800" b="1" dirty="0">
                <a:solidFill>
                  <a:srgbClr val="FFFF99"/>
                </a:solidFill>
                <a:latin typeface="Arial Narrow" pitchFamily="34" charset="0"/>
              </a:rPr>
              <a:t> praktických</a:t>
            </a:r>
          </a:p>
          <a:p>
            <a:pPr algn="ctr" eaLnBrk="1" hangingPunct="1">
              <a:lnSpc>
                <a:spcPct val="85000"/>
              </a:lnSpc>
              <a:spcBef>
                <a:spcPct val="0"/>
              </a:spcBef>
              <a:buFontTx/>
              <a:buNone/>
            </a:pPr>
            <a:r>
              <a:rPr lang="cs-CZ" altLang="cs-CZ" sz="1800" b="1" dirty="0">
                <a:solidFill>
                  <a:srgbClr val="FFFF99"/>
                </a:solidFill>
                <a:latin typeface="Arial Narrow" pitchFamily="34" charset="0"/>
              </a:rPr>
              <a:t>aspektech všedního</a:t>
            </a:r>
          </a:p>
          <a:p>
            <a:pPr algn="ctr" eaLnBrk="1" hangingPunct="1">
              <a:lnSpc>
                <a:spcPct val="85000"/>
              </a:lnSpc>
              <a:spcBef>
                <a:spcPct val="0"/>
              </a:spcBef>
              <a:buFontTx/>
              <a:buNone/>
            </a:pPr>
            <a:r>
              <a:rPr lang="cs-CZ" altLang="cs-CZ" sz="1800" b="1" dirty="0" smtClean="0">
                <a:solidFill>
                  <a:srgbClr val="FFFF99"/>
                </a:solidFill>
                <a:latin typeface="Arial Narrow" pitchFamily="34" charset="0"/>
              </a:rPr>
              <a:t>života...</a:t>
            </a:r>
            <a:endParaRPr lang="cs-CZ" altLang="cs-CZ" sz="1800" b="1" dirty="0">
              <a:solidFill>
                <a:srgbClr val="FFFF99"/>
              </a:solidFill>
              <a:latin typeface="Arial Narrow" pitchFamily="34" charset="0"/>
            </a:endParaRPr>
          </a:p>
        </p:txBody>
      </p:sp>
    </p:spTree>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C424553-B00E-4CE6-8E48-D6D679F419EA}" type="slidenum">
              <a:rPr lang="cs-CZ" altLang="cs-CZ" sz="1400" smtClean="0"/>
              <a:pPr eaLnBrk="1" hangingPunct="1">
                <a:spcBef>
                  <a:spcPct val="0"/>
                </a:spcBef>
                <a:buFontTx/>
                <a:buNone/>
              </a:pPr>
              <a:t>30</a:t>
            </a:fld>
            <a:endParaRPr lang="cs-CZ" altLang="cs-CZ" sz="1400" smtClean="0"/>
          </a:p>
        </p:txBody>
      </p:sp>
      <p:sp>
        <p:nvSpPr>
          <p:cNvPr id="31747" name="Rectangle 2"/>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1748" name="Rectangle 3"/>
          <p:cNvSpPr>
            <a:spLocks noGrp="1" noChangeArrowheads="1"/>
          </p:cNvSpPr>
          <p:nvPr>
            <p:ph type="title"/>
          </p:nvPr>
        </p:nvSpPr>
        <p:spPr>
          <a:xfrm>
            <a:off x="179388" y="0"/>
            <a:ext cx="8785225" cy="908050"/>
          </a:xfrm>
        </p:spPr>
        <p:txBody>
          <a:bodyPr/>
          <a:lstStyle/>
          <a:p>
            <a:pPr eaLnBrk="1" hangingPunct="1"/>
            <a:r>
              <a:rPr lang="cs-CZ" altLang="cs-CZ" sz="2800" b="1" dirty="0" smtClean="0">
                <a:solidFill>
                  <a:schemeClr val="bg1"/>
                </a:solidFill>
              </a:rPr>
              <a:t>Prognóza inflace</a:t>
            </a:r>
            <a:br>
              <a:rPr lang="cs-CZ" altLang="cs-CZ" sz="2800" b="1" dirty="0" smtClean="0">
                <a:solidFill>
                  <a:schemeClr val="bg1"/>
                </a:solidFill>
              </a:rPr>
            </a:br>
            <a:r>
              <a:rPr lang="cs-CZ" altLang="cs-CZ" sz="1600" b="1" dirty="0" smtClean="0">
                <a:solidFill>
                  <a:schemeClr val="bg1"/>
                </a:solidFill>
              </a:rPr>
              <a:t>(příklad prognózy zveřejněné 1. 2. 2018)</a:t>
            </a:r>
          </a:p>
        </p:txBody>
      </p:sp>
      <p:sp>
        <p:nvSpPr>
          <p:cNvPr id="31749" name="Rectangle 5"/>
          <p:cNvSpPr>
            <a:spLocks noChangeArrowheads="1"/>
          </p:cNvSpPr>
          <p:nvPr/>
        </p:nvSpPr>
        <p:spPr bwMode="auto">
          <a:xfrm>
            <a:off x="5292725" y="5971143"/>
            <a:ext cx="24801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cs-CZ" altLang="cs-CZ" sz="1800" dirty="0" smtClean="0"/>
              <a:t>1.čtvrtletí 2019: 1,9 % </a:t>
            </a:r>
            <a:endParaRPr lang="cs-CZ" altLang="cs-CZ" sz="1800" dirty="0"/>
          </a:p>
        </p:txBody>
      </p:sp>
      <p:sp>
        <p:nvSpPr>
          <p:cNvPr id="31750" name="Rectangle 12"/>
          <p:cNvSpPr>
            <a:spLocks noChangeArrowheads="1"/>
          </p:cNvSpPr>
          <p:nvPr/>
        </p:nvSpPr>
        <p:spPr bwMode="auto">
          <a:xfrm>
            <a:off x="5292725" y="6340475"/>
            <a:ext cx="24801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cs-CZ" altLang="cs-CZ" sz="1800" dirty="0" smtClean="0"/>
              <a:t>2.čtvrtletí 2019: 1,8 % </a:t>
            </a:r>
            <a:endParaRPr lang="cs-CZ" altLang="cs-CZ" sz="1800" dirty="0"/>
          </a:p>
        </p:txBody>
      </p:sp>
      <p:sp>
        <p:nvSpPr>
          <p:cNvPr id="2" name="TextovéPole 1"/>
          <p:cNvSpPr txBox="1"/>
          <p:nvPr/>
        </p:nvSpPr>
        <p:spPr>
          <a:xfrm>
            <a:off x="590550" y="6238875"/>
            <a:ext cx="1943100" cy="276999"/>
          </a:xfrm>
          <a:prstGeom prst="rect">
            <a:avLst/>
          </a:prstGeom>
          <a:noFill/>
        </p:spPr>
        <p:txBody>
          <a:bodyPr wrap="square" rtlCol="0">
            <a:spAutoFit/>
          </a:bodyPr>
          <a:lstStyle/>
          <a:p>
            <a:r>
              <a:rPr lang="cs-CZ" sz="1200" dirty="0" smtClean="0"/>
              <a:t>Pramen: ČNB</a:t>
            </a:r>
            <a:endParaRPr lang="cs-CZ" sz="1200"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550" y="1223963"/>
            <a:ext cx="7503499" cy="4214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2632EEC2-12A6-4600-B20C-461F71053015}" type="slidenum">
              <a:rPr lang="cs-CZ" altLang="cs-CZ" sz="1400" smtClean="0"/>
              <a:pPr eaLnBrk="1" hangingPunct="1">
                <a:spcBef>
                  <a:spcPct val="0"/>
                </a:spcBef>
                <a:buFontTx/>
                <a:buNone/>
              </a:pPr>
              <a:t>31</a:t>
            </a:fld>
            <a:endParaRPr lang="cs-CZ" altLang="cs-CZ" sz="1400" smtClean="0"/>
          </a:p>
        </p:txBody>
      </p:sp>
      <p:sp>
        <p:nvSpPr>
          <p:cNvPr id="32771" name="Rectangle 2"/>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2772" name="Rectangle 3"/>
          <p:cNvSpPr>
            <a:spLocks noGrp="1" noChangeArrowheads="1"/>
          </p:cNvSpPr>
          <p:nvPr>
            <p:ph type="title"/>
          </p:nvPr>
        </p:nvSpPr>
        <p:spPr>
          <a:xfrm>
            <a:off x="179388" y="0"/>
            <a:ext cx="8785225" cy="908050"/>
          </a:xfrm>
        </p:spPr>
        <p:txBody>
          <a:bodyPr/>
          <a:lstStyle/>
          <a:p>
            <a:pPr eaLnBrk="1" hangingPunct="1"/>
            <a:r>
              <a:rPr lang="cs-CZ" altLang="cs-CZ" sz="2800" b="1" dirty="0" smtClean="0">
                <a:solidFill>
                  <a:schemeClr val="bg1"/>
                </a:solidFill>
              </a:rPr>
              <a:t>Prognóza </a:t>
            </a:r>
            <a:r>
              <a:rPr lang="cs-CZ" altLang="cs-CZ" sz="2800" b="1" dirty="0" err="1" smtClean="0">
                <a:solidFill>
                  <a:schemeClr val="bg1"/>
                </a:solidFill>
              </a:rPr>
              <a:t>měnověpolitické</a:t>
            </a:r>
            <a:r>
              <a:rPr lang="cs-CZ" altLang="cs-CZ" sz="2800" b="1" dirty="0" smtClean="0">
                <a:solidFill>
                  <a:schemeClr val="bg1"/>
                </a:solidFill>
              </a:rPr>
              <a:t> </a:t>
            </a:r>
            <a:r>
              <a:rPr lang="cs-CZ" altLang="cs-CZ" sz="2800" b="1" dirty="0">
                <a:solidFill>
                  <a:schemeClr val="bg1"/>
                </a:solidFill>
              </a:rPr>
              <a:t>inflace </a:t>
            </a:r>
            <a:r>
              <a:rPr lang="cs-CZ" altLang="cs-CZ" sz="2800" b="1" dirty="0" smtClean="0">
                <a:solidFill>
                  <a:schemeClr val="bg1"/>
                </a:solidFill>
              </a:rPr>
              <a:t>(1. 2. 2018)</a:t>
            </a:r>
            <a:endParaRPr lang="cs-CZ" altLang="cs-CZ" sz="2800" b="1" dirty="0">
              <a:solidFill>
                <a:schemeClr val="bg1"/>
              </a:solidFill>
            </a:endParaRPr>
          </a:p>
        </p:txBody>
      </p:sp>
      <p:sp>
        <p:nvSpPr>
          <p:cNvPr id="32773" name="Rectangle 5"/>
          <p:cNvSpPr>
            <a:spLocks noChangeArrowheads="1"/>
          </p:cNvSpPr>
          <p:nvPr/>
        </p:nvSpPr>
        <p:spPr bwMode="auto">
          <a:xfrm>
            <a:off x="5330825" y="5937251"/>
            <a:ext cx="24801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cs-CZ" altLang="cs-CZ" sz="1800" dirty="0" smtClean="0"/>
              <a:t>1.čtvrtletí 2019: 1,9 % </a:t>
            </a:r>
            <a:endParaRPr lang="cs-CZ" altLang="cs-CZ" sz="1800" dirty="0"/>
          </a:p>
        </p:txBody>
      </p:sp>
      <p:sp>
        <p:nvSpPr>
          <p:cNvPr id="32774" name="Rectangle 12"/>
          <p:cNvSpPr>
            <a:spLocks noChangeArrowheads="1"/>
          </p:cNvSpPr>
          <p:nvPr/>
        </p:nvSpPr>
        <p:spPr bwMode="auto">
          <a:xfrm>
            <a:off x="5330825" y="6292850"/>
            <a:ext cx="248016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cs-CZ" altLang="cs-CZ" sz="1800" dirty="0" smtClean="0"/>
              <a:t>2.čtvrtletí 2019: 1,8 % </a:t>
            </a:r>
            <a:endParaRPr lang="cs-CZ" altLang="cs-CZ" sz="1800" dirty="0"/>
          </a:p>
        </p:txBody>
      </p:sp>
      <p:sp>
        <p:nvSpPr>
          <p:cNvPr id="9" name="TextovéPole 8"/>
          <p:cNvSpPr txBox="1"/>
          <p:nvPr/>
        </p:nvSpPr>
        <p:spPr>
          <a:xfrm>
            <a:off x="590550" y="6238875"/>
            <a:ext cx="1943100" cy="276999"/>
          </a:xfrm>
          <a:prstGeom prst="rect">
            <a:avLst/>
          </a:prstGeom>
          <a:noFill/>
        </p:spPr>
        <p:txBody>
          <a:bodyPr wrap="square" rtlCol="0">
            <a:spAutoFit/>
          </a:bodyPr>
          <a:lstStyle/>
          <a:p>
            <a:r>
              <a:rPr lang="cs-CZ" sz="1200" dirty="0" smtClean="0"/>
              <a:t>Pramen: ČNB</a:t>
            </a:r>
            <a:endParaRPr lang="cs-CZ" sz="1200" dirty="0"/>
          </a:p>
        </p:txBody>
      </p:sp>
      <p:pic>
        <p:nvPicPr>
          <p:cNvPr id="1433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0574" y="1243013"/>
            <a:ext cx="7197055" cy="4052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519B73B-CB88-478E-B1BF-CBDA15BFE823}" type="slidenum">
              <a:rPr lang="cs-CZ" altLang="cs-CZ" sz="1400" smtClean="0"/>
              <a:pPr eaLnBrk="1" hangingPunct="1">
                <a:spcBef>
                  <a:spcPct val="0"/>
                </a:spcBef>
                <a:buFontTx/>
                <a:buNone/>
              </a:pPr>
              <a:t>32</a:t>
            </a:fld>
            <a:endParaRPr lang="cs-CZ" altLang="cs-CZ" sz="1400" smtClean="0"/>
          </a:p>
        </p:txBody>
      </p:sp>
      <p:sp>
        <p:nvSpPr>
          <p:cNvPr id="33795" name="Rectangle 2"/>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3796" name="Rectangle 3"/>
          <p:cNvSpPr>
            <a:spLocks noGrp="1" noChangeArrowheads="1"/>
          </p:cNvSpPr>
          <p:nvPr>
            <p:ph type="title"/>
          </p:nvPr>
        </p:nvSpPr>
        <p:spPr>
          <a:xfrm>
            <a:off x="179388" y="0"/>
            <a:ext cx="8785225" cy="908050"/>
          </a:xfrm>
        </p:spPr>
        <p:txBody>
          <a:bodyPr/>
          <a:lstStyle/>
          <a:p>
            <a:pPr eaLnBrk="1" hangingPunct="1"/>
            <a:r>
              <a:rPr lang="cs-CZ" altLang="cs-CZ" sz="2800" b="1" dirty="0" smtClean="0">
                <a:solidFill>
                  <a:schemeClr val="bg1"/>
                </a:solidFill>
              </a:rPr>
              <a:t>Prognóza úrokových sazeb (1. 2. 2018)</a:t>
            </a:r>
            <a:br>
              <a:rPr lang="cs-CZ" altLang="cs-CZ" sz="2800" b="1" dirty="0" smtClean="0">
                <a:solidFill>
                  <a:schemeClr val="bg1"/>
                </a:solidFill>
              </a:rPr>
            </a:br>
            <a:r>
              <a:rPr lang="cs-CZ" altLang="cs-CZ" sz="1800" b="1" dirty="0" smtClean="0">
                <a:solidFill>
                  <a:schemeClr val="bg1"/>
                </a:solidFill>
              </a:rPr>
              <a:t>3M PRIBOR</a:t>
            </a:r>
          </a:p>
        </p:txBody>
      </p:sp>
      <p:sp>
        <p:nvSpPr>
          <p:cNvPr id="33797" name="Rectangle 5"/>
          <p:cNvSpPr>
            <a:spLocks noChangeArrowheads="1"/>
          </p:cNvSpPr>
          <p:nvPr/>
        </p:nvSpPr>
        <p:spPr bwMode="auto">
          <a:xfrm>
            <a:off x="6362700" y="5758032"/>
            <a:ext cx="1511300"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800" dirty="0" smtClean="0"/>
              <a:t>2018: 0,9 %</a:t>
            </a:r>
          </a:p>
          <a:p>
            <a:pPr eaLnBrk="1" hangingPunct="1">
              <a:spcBef>
                <a:spcPct val="50000"/>
              </a:spcBef>
              <a:buFontTx/>
              <a:buNone/>
            </a:pPr>
            <a:r>
              <a:rPr lang="cs-CZ" altLang="cs-CZ" sz="1800" dirty="0" smtClean="0"/>
              <a:t>2019: 1,7 %</a:t>
            </a:r>
          </a:p>
        </p:txBody>
      </p:sp>
      <p:sp>
        <p:nvSpPr>
          <p:cNvPr id="8" name="TextovéPole 7"/>
          <p:cNvSpPr txBox="1"/>
          <p:nvPr/>
        </p:nvSpPr>
        <p:spPr>
          <a:xfrm>
            <a:off x="590550" y="6238875"/>
            <a:ext cx="1943100" cy="276999"/>
          </a:xfrm>
          <a:prstGeom prst="rect">
            <a:avLst/>
          </a:prstGeom>
          <a:noFill/>
        </p:spPr>
        <p:txBody>
          <a:bodyPr wrap="square" rtlCol="0">
            <a:spAutoFit/>
          </a:bodyPr>
          <a:lstStyle/>
          <a:p>
            <a:r>
              <a:rPr lang="cs-CZ" sz="1200" dirty="0" smtClean="0"/>
              <a:t>Pramen: ČNB</a:t>
            </a:r>
            <a:endParaRPr lang="cs-CZ" sz="1200" dirty="0"/>
          </a:p>
        </p:txBody>
      </p:sp>
      <p:pic>
        <p:nvPicPr>
          <p:cNvPr id="1536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1572" y="1419225"/>
            <a:ext cx="7236053" cy="4074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7275" y="1438276"/>
            <a:ext cx="7278352" cy="47148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9"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D585D87-1C4E-497D-A7AC-06739E53F89D}" type="slidenum">
              <a:rPr lang="cs-CZ" altLang="cs-CZ" sz="1400" smtClean="0"/>
              <a:pPr eaLnBrk="1" hangingPunct="1">
                <a:spcBef>
                  <a:spcPct val="0"/>
                </a:spcBef>
                <a:buFontTx/>
                <a:buNone/>
              </a:pPr>
              <a:t>33</a:t>
            </a:fld>
            <a:endParaRPr lang="cs-CZ" altLang="cs-CZ" sz="1400" smtClean="0"/>
          </a:p>
        </p:txBody>
      </p:sp>
      <p:sp>
        <p:nvSpPr>
          <p:cNvPr id="34820" name="Rectangle 3"/>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4821" name="Rectangle 4"/>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Vývoj úrokových sazeb</a:t>
            </a:r>
            <a:br>
              <a:rPr lang="cs-CZ" altLang="cs-CZ" sz="2800" b="1" smtClean="0">
                <a:solidFill>
                  <a:schemeClr val="bg1"/>
                </a:solidFill>
              </a:rPr>
            </a:br>
            <a:r>
              <a:rPr lang="cs-CZ" altLang="cs-CZ" sz="1800" b="1" smtClean="0">
                <a:solidFill>
                  <a:schemeClr val="bg1"/>
                </a:solidFill>
              </a:rPr>
              <a:t>Měnověpolitická sazba a tržní sazby</a:t>
            </a:r>
          </a:p>
        </p:txBody>
      </p:sp>
      <p:sp>
        <p:nvSpPr>
          <p:cNvPr id="34822" name="AutoShape 6"/>
          <p:cNvSpPr>
            <a:spLocks noChangeArrowheads="1"/>
          </p:cNvSpPr>
          <p:nvPr/>
        </p:nvSpPr>
        <p:spPr bwMode="auto">
          <a:xfrm>
            <a:off x="5905500" y="4338638"/>
            <a:ext cx="266700" cy="333375"/>
          </a:xfrm>
          <a:prstGeom prst="upDownArrow">
            <a:avLst>
              <a:gd name="adj1" fmla="val 50000"/>
              <a:gd name="adj2" fmla="val 24172"/>
            </a:avLst>
          </a:prstGeom>
          <a:solidFill>
            <a:srgbClr val="FF0000">
              <a:alpha val="25098"/>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cs-CZ" altLang="cs-CZ" sz="2400" b="1" dirty="0">
                <a:solidFill>
                  <a:schemeClr val="bg1"/>
                </a:solidFill>
              </a:rPr>
              <a:t>!</a:t>
            </a:r>
          </a:p>
        </p:txBody>
      </p:sp>
      <p:sp>
        <p:nvSpPr>
          <p:cNvPr id="34823" name="Text Box 5"/>
          <p:cNvSpPr txBox="1">
            <a:spLocks noChangeArrowheads="1"/>
          </p:cNvSpPr>
          <p:nvPr/>
        </p:nvSpPr>
        <p:spPr bwMode="auto">
          <a:xfrm rot="-5400000">
            <a:off x="-845344" y="3431382"/>
            <a:ext cx="31384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200" b="1"/>
              <a:t>Měnověpolitická sazba a tržní sazby</a:t>
            </a:r>
          </a:p>
          <a:p>
            <a:pPr algn="ctr">
              <a:spcBef>
                <a:spcPct val="0"/>
              </a:spcBef>
              <a:buFontTx/>
              <a:buNone/>
            </a:pPr>
            <a:r>
              <a:rPr lang="cs-CZ" altLang="cs-CZ" sz="1200"/>
              <a:t>(% p.a.)</a:t>
            </a:r>
            <a:endParaRPr lang="en-US" altLang="cs-CZ" sz="1200"/>
          </a:p>
        </p:txBody>
      </p:sp>
    </p:spTree>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B6BAEF64-E279-4F37-9C62-8952FD1254A4}" type="slidenum">
              <a:rPr lang="cs-CZ" altLang="cs-CZ" sz="1400" smtClean="0"/>
              <a:pPr eaLnBrk="1" hangingPunct="1">
                <a:spcBef>
                  <a:spcPct val="0"/>
                </a:spcBef>
                <a:buFontTx/>
                <a:buNone/>
              </a:pPr>
              <a:t>34</a:t>
            </a:fld>
            <a:endParaRPr lang="cs-CZ" altLang="cs-CZ" sz="1400" smtClean="0"/>
          </a:p>
        </p:txBody>
      </p:sp>
      <p:sp>
        <p:nvSpPr>
          <p:cNvPr id="36867" name="Rectangle 3"/>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6868" name="Rectangle 4"/>
          <p:cNvSpPr>
            <a:spLocks noGrp="1" noChangeArrowheads="1"/>
          </p:cNvSpPr>
          <p:nvPr>
            <p:ph type="title"/>
          </p:nvPr>
        </p:nvSpPr>
        <p:spPr>
          <a:xfrm>
            <a:off x="179388" y="0"/>
            <a:ext cx="8785225" cy="908050"/>
          </a:xfrm>
        </p:spPr>
        <p:txBody>
          <a:bodyPr/>
          <a:lstStyle/>
          <a:p>
            <a:pPr eaLnBrk="1" hangingPunct="1"/>
            <a:r>
              <a:rPr lang="cs-CZ" altLang="cs-CZ" sz="2800" b="1" dirty="0">
                <a:solidFill>
                  <a:schemeClr val="bg1"/>
                </a:solidFill>
              </a:rPr>
              <a:t>Prognóza </a:t>
            </a:r>
            <a:r>
              <a:rPr lang="cs-CZ" altLang="cs-CZ" sz="2800" b="1" dirty="0" smtClean="0">
                <a:solidFill>
                  <a:schemeClr val="bg1"/>
                </a:solidFill>
              </a:rPr>
              <a:t>kurzu CZK/EUR (1</a:t>
            </a:r>
            <a:r>
              <a:rPr lang="cs-CZ" altLang="cs-CZ" sz="2800" b="1" dirty="0">
                <a:solidFill>
                  <a:schemeClr val="bg1"/>
                </a:solidFill>
              </a:rPr>
              <a:t>. 2. </a:t>
            </a:r>
            <a:r>
              <a:rPr lang="cs-CZ" altLang="cs-CZ" sz="2800" b="1" dirty="0" smtClean="0">
                <a:solidFill>
                  <a:schemeClr val="bg1"/>
                </a:solidFill>
              </a:rPr>
              <a:t>2018)</a:t>
            </a:r>
          </a:p>
        </p:txBody>
      </p:sp>
      <p:sp>
        <p:nvSpPr>
          <p:cNvPr id="10" name="TextovéPole 9"/>
          <p:cNvSpPr txBox="1"/>
          <p:nvPr/>
        </p:nvSpPr>
        <p:spPr>
          <a:xfrm>
            <a:off x="590550" y="6238875"/>
            <a:ext cx="1943100" cy="276999"/>
          </a:xfrm>
          <a:prstGeom prst="rect">
            <a:avLst/>
          </a:prstGeom>
          <a:noFill/>
        </p:spPr>
        <p:txBody>
          <a:bodyPr wrap="square" rtlCol="0">
            <a:spAutoFit/>
          </a:bodyPr>
          <a:lstStyle/>
          <a:p>
            <a:r>
              <a:rPr lang="cs-CZ" sz="1200" dirty="0" smtClean="0"/>
              <a:t>Pramen: ČNB</a:t>
            </a:r>
            <a:endParaRPr lang="cs-CZ" sz="1200" dirty="0"/>
          </a:p>
        </p:txBody>
      </p:sp>
      <p:sp>
        <p:nvSpPr>
          <p:cNvPr id="9" name="Rectangle 5"/>
          <p:cNvSpPr>
            <a:spLocks noChangeArrowheads="1"/>
          </p:cNvSpPr>
          <p:nvPr/>
        </p:nvSpPr>
        <p:spPr bwMode="auto">
          <a:xfrm>
            <a:off x="7542213" y="2884488"/>
            <a:ext cx="1493837"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800" dirty="0" smtClean="0"/>
              <a:t>2018:  24,90</a:t>
            </a:r>
            <a:endParaRPr lang="cs-CZ" altLang="cs-CZ" sz="1800" dirty="0"/>
          </a:p>
          <a:p>
            <a:pPr eaLnBrk="1" hangingPunct="1">
              <a:spcBef>
                <a:spcPct val="50000"/>
              </a:spcBef>
              <a:buFontTx/>
              <a:buNone/>
            </a:pPr>
            <a:r>
              <a:rPr lang="cs-CZ" altLang="cs-CZ" sz="1800" dirty="0" smtClean="0"/>
              <a:t>2019:  24,50</a:t>
            </a:r>
            <a:endParaRPr lang="cs-CZ" altLang="cs-CZ" sz="1800"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824038"/>
            <a:ext cx="6858768" cy="386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E168FB9-1390-46AE-ACEC-F0C3DD236652}" type="slidenum">
              <a:rPr lang="cs-CZ" altLang="cs-CZ" sz="1400" smtClean="0"/>
              <a:pPr eaLnBrk="1" hangingPunct="1">
                <a:spcBef>
                  <a:spcPct val="0"/>
                </a:spcBef>
                <a:buFontTx/>
                <a:buNone/>
              </a:pPr>
              <a:t>35</a:t>
            </a:fld>
            <a:endParaRPr lang="cs-CZ" altLang="cs-CZ" sz="1400" smtClean="0"/>
          </a:p>
        </p:txBody>
      </p:sp>
      <p:sp>
        <p:nvSpPr>
          <p:cNvPr id="37891" name="Rectangle 2"/>
          <p:cNvSpPr>
            <a:spLocks noChangeArrowheads="1"/>
          </p:cNvSpPr>
          <p:nvPr/>
        </p:nvSpPr>
        <p:spPr bwMode="auto">
          <a:xfrm>
            <a:off x="0" y="-26988"/>
            <a:ext cx="9144000" cy="908051"/>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7892" name="Rectangle 3"/>
          <p:cNvSpPr>
            <a:spLocks noGrp="1" noChangeArrowheads="1"/>
          </p:cNvSpPr>
          <p:nvPr>
            <p:ph type="title"/>
          </p:nvPr>
        </p:nvSpPr>
        <p:spPr>
          <a:xfrm>
            <a:off x="179388" y="0"/>
            <a:ext cx="8785225" cy="908050"/>
          </a:xfrm>
        </p:spPr>
        <p:txBody>
          <a:bodyPr/>
          <a:lstStyle/>
          <a:p>
            <a:pPr eaLnBrk="1" hangingPunct="1"/>
            <a:r>
              <a:rPr lang="cs-CZ" altLang="cs-CZ" sz="2800" b="1" dirty="0" smtClean="0">
                <a:solidFill>
                  <a:schemeClr val="bg1"/>
                </a:solidFill>
              </a:rPr>
              <a:t>Prognóza HDP (1. 2. 2018)</a:t>
            </a:r>
            <a:br>
              <a:rPr lang="cs-CZ" altLang="cs-CZ" sz="2800" b="1" dirty="0" smtClean="0">
                <a:solidFill>
                  <a:schemeClr val="bg1"/>
                </a:solidFill>
              </a:rPr>
            </a:br>
            <a:r>
              <a:rPr lang="cs-CZ" altLang="cs-CZ" sz="1800" b="1" dirty="0" smtClean="0">
                <a:solidFill>
                  <a:schemeClr val="bg1"/>
                </a:solidFill>
              </a:rPr>
              <a:t>meziroční růst reálného HDP</a:t>
            </a:r>
          </a:p>
        </p:txBody>
      </p:sp>
      <p:sp>
        <p:nvSpPr>
          <p:cNvPr id="37893" name="Rectangle 5"/>
          <p:cNvSpPr>
            <a:spLocks noChangeArrowheads="1"/>
          </p:cNvSpPr>
          <p:nvPr/>
        </p:nvSpPr>
        <p:spPr bwMode="auto">
          <a:xfrm>
            <a:off x="7542213" y="2884488"/>
            <a:ext cx="1493837" cy="1192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800" dirty="0" smtClean="0"/>
              <a:t>2017:  4,5 %</a:t>
            </a:r>
            <a:endParaRPr lang="cs-CZ" altLang="cs-CZ" sz="1800" dirty="0"/>
          </a:p>
          <a:p>
            <a:pPr eaLnBrk="1" hangingPunct="1">
              <a:spcBef>
                <a:spcPct val="50000"/>
              </a:spcBef>
              <a:buFontTx/>
              <a:buNone/>
            </a:pPr>
            <a:r>
              <a:rPr lang="cs-CZ" altLang="cs-CZ" sz="1800" dirty="0" smtClean="0"/>
              <a:t>2018:  3,6 %</a:t>
            </a:r>
            <a:endParaRPr lang="cs-CZ" altLang="cs-CZ" sz="1800" dirty="0"/>
          </a:p>
          <a:p>
            <a:pPr eaLnBrk="1" hangingPunct="1">
              <a:spcBef>
                <a:spcPct val="50000"/>
              </a:spcBef>
              <a:buFontTx/>
              <a:buNone/>
            </a:pPr>
            <a:r>
              <a:rPr lang="cs-CZ" altLang="cs-CZ" sz="1800" dirty="0" smtClean="0"/>
              <a:t>2019:  3,2 %</a:t>
            </a:r>
            <a:endParaRPr lang="cs-CZ" altLang="cs-CZ" sz="1800" dirty="0"/>
          </a:p>
        </p:txBody>
      </p:sp>
      <p:sp>
        <p:nvSpPr>
          <p:cNvPr id="8" name="TextovéPole 7"/>
          <p:cNvSpPr txBox="1"/>
          <p:nvPr/>
        </p:nvSpPr>
        <p:spPr>
          <a:xfrm>
            <a:off x="590550" y="6238875"/>
            <a:ext cx="1943100" cy="276999"/>
          </a:xfrm>
          <a:prstGeom prst="rect">
            <a:avLst/>
          </a:prstGeom>
          <a:noFill/>
        </p:spPr>
        <p:txBody>
          <a:bodyPr wrap="square" rtlCol="0">
            <a:spAutoFit/>
          </a:bodyPr>
          <a:lstStyle/>
          <a:p>
            <a:r>
              <a:rPr lang="cs-CZ" sz="1200" dirty="0" smtClean="0"/>
              <a:t>Pramen: ČNB</a:t>
            </a:r>
            <a:endParaRPr lang="cs-CZ" sz="1200" dirty="0"/>
          </a:p>
        </p:txBody>
      </p:sp>
      <p:pic>
        <p:nvPicPr>
          <p:cNvPr id="1638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3" y="1549003"/>
            <a:ext cx="6877502" cy="3863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B80A52-5579-484E-AFEC-21AFC1168A58}" type="slidenum">
              <a:rPr lang="cs-CZ" altLang="cs-CZ" sz="1400" smtClean="0"/>
              <a:pPr eaLnBrk="1" hangingPunct="1">
                <a:spcBef>
                  <a:spcPct val="0"/>
                </a:spcBef>
                <a:buFontTx/>
                <a:buNone/>
              </a:pPr>
              <a:t>36</a:t>
            </a:fld>
            <a:endParaRPr lang="cs-CZ" altLang="cs-CZ" sz="1400" smtClean="0"/>
          </a:p>
        </p:txBody>
      </p:sp>
      <p:sp>
        <p:nvSpPr>
          <p:cNvPr id="3993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39940"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Literatura</a:t>
            </a:r>
          </a:p>
        </p:txBody>
      </p:sp>
      <p:sp>
        <p:nvSpPr>
          <p:cNvPr id="39941" name="Text Box 4"/>
          <p:cNvSpPr txBox="1">
            <a:spLocks noChangeArrowheads="1"/>
          </p:cNvSpPr>
          <p:nvPr/>
        </p:nvSpPr>
        <p:spPr bwMode="auto">
          <a:xfrm>
            <a:off x="611188" y="1117600"/>
            <a:ext cx="7921625" cy="143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30000"/>
              </a:spcBef>
              <a:buClr>
                <a:srgbClr val="666699"/>
              </a:buClr>
              <a:buSzPct val="80000"/>
              <a:buFont typeface="Wingdings" pitchFamily="2" charset="2"/>
              <a:buNone/>
            </a:pPr>
            <a:endParaRPr lang="cs-CZ" altLang="cs-CZ" sz="1800" b="1" u="sng"/>
          </a:p>
          <a:p>
            <a:pPr eaLnBrk="1" hangingPunct="1">
              <a:spcBef>
                <a:spcPct val="30000"/>
              </a:spcBef>
              <a:buClr>
                <a:srgbClr val="666699"/>
              </a:buClr>
              <a:buSzPct val="80000"/>
              <a:buFont typeface="Wingdings" pitchFamily="2" charset="2"/>
              <a:buChar char="n"/>
            </a:pPr>
            <a:endParaRPr lang="cs-CZ" altLang="cs-CZ" sz="1800"/>
          </a:p>
          <a:p>
            <a:pPr eaLnBrk="1" hangingPunct="1">
              <a:spcBef>
                <a:spcPct val="30000"/>
              </a:spcBef>
              <a:buClr>
                <a:srgbClr val="666699"/>
              </a:buClr>
              <a:buSzPct val="80000"/>
              <a:buFont typeface="Wingdings" pitchFamily="2" charset="2"/>
              <a:buNone/>
            </a:pPr>
            <a:endParaRPr lang="cs-CZ" altLang="cs-CZ" sz="1800"/>
          </a:p>
          <a:p>
            <a:pPr eaLnBrk="1" hangingPunct="1">
              <a:spcBef>
                <a:spcPct val="30000"/>
              </a:spcBef>
              <a:buClr>
                <a:srgbClr val="666699"/>
              </a:buClr>
              <a:buSzPct val="80000"/>
              <a:buFont typeface="Wingdings" pitchFamily="2" charset="2"/>
              <a:buChar char="n"/>
            </a:pPr>
            <a:endParaRPr lang="cs-CZ" altLang="cs-CZ" sz="1800"/>
          </a:p>
        </p:txBody>
      </p:sp>
      <p:sp>
        <p:nvSpPr>
          <p:cNvPr id="39942" name="Rectangle 5"/>
          <p:cNvSpPr>
            <a:spLocks noChangeArrowheads="1"/>
          </p:cNvSpPr>
          <p:nvPr/>
        </p:nvSpPr>
        <p:spPr bwMode="auto">
          <a:xfrm>
            <a:off x="323850" y="1196975"/>
            <a:ext cx="8405813" cy="5349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spcBef>
                <a:spcPct val="20000"/>
              </a:spcBef>
              <a:buChar char="•"/>
              <a:defRPr sz="3200">
                <a:solidFill>
                  <a:schemeClr val="tx1"/>
                </a:solidFill>
                <a:latin typeface="Arial" charset="0"/>
              </a:defRPr>
            </a:lvl1pPr>
            <a:lvl2pPr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eaLnBrk="1" hangingPunct="1">
              <a:spcBef>
                <a:spcPct val="0"/>
              </a:spcBef>
              <a:buClr>
                <a:srgbClr val="000000"/>
              </a:buClr>
              <a:buSzPct val="120000"/>
              <a:buFont typeface="Wingdings" pitchFamily="2" charset="2"/>
              <a:buNone/>
            </a:pPr>
            <a:r>
              <a:rPr lang="cs-CZ" altLang="cs-CZ" sz="1500" b="1"/>
              <a:t>Řežábek, P</a:t>
            </a:r>
            <a:r>
              <a:rPr lang="cs-CZ" altLang="cs-CZ" sz="1500"/>
              <a:t>. (2011): Měnová politika a její interakce s politikou fiskální. Univerzita Karlova. Praha, Nakladatelství Karolinum, 2011. První vydání, 128 stran. ISBN 978-80-246-1894-4</a:t>
            </a:r>
          </a:p>
          <a:p>
            <a:pPr lvl="1" eaLnBrk="1" hangingPunct="1">
              <a:spcBef>
                <a:spcPct val="50000"/>
              </a:spcBef>
              <a:buClr>
                <a:srgbClr val="000000"/>
              </a:buClr>
              <a:buSzPct val="120000"/>
              <a:buFont typeface="Wingdings" pitchFamily="2" charset="2"/>
              <a:buNone/>
            </a:pPr>
            <a:r>
              <a:rPr lang="cs-CZ" altLang="cs-CZ" sz="1500" b="1"/>
              <a:t>Cimburek, J., Řežábek, P. </a:t>
            </a:r>
            <a:r>
              <a:rPr lang="cs-CZ" altLang="cs-CZ" sz="1500"/>
              <a:t>(2010): Centrální bankovnictví v kontextu právního řádu na území České republiky. Český finanční a účetní časopis, 2010, roč. 5, č. 2, s. 18-31.</a:t>
            </a:r>
          </a:p>
          <a:p>
            <a:pPr lvl="1" eaLnBrk="1" hangingPunct="1">
              <a:spcBef>
                <a:spcPct val="50000"/>
              </a:spcBef>
              <a:buClr>
                <a:srgbClr val="000000"/>
              </a:buClr>
              <a:buSzPct val="120000"/>
              <a:buFont typeface="Wingdings" pitchFamily="2" charset="2"/>
              <a:buNone/>
            </a:pPr>
            <a:r>
              <a:rPr lang="cs-CZ" altLang="cs-CZ" sz="1500" b="1"/>
              <a:t>Beneš, J., Hlédik, T ., Kumhof, M., Vávra, D.</a:t>
            </a:r>
            <a:r>
              <a:rPr lang="cs-CZ" altLang="cs-CZ" sz="1500"/>
              <a:t> (2005): An Economy in Transition and DSGE: What the Czech National Bank's New Projection Model Needs. Czech National Bank Working Paper 12/2005, Česká národní banka.</a:t>
            </a:r>
          </a:p>
          <a:p>
            <a:pPr lvl="1" eaLnBrk="1" hangingPunct="1">
              <a:spcBef>
                <a:spcPct val="50000"/>
              </a:spcBef>
              <a:buClr>
                <a:srgbClr val="000000"/>
              </a:buClr>
              <a:buSzPct val="120000"/>
              <a:buFont typeface="Wingdings" pitchFamily="2" charset="2"/>
              <a:buNone/>
            </a:pPr>
            <a:r>
              <a:rPr lang="cs-CZ" altLang="cs-CZ" sz="1500" b="1"/>
              <a:t>Beneš, J., Vávra, D., Vlček, J.</a:t>
            </a:r>
            <a:r>
              <a:rPr lang="cs-CZ" altLang="cs-CZ" sz="1500"/>
              <a:t> (2002): Střednědobá makroekonomická predikce, makroekonomické modely v analytickém systému ČNB. Finance a Úvěr 52, č. 4.</a:t>
            </a:r>
          </a:p>
          <a:p>
            <a:pPr lvl="1" eaLnBrk="1" hangingPunct="1">
              <a:spcBef>
                <a:spcPct val="50000"/>
              </a:spcBef>
              <a:buClr>
                <a:srgbClr val="000000"/>
              </a:buClr>
              <a:buSzPct val="120000"/>
              <a:buFont typeface="Wingdings" pitchFamily="2" charset="2"/>
              <a:buNone/>
            </a:pPr>
            <a:r>
              <a:rPr lang="en-US" altLang="cs-CZ" sz="1500" b="1"/>
              <a:t>Barro, R., Gordon, D.B.</a:t>
            </a:r>
            <a:r>
              <a:rPr lang="en-US" altLang="cs-CZ" sz="1500"/>
              <a:t> (1983): Rules, Discretion and Reputation in a Model of Monetary Policy. Journal of Monetary Economics, 12, </a:t>
            </a:r>
            <a:r>
              <a:rPr lang="cs-CZ" altLang="cs-CZ" sz="1500"/>
              <a:t>s</a:t>
            </a:r>
            <a:r>
              <a:rPr lang="en-US" altLang="cs-CZ" sz="1500"/>
              <a:t>. 101-121.</a:t>
            </a:r>
            <a:endParaRPr lang="cs-CZ" altLang="cs-CZ" sz="1500"/>
          </a:p>
          <a:p>
            <a:pPr lvl="1" eaLnBrk="1" hangingPunct="1">
              <a:spcBef>
                <a:spcPct val="50000"/>
              </a:spcBef>
              <a:buClr>
                <a:srgbClr val="000000"/>
              </a:buClr>
              <a:buSzPct val="120000"/>
              <a:buFont typeface="Wingdings" pitchFamily="2" charset="2"/>
              <a:buNone/>
            </a:pPr>
            <a:r>
              <a:rPr lang="en-US" altLang="cs-CZ" sz="1500" b="1"/>
              <a:t>Kydland, F. E., Prescott, E. C.</a:t>
            </a:r>
            <a:r>
              <a:rPr lang="en-US" altLang="cs-CZ" sz="1500"/>
              <a:t> (1977): Rules Rather than Discretion: The Inconsistency of Optimal Plans. Journal of Political Economy, 83, č. 3, s. 473-491.</a:t>
            </a:r>
            <a:endParaRPr lang="cs-CZ" altLang="cs-CZ" sz="1500"/>
          </a:p>
          <a:p>
            <a:pPr lvl="1" eaLnBrk="1" hangingPunct="1">
              <a:spcBef>
                <a:spcPct val="50000"/>
              </a:spcBef>
              <a:buClr>
                <a:srgbClr val="000000"/>
              </a:buClr>
              <a:buSzPct val="120000"/>
              <a:buFont typeface="Wingdings" pitchFamily="2" charset="2"/>
              <a:buNone/>
            </a:pPr>
            <a:r>
              <a:rPr lang="en-US" altLang="cs-CZ" sz="1500" b="1"/>
              <a:t>Svensson, L. E. O.</a:t>
            </a:r>
            <a:r>
              <a:rPr lang="cs-CZ" altLang="cs-CZ" sz="1500" b="1"/>
              <a:t> </a:t>
            </a:r>
            <a:r>
              <a:rPr lang="en-US" altLang="cs-CZ" sz="1500"/>
              <a:t>(1997): Inflation Forecast Targeting: Implementing and Monitoring Inflation Targets, European Economic Review, 41, s.</a:t>
            </a:r>
            <a:r>
              <a:rPr lang="cs-CZ" altLang="cs-CZ" sz="1500"/>
              <a:t> </a:t>
            </a:r>
            <a:r>
              <a:rPr lang="en-US" altLang="cs-CZ" sz="1500"/>
              <a:t>1111-1146.</a:t>
            </a:r>
            <a:endParaRPr lang="cs-CZ" altLang="cs-CZ" sz="1500"/>
          </a:p>
          <a:p>
            <a:pPr lvl="1" eaLnBrk="1" hangingPunct="1">
              <a:spcBef>
                <a:spcPct val="0"/>
              </a:spcBef>
              <a:buClr>
                <a:srgbClr val="000000"/>
              </a:buClr>
              <a:buSzPct val="120000"/>
              <a:buFont typeface="Wingdings" pitchFamily="2" charset="2"/>
              <a:buNone/>
            </a:pPr>
            <a:endParaRPr lang="cs-CZ" altLang="cs-CZ" sz="1500"/>
          </a:p>
          <a:p>
            <a:pPr lvl="1" eaLnBrk="1" hangingPunct="1">
              <a:spcBef>
                <a:spcPct val="0"/>
              </a:spcBef>
              <a:buClr>
                <a:srgbClr val="000000"/>
              </a:buClr>
              <a:buSzPct val="120000"/>
              <a:buFont typeface="Wingdings" pitchFamily="2" charset="2"/>
              <a:buNone/>
            </a:pPr>
            <a:endParaRPr lang="cs-CZ" altLang="cs-CZ" sz="1500"/>
          </a:p>
          <a:p>
            <a:pPr lvl="1" eaLnBrk="1" hangingPunct="1">
              <a:spcBef>
                <a:spcPct val="0"/>
              </a:spcBef>
              <a:buClr>
                <a:srgbClr val="000000"/>
              </a:buClr>
              <a:buSzPct val="120000"/>
              <a:buFont typeface="Wingdings" pitchFamily="2" charset="2"/>
              <a:buNone/>
            </a:pPr>
            <a:r>
              <a:rPr lang="cs-CZ" altLang="cs-CZ" sz="1500" i="1"/>
              <a:t>další prezentace a komentáře na:</a:t>
            </a:r>
            <a:r>
              <a:rPr lang="cs-CZ" altLang="cs-CZ" sz="1500"/>
              <a:t> </a:t>
            </a:r>
            <a:r>
              <a:rPr lang="cs-CZ" altLang="cs-CZ" sz="1500">
                <a:hlinkClick r:id="rId3"/>
              </a:rPr>
              <a:t>http://www.cnb.cz/cs/o_cnb/bankovni_rada/clenove_bankovni_rady/cnb_rezabek.html</a:t>
            </a:r>
            <a:endParaRPr lang="cs-CZ" altLang="cs-CZ" sz="1500"/>
          </a:p>
          <a:p>
            <a:pPr lvl="1" eaLnBrk="1" hangingPunct="1">
              <a:spcBef>
                <a:spcPct val="0"/>
              </a:spcBef>
              <a:buClr>
                <a:srgbClr val="000000"/>
              </a:buClr>
              <a:buSzPct val="120000"/>
              <a:buFont typeface="Wingdings" pitchFamily="2" charset="2"/>
              <a:buNone/>
            </a:pPr>
            <a:endParaRPr lang="cs-CZ" altLang="cs-CZ" sz="1500"/>
          </a:p>
        </p:txBody>
      </p:sp>
    </p:spTree>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62" name="Group 2"/>
          <p:cNvGrpSpPr>
            <a:grpSpLocks/>
          </p:cNvGrpSpPr>
          <p:nvPr/>
        </p:nvGrpSpPr>
        <p:grpSpPr bwMode="auto">
          <a:xfrm>
            <a:off x="0" y="-26988"/>
            <a:ext cx="9144000" cy="5976938"/>
            <a:chOff x="0" y="-17"/>
            <a:chExt cx="5760" cy="572"/>
          </a:xfrm>
        </p:grpSpPr>
        <p:sp>
          <p:nvSpPr>
            <p:cNvPr id="40966" name="Rectangle 3"/>
            <p:cNvSpPr>
              <a:spLocks noChangeArrowheads="1"/>
            </p:cNvSpPr>
            <p:nvPr/>
          </p:nvSpPr>
          <p:spPr bwMode="auto">
            <a:xfrm>
              <a:off x="0" y="-17"/>
              <a:ext cx="5760" cy="572"/>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40967" name="Rectangle 4"/>
            <p:cNvSpPr>
              <a:spLocks noChangeArrowheads="1"/>
            </p:cNvSpPr>
            <p:nvPr/>
          </p:nvSpPr>
          <p:spPr bwMode="auto">
            <a:xfrm>
              <a:off x="113" y="-17"/>
              <a:ext cx="5534" cy="5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endParaRPr lang="cs-CZ" altLang="cs-CZ" sz="2800" b="1">
                <a:solidFill>
                  <a:schemeClr val="bg1"/>
                </a:solidFill>
              </a:endParaRPr>
            </a:p>
          </p:txBody>
        </p:sp>
      </p:grpSp>
      <p:sp>
        <p:nvSpPr>
          <p:cNvPr id="215045" name="Rectangle 5"/>
          <p:cNvSpPr>
            <a:spLocks noGrp="1" noChangeArrowheads="1"/>
          </p:cNvSpPr>
          <p:nvPr>
            <p:ph type="ctrTitle"/>
          </p:nvPr>
        </p:nvSpPr>
        <p:spPr>
          <a:xfrm>
            <a:off x="0" y="2133600"/>
            <a:ext cx="9144000" cy="1752600"/>
          </a:xfrm>
        </p:spPr>
        <p:txBody>
          <a:bodyPr/>
          <a:lstStyle/>
          <a:p>
            <a:pPr eaLnBrk="1" hangingPunct="1"/>
            <a:r>
              <a:rPr lang="cs-CZ" altLang="cs-CZ" sz="6000" b="1" smtClean="0">
                <a:solidFill>
                  <a:schemeClr val="bg1"/>
                </a:solidFill>
              </a:rPr>
              <a:t>Děkuji za pozornost</a:t>
            </a:r>
          </a:p>
        </p:txBody>
      </p:sp>
      <p:sp>
        <p:nvSpPr>
          <p:cNvPr id="40964" name="Text Box 11"/>
          <p:cNvSpPr txBox="1">
            <a:spLocks noChangeArrowheads="1"/>
          </p:cNvSpPr>
          <p:nvPr/>
        </p:nvSpPr>
        <p:spPr bwMode="auto">
          <a:xfrm>
            <a:off x="179388" y="6119813"/>
            <a:ext cx="4176712"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600" b="1" dirty="0" smtClean="0"/>
              <a:t>doc. Ing</a:t>
            </a:r>
            <a:r>
              <a:rPr lang="cs-CZ" altLang="cs-CZ" sz="1600" b="1" dirty="0"/>
              <a:t>. Pavel Řežábek, Ph.D.</a:t>
            </a:r>
          </a:p>
          <a:p>
            <a:pPr algn="ctr">
              <a:spcBef>
                <a:spcPct val="0"/>
              </a:spcBef>
              <a:buFontTx/>
              <a:buNone/>
            </a:pPr>
            <a:r>
              <a:rPr lang="cs-CZ" altLang="cs-CZ" sz="1400" dirty="0" smtClean="0"/>
              <a:t>VŠE, Národohospodářská fakulta</a:t>
            </a:r>
            <a:endParaRPr lang="cs-CZ" altLang="cs-CZ" sz="1400" dirty="0"/>
          </a:p>
        </p:txBody>
      </p:sp>
      <p:sp>
        <p:nvSpPr>
          <p:cNvPr id="40965" name="Text Box 19"/>
          <p:cNvSpPr txBox="1">
            <a:spLocks noChangeArrowheads="1"/>
          </p:cNvSpPr>
          <p:nvPr/>
        </p:nvSpPr>
        <p:spPr bwMode="auto">
          <a:xfrm>
            <a:off x="6443663" y="6122988"/>
            <a:ext cx="262731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cs-CZ" altLang="cs-CZ" sz="1600" b="1" dirty="0"/>
              <a:t>Praha</a:t>
            </a:r>
          </a:p>
          <a:p>
            <a:pPr algn="ctr">
              <a:spcBef>
                <a:spcPct val="0"/>
              </a:spcBef>
              <a:buFontTx/>
              <a:buNone/>
            </a:pPr>
            <a:r>
              <a:rPr lang="cs-CZ" altLang="cs-CZ" sz="1600" b="1" dirty="0" smtClean="0"/>
              <a:t>8. března 2018</a:t>
            </a:r>
            <a:endParaRPr lang="cs-CZ" altLang="cs-CZ" sz="1600" b="1"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autoRev="1" fill="hold" grpId="0" nodeType="withEffect">
                                  <p:stCondLst>
                                    <p:cond delay="0"/>
                                  </p:stCondLst>
                                  <p:childTnLst>
                                    <p:animScale>
                                      <p:cBhvr>
                                        <p:cTn id="6" dur="2000" fill="hold"/>
                                        <p:tgtEl>
                                          <p:spTgt spid="215045"/>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E32B01FE-EA4D-4F6C-A5C1-CCF6CBC81EC6}" type="slidenum">
              <a:rPr lang="cs-CZ" altLang="cs-CZ" sz="1400" smtClean="0"/>
              <a:pPr eaLnBrk="1" hangingPunct="1">
                <a:spcBef>
                  <a:spcPct val="0"/>
                </a:spcBef>
                <a:buFontTx/>
                <a:buNone/>
              </a:pPr>
              <a:t>4</a:t>
            </a:fld>
            <a:endParaRPr lang="cs-CZ" altLang="cs-CZ" sz="1400" smtClean="0"/>
          </a:p>
        </p:txBody>
      </p:sp>
      <p:sp>
        <p:nvSpPr>
          <p:cNvPr id="6147"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6148"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Cíle měnové politiky v ČR</a:t>
            </a:r>
          </a:p>
        </p:txBody>
      </p:sp>
      <p:sp>
        <p:nvSpPr>
          <p:cNvPr id="6149" name="Text Box 4"/>
          <p:cNvSpPr txBox="1">
            <a:spLocks noChangeArrowheads="1"/>
          </p:cNvSpPr>
          <p:nvPr/>
        </p:nvSpPr>
        <p:spPr bwMode="auto">
          <a:xfrm>
            <a:off x="611188" y="1117600"/>
            <a:ext cx="8027987"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55600" indent="-355600"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None/>
            </a:pPr>
            <a:endParaRPr lang="cs-CZ" altLang="cs-CZ" sz="1800" b="1" u="sng" dirty="0"/>
          </a:p>
          <a:p>
            <a:pPr eaLnBrk="1" hangingPunct="1">
              <a:spcBef>
                <a:spcPct val="50000"/>
              </a:spcBef>
              <a:buClr>
                <a:srgbClr val="666699"/>
              </a:buClr>
              <a:buSzPct val="80000"/>
              <a:buFont typeface="Wingdings" pitchFamily="2" charset="2"/>
              <a:buChar char="n"/>
            </a:pPr>
            <a:r>
              <a:rPr lang="cs-CZ" altLang="cs-CZ" sz="1800" dirty="0" smtClean="0"/>
              <a:t>Splnění </a:t>
            </a:r>
            <a:r>
              <a:rPr lang="cs-CZ" altLang="cs-CZ" sz="1800" b="1" u="sng" dirty="0"/>
              <a:t>primárního cíle</a:t>
            </a:r>
            <a:r>
              <a:rPr lang="cs-CZ" altLang="cs-CZ" sz="1800" dirty="0"/>
              <a:t> </a:t>
            </a:r>
            <a:r>
              <a:rPr lang="cs-CZ" altLang="cs-CZ" sz="1800" dirty="0" smtClean="0"/>
              <a:t>měnové </a:t>
            </a:r>
            <a:r>
              <a:rPr lang="cs-CZ" altLang="cs-CZ" sz="1800" dirty="0"/>
              <a:t>politiky v ČR </a:t>
            </a:r>
            <a:r>
              <a:rPr lang="cs-CZ" altLang="cs-CZ" sz="1800" dirty="0" smtClean="0"/>
              <a:t>– </a:t>
            </a:r>
            <a:r>
              <a:rPr lang="cs-CZ" altLang="cs-CZ" sz="1800" dirty="0"/>
              <a:t>tedy zajištění stability cen v ekonomice vytváří společně s dalšími prvky </a:t>
            </a:r>
            <a:r>
              <a:rPr lang="cs-CZ" altLang="cs-CZ" sz="1800" dirty="0" smtClean="0"/>
              <a:t>hospodářskopolitického </a:t>
            </a:r>
            <a:r>
              <a:rPr lang="cs-CZ" altLang="cs-CZ" sz="1800" dirty="0"/>
              <a:t>mixu stabilní prostředí pro rozvoj podnikatelských aktivit</a:t>
            </a:r>
          </a:p>
          <a:p>
            <a:pPr eaLnBrk="1" hangingPunct="1">
              <a:spcBef>
                <a:spcPct val="50000"/>
              </a:spcBef>
              <a:buClr>
                <a:srgbClr val="666699"/>
              </a:buClr>
              <a:buSzPct val="80000"/>
              <a:buFont typeface="Wingdings" pitchFamily="2" charset="2"/>
              <a:buChar char="n"/>
            </a:pPr>
            <a:r>
              <a:rPr lang="cs-CZ" altLang="cs-CZ" sz="1800" b="1" u="sng" dirty="0" smtClean="0"/>
              <a:t>Sekundárním </a:t>
            </a:r>
            <a:r>
              <a:rPr lang="cs-CZ" altLang="cs-CZ" sz="1800" b="1" u="sng" dirty="0"/>
              <a:t>cílem</a:t>
            </a:r>
            <a:r>
              <a:rPr lang="cs-CZ" altLang="cs-CZ" sz="1800" dirty="0"/>
              <a:t> pro </a:t>
            </a:r>
            <a:r>
              <a:rPr lang="cs-CZ" altLang="cs-CZ" sz="1800" dirty="0" smtClean="0"/>
              <a:t>měnovou </a:t>
            </a:r>
            <a:r>
              <a:rPr lang="cs-CZ" altLang="cs-CZ" sz="1800" dirty="0"/>
              <a:t>politiku (ale primárním pro celou hospodářskou politiku) je udržitelný ekonomický vývoj (většinou vyjádřen v nějakém strategickém dokumentu vlády)</a:t>
            </a:r>
          </a:p>
          <a:p>
            <a:pPr eaLnBrk="1" hangingPunct="1">
              <a:spcBef>
                <a:spcPct val="50000"/>
              </a:spcBef>
              <a:buClr>
                <a:srgbClr val="666699"/>
              </a:buClr>
              <a:buSzPct val="80000"/>
              <a:buFont typeface="Wingdings" pitchFamily="2" charset="2"/>
              <a:buChar char="n"/>
            </a:pPr>
            <a:r>
              <a:rPr lang="cs-CZ" altLang="cs-CZ" sz="1800" dirty="0"/>
              <a:t>ALE!!! nezbytným předpokladem realizace měnové politiky vedoucí k cenové stabilitě je nezávislost centrální banky na vládě a dalších subjektech</a:t>
            </a:r>
          </a:p>
          <a:p>
            <a:pPr eaLnBrk="1" hangingPunct="1">
              <a:spcBef>
                <a:spcPct val="50000"/>
              </a:spcBef>
              <a:buClr>
                <a:srgbClr val="666699"/>
              </a:buClr>
              <a:buSzPct val="80000"/>
              <a:buFont typeface="Wingdings" pitchFamily="2" charset="2"/>
              <a:buChar char="n"/>
            </a:pPr>
            <a:r>
              <a:rPr lang="cs-CZ" altLang="cs-CZ" sz="1800" dirty="0"/>
              <a:t>ČNB usiluje o plnění uvedeného primárního cíle v rámci </a:t>
            </a:r>
            <a:r>
              <a:rPr lang="cs-CZ" altLang="cs-CZ" sz="1800" b="1" u="sng" dirty="0" err="1"/>
              <a:t>měnověpolitického</a:t>
            </a:r>
            <a:r>
              <a:rPr lang="cs-CZ" altLang="cs-CZ" sz="1800" b="1" u="sng" dirty="0"/>
              <a:t> režimu</a:t>
            </a:r>
            <a:r>
              <a:rPr lang="cs-CZ" altLang="cs-CZ" sz="1800" dirty="0"/>
              <a:t> nazývaného </a:t>
            </a:r>
            <a:r>
              <a:rPr lang="cs-CZ" altLang="cs-CZ" sz="1800" b="1" u="sng" dirty="0"/>
              <a:t>cílování inflace</a:t>
            </a:r>
          </a:p>
          <a:p>
            <a:pPr lvl="1" eaLnBrk="1" hangingPunct="1">
              <a:spcBef>
                <a:spcPct val="50000"/>
              </a:spcBef>
              <a:buClr>
                <a:srgbClr val="666699"/>
              </a:buClr>
              <a:buSzPct val="80000"/>
              <a:buFont typeface="Wingdings" pitchFamily="2" charset="2"/>
              <a:buChar char="n"/>
            </a:pPr>
            <a:r>
              <a:rPr lang="cs-CZ" altLang="cs-CZ" sz="1800" dirty="0" smtClean="0"/>
              <a:t>K </a:t>
            </a:r>
            <a:r>
              <a:rPr lang="cs-CZ" altLang="cs-CZ" sz="1800" dirty="0"/>
              <a:t>tomu využívá ČNB příslušné </a:t>
            </a:r>
            <a:r>
              <a:rPr lang="cs-CZ" altLang="cs-CZ" sz="1800" dirty="0" err="1"/>
              <a:t>měnověpolitické</a:t>
            </a:r>
            <a:r>
              <a:rPr lang="cs-CZ" altLang="cs-CZ" sz="1800" dirty="0"/>
              <a:t> nástroje – viz dále</a:t>
            </a:r>
          </a:p>
          <a:p>
            <a:pPr eaLnBrk="1" hangingPunct="1">
              <a:spcBef>
                <a:spcPct val="50000"/>
              </a:spcBef>
              <a:buClr>
                <a:srgbClr val="666699"/>
              </a:buClr>
              <a:buSzPct val="80000"/>
              <a:buFont typeface="Wingdings" pitchFamily="2" charset="2"/>
              <a:buChar char="n"/>
            </a:pPr>
            <a:r>
              <a:rPr lang="cs-CZ" altLang="cs-CZ" sz="1800" dirty="0" smtClean="0"/>
              <a:t>Měnová </a:t>
            </a:r>
            <a:r>
              <a:rPr lang="cs-CZ" altLang="cs-CZ" sz="1800" dirty="0"/>
              <a:t>politika vs. </a:t>
            </a:r>
            <a:r>
              <a:rPr lang="cs-CZ" altLang="cs-CZ" sz="1800" dirty="0" err="1"/>
              <a:t>makroobezřetnostní</a:t>
            </a:r>
            <a:r>
              <a:rPr lang="cs-CZ" altLang="cs-CZ" sz="1800" dirty="0"/>
              <a:t> politika (viz naše další setkání)</a:t>
            </a:r>
          </a:p>
        </p:txBody>
      </p:sp>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CC2EA8A-C74B-41EC-A658-0EB2DD6CD456}" type="slidenum">
              <a:rPr lang="cs-CZ" altLang="cs-CZ" sz="1400" smtClean="0"/>
              <a:pPr eaLnBrk="1" hangingPunct="1">
                <a:spcBef>
                  <a:spcPct val="0"/>
                </a:spcBef>
                <a:buFontTx/>
                <a:buNone/>
              </a:pPr>
              <a:t>5</a:t>
            </a:fld>
            <a:endParaRPr lang="cs-CZ" altLang="cs-CZ" sz="1400" smtClean="0"/>
          </a:p>
        </p:txBody>
      </p:sp>
      <p:sp>
        <p:nvSpPr>
          <p:cNvPr id="7171"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7172"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Primární cíl</a:t>
            </a:r>
          </a:p>
        </p:txBody>
      </p:sp>
      <p:sp>
        <p:nvSpPr>
          <p:cNvPr id="7173" name="Text Box 4"/>
          <p:cNvSpPr txBox="1">
            <a:spLocks noChangeArrowheads="1"/>
          </p:cNvSpPr>
          <p:nvPr/>
        </p:nvSpPr>
        <p:spPr bwMode="auto">
          <a:xfrm>
            <a:off x="458788" y="1041400"/>
            <a:ext cx="7921625" cy="55630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808038"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Char char="n"/>
            </a:pPr>
            <a:r>
              <a:rPr lang="cs-CZ" altLang="cs-CZ" sz="1800" dirty="0" smtClean="0"/>
              <a:t>ČNB se obdobně </a:t>
            </a:r>
            <a:r>
              <a:rPr lang="cs-CZ" altLang="cs-CZ" sz="1800" dirty="0"/>
              <a:t>jako většina centrálních </a:t>
            </a:r>
            <a:r>
              <a:rPr lang="cs-CZ" altLang="cs-CZ" sz="1800" dirty="0" smtClean="0"/>
              <a:t>bank soustřeďuje </a:t>
            </a:r>
            <a:r>
              <a:rPr lang="cs-CZ" altLang="cs-CZ" sz="1800" dirty="0"/>
              <a:t>především </a:t>
            </a:r>
            <a:r>
              <a:rPr lang="cs-CZ" altLang="cs-CZ" sz="1800" b="1" u="sng" dirty="0"/>
              <a:t>na stabilitu spotřebitelských cen</a:t>
            </a:r>
            <a:endParaRPr lang="cs-CZ" altLang="cs-CZ" sz="1800" dirty="0"/>
          </a:p>
          <a:p>
            <a:pPr eaLnBrk="1" hangingPunct="1">
              <a:spcBef>
                <a:spcPct val="50000"/>
              </a:spcBef>
              <a:buClr>
                <a:srgbClr val="666699"/>
              </a:buClr>
              <a:buSzPct val="80000"/>
              <a:buFont typeface="Wingdings" pitchFamily="2" charset="2"/>
              <a:buChar char="n"/>
            </a:pPr>
            <a:r>
              <a:rPr lang="cs-CZ" altLang="cs-CZ" sz="1800" dirty="0" smtClean="0"/>
              <a:t>V </a:t>
            </a:r>
            <a:r>
              <a:rPr lang="cs-CZ" altLang="cs-CZ" sz="1800" dirty="0"/>
              <a:t>praxi se stabilitou cen rozumí</a:t>
            </a:r>
            <a:r>
              <a:rPr lang="cs-CZ" altLang="cs-CZ" sz="1800" b="1" dirty="0"/>
              <a:t> </a:t>
            </a:r>
            <a:r>
              <a:rPr lang="cs-CZ" altLang="cs-CZ" sz="1800" b="1" u="sng" dirty="0"/>
              <a:t>mírný růst cen</a:t>
            </a:r>
          </a:p>
          <a:p>
            <a:pPr lvl="1" eaLnBrk="1" hangingPunct="1">
              <a:spcBef>
                <a:spcPct val="50000"/>
              </a:spcBef>
              <a:buClr>
                <a:srgbClr val="666699"/>
              </a:buClr>
              <a:buSzPct val="80000"/>
              <a:buFont typeface="Wingdings" pitchFamily="2" charset="2"/>
              <a:buChar char="n"/>
            </a:pPr>
            <a:r>
              <a:rPr lang="cs-CZ" altLang="cs-CZ" sz="1500" dirty="0"/>
              <a:t>může být způsoben nedostatečným očištěním vlivu kvality zboží a služeb (k růstu ceny může docházet kvůli zvýšení kvality)</a:t>
            </a:r>
          </a:p>
          <a:p>
            <a:pPr lvl="1" eaLnBrk="1" hangingPunct="1">
              <a:spcBef>
                <a:spcPct val="50000"/>
              </a:spcBef>
              <a:buClr>
                <a:srgbClr val="666699"/>
              </a:buClr>
              <a:buSzPct val="80000"/>
              <a:buFont typeface="Wingdings" pitchFamily="2" charset="2"/>
              <a:buChar char="n"/>
            </a:pPr>
            <a:r>
              <a:rPr lang="cs-CZ" altLang="cs-CZ" sz="1500" dirty="0"/>
              <a:t>může být způsoben proměnlivostí spotřebního koše (spotřebitelé mají tendenci spotřebovávat více zboží a služeb s menším cenovým nárůstem)</a:t>
            </a:r>
          </a:p>
          <a:p>
            <a:pPr lvl="1" eaLnBrk="1" hangingPunct="1">
              <a:spcBef>
                <a:spcPct val="50000"/>
              </a:spcBef>
              <a:buClr>
                <a:srgbClr val="666699"/>
              </a:buClr>
              <a:buSzPct val="80000"/>
              <a:buFont typeface="Wingdings" pitchFamily="2" charset="2"/>
              <a:buChar char="n"/>
            </a:pPr>
            <a:r>
              <a:rPr lang="cs-CZ" altLang="cs-CZ" sz="1500" dirty="0" smtClean="0"/>
              <a:t>zvyšuje </a:t>
            </a:r>
            <a:r>
              <a:rPr lang="cs-CZ" altLang="cs-CZ" sz="1500" dirty="0"/>
              <a:t>pružnost pracovního trhu (nezměněné nominální mzdy </a:t>
            </a:r>
            <a:r>
              <a:rPr lang="cs-CZ" altLang="cs-CZ" sz="1500" dirty="0" smtClean="0"/>
              <a:t>umožňují </a:t>
            </a:r>
            <a:r>
              <a:rPr lang="cs-CZ" altLang="cs-CZ" sz="1500" dirty="0"/>
              <a:t>pokles reálných mezd)</a:t>
            </a:r>
          </a:p>
          <a:p>
            <a:pPr lvl="1" eaLnBrk="1" hangingPunct="1">
              <a:spcBef>
                <a:spcPct val="50000"/>
              </a:spcBef>
              <a:buClr>
                <a:srgbClr val="666699"/>
              </a:buClr>
              <a:buSzPct val="80000"/>
              <a:buFont typeface="Wingdings" pitchFamily="2" charset="2"/>
              <a:buChar char="n"/>
            </a:pPr>
            <a:r>
              <a:rPr lang="cs-CZ" altLang="cs-CZ" sz="1500" dirty="0"/>
              <a:t>usnadňuje změnu tzv. relativních cen zboží a </a:t>
            </a:r>
            <a:r>
              <a:rPr lang="cs-CZ" altLang="cs-CZ" sz="1500" dirty="0" smtClean="0"/>
              <a:t>služeb</a:t>
            </a:r>
            <a:endParaRPr lang="cs-CZ" altLang="cs-CZ" sz="1500" dirty="0"/>
          </a:p>
          <a:p>
            <a:pPr lvl="1" eaLnBrk="1" hangingPunct="1">
              <a:spcBef>
                <a:spcPct val="50000"/>
              </a:spcBef>
              <a:buClr>
                <a:srgbClr val="666699"/>
              </a:buClr>
              <a:buSzPct val="80000"/>
              <a:buFont typeface="Wingdings" pitchFamily="2" charset="2"/>
              <a:buChar char="n"/>
            </a:pPr>
            <a:r>
              <a:rPr lang="cs-CZ" altLang="cs-CZ" sz="1500" dirty="0" smtClean="0"/>
              <a:t>pomáhá </a:t>
            </a:r>
            <a:r>
              <a:rPr lang="cs-CZ" altLang="cs-CZ" sz="1500" dirty="0"/>
              <a:t>i samotné centrální bance při uvolňování měnové politiky (nulová hranice úrokových sazeb)</a:t>
            </a:r>
          </a:p>
          <a:p>
            <a:pPr eaLnBrk="1" hangingPunct="1">
              <a:spcBef>
                <a:spcPct val="50000"/>
              </a:spcBef>
              <a:buClr>
                <a:srgbClr val="666699"/>
              </a:buClr>
              <a:buSzPct val="80000"/>
              <a:buFont typeface="Wingdings" pitchFamily="2" charset="2"/>
              <a:buChar char="n"/>
            </a:pPr>
            <a:r>
              <a:rPr lang="cs-CZ" altLang="cs-CZ" sz="1800" dirty="0" smtClean="0"/>
              <a:t>Inflační </a:t>
            </a:r>
            <a:r>
              <a:rPr lang="cs-CZ" altLang="cs-CZ" sz="1800" dirty="0"/>
              <a:t>cíl vyhlašuje ČNB </a:t>
            </a:r>
            <a:r>
              <a:rPr lang="cs-CZ" altLang="cs-CZ" sz="1800" dirty="0" smtClean="0"/>
              <a:t>pro </a:t>
            </a:r>
            <a:r>
              <a:rPr lang="cs-CZ" altLang="cs-CZ" sz="1800" dirty="0"/>
              <a:t>meziroční změnu indexu spotřebitelských cen</a:t>
            </a:r>
          </a:p>
          <a:p>
            <a:pPr lvl="1" eaLnBrk="1" hangingPunct="1">
              <a:spcBef>
                <a:spcPct val="50000"/>
              </a:spcBef>
              <a:buClr>
                <a:srgbClr val="666699"/>
              </a:buClr>
              <a:buSzPct val="80000"/>
              <a:buFont typeface="Wingdings" pitchFamily="2" charset="2"/>
              <a:buChar char="n"/>
            </a:pPr>
            <a:r>
              <a:rPr lang="cs-CZ" altLang="cs-CZ" sz="1500" dirty="0"/>
              <a:t>pro období od ledna 2006 byl vyhlášen inflační cíl ve výši 3 % s tolerančním pásmem ve výši jednoho procentního bodu oběma směry</a:t>
            </a:r>
          </a:p>
          <a:p>
            <a:pPr lvl="1" eaLnBrk="1" hangingPunct="1">
              <a:spcBef>
                <a:spcPct val="50000"/>
              </a:spcBef>
              <a:buClr>
                <a:srgbClr val="666699"/>
              </a:buClr>
              <a:buSzPct val="80000"/>
              <a:buFont typeface="Wingdings" pitchFamily="2" charset="2"/>
              <a:buChar char="n"/>
            </a:pPr>
            <a:r>
              <a:rPr lang="cs-CZ" altLang="cs-CZ" sz="1500" dirty="0"/>
              <a:t>v březnu 2007 byl vyhlášen nový inflační cíl ve výši 2 % platný od ledna 2010 s tolerančním pásmem ve výši jednoho procentního bodu oběma směry</a:t>
            </a:r>
          </a:p>
        </p:txBody>
      </p:sp>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5A7A77AF-C3A6-424B-AC86-C0586126D063}" type="slidenum">
              <a:rPr lang="cs-CZ" altLang="cs-CZ" sz="1400" smtClean="0"/>
              <a:pPr eaLnBrk="1" hangingPunct="1">
                <a:spcBef>
                  <a:spcPct val="0"/>
                </a:spcBef>
                <a:buFontTx/>
                <a:buNone/>
              </a:pPr>
              <a:t>6</a:t>
            </a:fld>
            <a:endParaRPr lang="cs-CZ" altLang="cs-CZ" sz="1400" smtClean="0"/>
          </a:p>
        </p:txBody>
      </p:sp>
      <p:sp>
        <p:nvSpPr>
          <p:cNvPr id="8195"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8196"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Index spotřebitelských cen</a:t>
            </a:r>
          </a:p>
        </p:txBody>
      </p:sp>
      <p:sp>
        <p:nvSpPr>
          <p:cNvPr id="8197" name="Text Box 4"/>
          <p:cNvSpPr txBox="1">
            <a:spLocks noChangeArrowheads="1"/>
          </p:cNvSpPr>
          <p:nvPr/>
        </p:nvSpPr>
        <p:spPr bwMode="auto">
          <a:xfrm>
            <a:off x="611188" y="1117600"/>
            <a:ext cx="7921625" cy="5170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5600" indent="-355600" eaLnBrk="0" hangingPunct="0">
              <a:spcBef>
                <a:spcPct val="20000"/>
              </a:spcBef>
              <a:buChar char="•"/>
              <a:defRPr sz="3200">
                <a:solidFill>
                  <a:schemeClr val="tx1"/>
                </a:solidFill>
                <a:latin typeface="Arial" charset="0"/>
              </a:defRPr>
            </a:lvl1pPr>
            <a:lvl2pPr marL="808038" indent="-2730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Char char="n"/>
            </a:pPr>
            <a:r>
              <a:rPr lang="cs-CZ" altLang="cs-CZ" sz="1800" dirty="0" smtClean="0"/>
              <a:t>Index </a:t>
            </a:r>
            <a:r>
              <a:rPr lang="cs-CZ" altLang="cs-CZ" sz="1800" dirty="0"/>
              <a:t>spotřebitelských cen (životních nákladů) patří mezi nejdůležitější indikátory cenového vývoje – CPI (</a:t>
            </a:r>
            <a:r>
              <a:rPr lang="cs-CZ" altLang="cs-CZ" sz="1800" dirty="0" err="1"/>
              <a:t>Consumer</a:t>
            </a:r>
            <a:r>
              <a:rPr lang="cs-CZ" altLang="cs-CZ" sz="1800" dirty="0"/>
              <a:t> </a:t>
            </a:r>
            <a:r>
              <a:rPr lang="cs-CZ" altLang="cs-CZ" sz="1800" dirty="0" err="1"/>
              <a:t>Pri</a:t>
            </a:r>
            <a:r>
              <a:rPr lang="en-US" altLang="cs-CZ" sz="1800" dirty="0"/>
              <a:t>c</a:t>
            </a:r>
            <a:r>
              <a:rPr lang="cs-CZ" altLang="cs-CZ" sz="1800" dirty="0"/>
              <a:t>e Index)</a:t>
            </a:r>
          </a:p>
          <a:p>
            <a:pPr lvl="1" eaLnBrk="1" hangingPunct="1">
              <a:spcBef>
                <a:spcPct val="50000"/>
              </a:spcBef>
              <a:buClr>
                <a:srgbClr val="666699"/>
              </a:buClr>
              <a:buSzPct val="80000"/>
              <a:buFont typeface="Wingdings" pitchFamily="2" charset="2"/>
              <a:buChar char="n"/>
            </a:pPr>
            <a:r>
              <a:rPr lang="cs-CZ" altLang="cs-CZ" sz="1600" dirty="0"/>
              <a:t>vychází se ze statistických dat publikovaných ČSÚ, který index spotřebitelských cen měří na tzv. spotřebním koši</a:t>
            </a:r>
          </a:p>
          <a:p>
            <a:pPr lvl="1" eaLnBrk="1" hangingPunct="1">
              <a:spcBef>
                <a:spcPct val="50000"/>
              </a:spcBef>
              <a:buClr>
                <a:srgbClr val="666699"/>
              </a:buClr>
              <a:buSzPct val="80000"/>
              <a:buFont typeface="Wingdings" pitchFamily="2" charset="2"/>
              <a:buChar char="n"/>
            </a:pPr>
            <a:r>
              <a:rPr lang="cs-CZ" altLang="cs-CZ" sz="1600" dirty="0"/>
              <a:t>spotřební koš je sestaven tak, aby popisoval strukturu spotřeby </a:t>
            </a:r>
            <a:r>
              <a:rPr lang="cs-CZ" altLang="cs-CZ" sz="1600" b="1" dirty="0"/>
              <a:t>průměrné</a:t>
            </a:r>
            <a:r>
              <a:rPr lang="cs-CZ" altLang="cs-CZ" sz="1600" dirty="0"/>
              <a:t> domácnosti (každý máme jiný spotřební koš)</a:t>
            </a:r>
          </a:p>
          <a:p>
            <a:pPr lvl="1" eaLnBrk="1" hangingPunct="1">
              <a:spcBef>
                <a:spcPct val="50000"/>
              </a:spcBef>
              <a:buClr>
                <a:srgbClr val="666699"/>
              </a:buClr>
              <a:buSzPct val="80000"/>
              <a:buFont typeface="Wingdings" pitchFamily="2" charset="2"/>
              <a:buChar char="n"/>
            </a:pPr>
            <a:r>
              <a:rPr lang="cs-CZ" altLang="cs-CZ" sz="1600" dirty="0"/>
              <a:t>spotřební koš obsahuje </a:t>
            </a:r>
            <a:r>
              <a:rPr lang="cs-CZ" altLang="cs-CZ" sz="1600" dirty="0" smtClean="0"/>
              <a:t>cca 700 </a:t>
            </a:r>
            <a:r>
              <a:rPr lang="cs-CZ" altLang="cs-CZ" sz="1600" dirty="0"/>
              <a:t>položek s </a:t>
            </a:r>
            <a:r>
              <a:rPr lang="cs-CZ" altLang="cs-CZ" sz="1600" dirty="0" smtClean="0"/>
              <a:t>různým </a:t>
            </a:r>
            <a:r>
              <a:rPr lang="cs-CZ" altLang="cs-CZ" sz="1600" dirty="0"/>
              <a:t>váhovým podílem, zdaleka nepostihuje </a:t>
            </a:r>
            <a:r>
              <a:rPr lang="cs-CZ" altLang="cs-CZ" sz="1600" dirty="0" smtClean="0"/>
              <a:t>ceny všeho zboží </a:t>
            </a:r>
            <a:r>
              <a:rPr lang="cs-CZ" altLang="cs-CZ" sz="1600" dirty="0"/>
              <a:t>a služeb v ekonomice</a:t>
            </a:r>
          </a:p>
          <a:p>
            <a:pPr lvl="1" eaLnBrk="1" hangingPunct="1">
              <a:spcBef>
                <a:spcPct val="50000"/>
              </a:spcBef>
              <a:buClr>
                <a:srgbClr val="666699"/>
              </a:buClr>
              <a:buSzPct val="80000"/>
              <a:buFont typeface="Wingdings" pitchFamily="2" charset="2"/>
              <a:buChar char="n"/>
            </a:pPr>
            <a:r>
              <a:rPr lang="cs-CZ" altLang="cs-CZ" sz="1600" dirty="0"/>
              <a:t>zhruba 25 % spotřebního koše tvoří importované zboží a služby</a:t>
            </a:r>
          </a:p>
          <a:p>
            <a:pPr lvl="1" eaLnBrk="1" hangingPunct="1">
              <a:spcBef>
                <a:spcPct val="50000"/>
              </a:spcBef>
              <a:buClr>
                <a:srgbClr val="666699"/>
              </a:buClr>
              <a:buSzPct val="80000"/>
              <a:buFont typeface="Wingdings" pitchFamily="2" charset="2"/>
              <a:buChar char="n"/>
            </a:pPr>
            <a:r>
              <a:rPr lang="cs-CZ" altLang="cs-CZ" sz="1600" dirty="0" smtClean="0"/>
              <a:t>vysoký </a:t>
            </a:r>
            <a:r>
              <a:rPr lang="cs-CZ" altLang="cs-CZ" sz="1600" dirty="0"/>
              <a:t>podíl volatilních položek (potraviny, pohonné hmoty)</a:t>
            </a:r>
          </a:p>
          <a:p>
            <a:pPr eaLnBrk="1" hangingPunct="1">
              <a:spcBef>
                <a:spcPct val="50000"/>
              </a:spcBef>
              <a:buClr>
                <a:srgbClr val="666699"/>
              </a:buClr>
              <a:buSzPct val="80000"/>
              <a:buFont typeface="Wingdings" pitchFamily="2" charset="2"/>
              <a:buChar char="n"/>
            </a:pPr>
            <a:r>
              <a:rPr lang="cs-CZ" altLang="cs-CZ" sz="1800" dirty="0" smtClean="0"/>
              <a:t>Měnovou </a:t>
            </a:r>
            <a:r>
              <a:rPr lang="cs-CZ" altLang="cs-CZ" sz="1800" dirty="0"/>
              <a:t>politikou je přímo ovlivňována více </a:t>
            </a:r>
            <a:r>
              <a:rPr lang="cs-CZ" altLang="cs-CZ" sz="1800" dirty="0" smtClean="0"/>
              <a:t>než </a:t>
            </a:r>
            <a:r>
              <a:rPr lang="cs-CZ" altLang="cs-CZ" sz="1800" dirty="0"/>
              <a:t>polovina spotřebního koše</a:t>
            </a:r>
          </a:p>
          <a:p>
            <a:pPr eaLnBrk="1" hangingPunct="1">
              <a:spcBef>
                <a:spcPct val="50000"/>
              </a:spcBef>
              <a:buClr>
                <a:srgbClr val="666699"/>
              </a:buClr>
              <a:buSzPct val="80000"/>
              <a:buFont typeface="Wingdings" pitchFamily="2" charset="2"/>
              <a:buChar char="n"/>
            </a:pPr>
            <a:r>
              <a:rPr lang="cs-CZ" altLang="cs-CZ" sz="1800" dirty="0"/>
              <a:t>ČNB standardně odhlíží od primárních cenových dopadů změn nepřímých daní, tj. pracuje s tzv. výjimkou z plnění inflačního cíle =&gt; ČNB sleduje </a:t>
            </a:r>
            <a:r>
              <a:rPr lang="cs-CZ" altLang="cs-CZ" sz="1800" dirty="0" err="1"/>
              <a:t>měnověpolitickou</a:t>
            </a:r>
            <a:r>
              <a:rPr lang="cs-CZ" altLang="cs-CZ" sz="1800" dirty="0"/>
              <a:t> inflaci (inflace očištěná o vliv změn nepřímých daní)</a:t>
            </a:r>
          </a:p>
        </p:txBody>
      </p:sp>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01D19403-6051-459F-A0DF-A95E84FA37FC}" type="slidenum">
              <a:rPr lang="cs-CZ" altLang="cs-CZ" sz="1400" smtClean="0"/>
              <a:pPr eaLnBrk="1" hangingPunct="1">
                <a:spcBef>
                  <a:spcPct val="0"/>
                </a:spcBef>
                <a:buFontTx/>
                <a:buNone/>
              </a:pPr>
              <a:t>7</a:t>
            </a:fld>
            <a:endParaRPr lang="cs-CZ" altLang="cs-CZ" sz="1400" smtClean="0"/>
          </a:p>
        </p:txBody>
      </p:sp>
      <p:sp>
        <p:nvSpPr>
          <p:cNvPr id="9219"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9220"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Struktura spotřebního koše</a:t>
            </a:r>
          </a:p>
        </p:txBody>
      </p:sp>
      <p:sp>
        <p:nvSpPr>
          <p:cNvPr id="9221" name="Text Box 9"/>
          <p:cNvSpPr txBox="1">
            <a:spLocks noChangeArrowheads="1"/>
          </p:cNvSpPr>
          <p:nvPr/>
        </p:nvSpPr>
        <p:spPr bwMode="auto">
          <a:xfrm>
            <a:off x="309563" y="1309688"/>
            <a:ext cx="4262437"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800" b="1" dirty="0"/>
              <a:t>ČSÚ</a:t>
            </a:r>
            <a:r>
              <a:rPr lang="cs-CZ" altLang="cs-CZ" sz="1800" dirty="0"/>
              <a:t> pro účely měření sestavuje váhové schéma (v závorce jsou počty cenových reprezentantů v jednotlivých oddílech):</a:t>
            </a:r>
            <a:endParaRPr lang="cs-CZ" altLang="cs-CZ" sz="1800" b="1" dirty="0"/>
          </a:p>
        </p:txBody>
      </p:sp>
      <p:sp>
        <p:nvSpPr>
          <p:cNvPr id="9222" name="Text Box 10"/>
          <p:cNvSpPr txBox="1">
            <a:spLocks noChangeArrowheads="1"/>
          </p:cNvSpPr>
          <p:nvPr/>
        </p:nvSpPr>
        <p:spPr bwMode="auto">
          <a:xfrm>
            <a:off x="4641850" y="1308100"/>
            <a:ext cx="41529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800" b="1" dirty="0"/>
              <a:t>ČNB</a:t>
            </a:r>
            <a:r>
              <a:rPr lang="cs-CZ" altLang="cs-CZ" sz="1800" dirty="0"/>
              <a:t> používá vlastní členění pro analytické účely:</a:t>
            </a:r>
          </a:p>
        </p:txBody>
      </p:sp>
      <p:sp>
        <p:nvSpPr>
          <p:cNvPr id="2" name="Obdélník 1"/>
          <p:cNvSpPr/>
          <p:nvPr/>
        </p:nvSpPr>
        <p:spPr>
          <a:xfrm>
            <a:off x="309562" y="6127750"/>
            <a:ext cx="3995738" cy="400110"/>
          </a:xfrm>
          <a:prstGeom prst="rect">
            <a:avLst/>
          </a:prstGeom>
        </p:spPr>
        <p:txBody>
          <a:bodyPr wrap="square">
            <a:spAutoFit/>
          </a:bodyPr>
          <a:lstStyle/>
          <a:p>
            <a:r>
              <a:rPr lang="cs-CZ" sz="1000" dirty="0" smtClean="0"/>
              <a:t>Pramen: ČSÚ</a:t>
            </a:r>
          </a:p>
          <a:p>
            <a:r>
              <a:rPr lang="cs-CZ" sz="1000" dirty="0" err="1" smtClean="0"/>
              <a:t>Pozn</a:t>
            </a:r>
            <a:r>
              <a:rPr lang="cs-CZ" sz="1000" dirty="0" smtClean="0"/>
              <a:t>: Spotřební koš od ledna 2016, stálé váhy roku 2014.</a:t>
            </a:r>
            <a:endParaRPr lang="cs-CZ" sz="1000" dirty="0"/>
          </a:p>
        </p:txBody>
      </p:sp>
      <p:sp>
        <p:nvSpPr>
          <p:cNvPr id="10" name="Obdélník 9"/>
          <p:cNvSpPr/>
          <p:nvPr/>
        </p:nvSpPr>
        <p:spPr>
          <a:xfrm>
            <a:off x="4679950" y="6121400"/>
            <a:ext cx="3562350" cy="246221"/>
          </a:xfrm>
          <a:prstGeom prst="rect">
            <a:avLst/>
          </a:prstGeom>
        </p:spPr>
        <p:txBody>
          <a:bodyPr wrap="square">
            <a:spAutoFit/>
          </a:bodyPr>
          <a:lstStyle/>
          <a:p>
            <a:r>
              <a:rPr lang="cs-CZ" sz="1000" dirty="0" smtClean="0"/>
              <a:t>Pramen: ČNB</a:t>
            </a:r>
            <a:endParaRPr lang="cs-CZ" sz="1000" dirty="0"/>
          </a:p>
        </p:txBody>
      </p:sp>
      <p:pic>
        <p:nvPicPr>
          <p:cNvPr id="12294"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8525" y="2333625"/>
            <a:ext cx="4316413" cy="3790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9458"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4475" y="2332037"/>
            <a:ext cx="4327525" cy="379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14CC04DB-7756-4A19-9188-40A3466A29C4}" type="slidenum">
              <a:rPr lang="cs-CZ" altLang="cs-CZ" sz="1400" smtClean="0"/>
              <a:pPr eaLnBrk="1" hangingPunct="1">
                <a:spcBef>
                  <a:spcPct val="0"/>
                </a:spcBef>
                <a:buFontTx/>
                <a:buNone/>
              </a:pPr>
              <a:t>8</a:t>
            </a:fld>
            <a:endParaRPr lang="cs-CZ" altLang="cs-CZ" sz="1400" smtClean="0"/>
          </a:p>
        </p:txBody>
      </p:sp>
      <p:sp>
        <p:nvSpPr>
          <p:cNvPr id="10243"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0244" name="Rectangle 3"/>
          <p:cNvSpPr>
            <a:spLocks noGrp="1" noChangeArrowheads="1"/>
          </p:cNvSpPr>
          <p:nvPr>
            <p:ph type="title"/>
          </p:nvPr>
        </p:nvSpPr>
        <p:spPr>
          <a:xfrm>
            <a:off x="179388" y="0"/>
            <a:ext cx="8785225" cy="908050"/>
          </a:xfrm>
        </p:spPr>
        <p:txBody>
          <a:bodyPr/>
          <a:lstStyle/>
          <a:p>
            <a:pPr eaLnBrk="1" hangingPunct="1"/>
            <a:r>
              <a:rPr lang="cs-CZ" altLang="cs-CZ" sz="2800" b="1" smtClean="0">
                <a:solidFill>
                  <a:schemeClr val="bg1"/>
                </a:solidFill>
              </a:rPr>
              <a:t>Režimy měnové politiky</a:t>
            </a:r>
          </a:p>
        </p:txBody>
      </p:sp>
      <p:sp>
        <p:nvSpPr>
          <p:cNvPr id="10245" name="Text Box 4"/>
          <p:cNvSpPr txBox="1">
            <a:spLocks noChangeArrowheads="1"/>
          </p:cNvSpPr>
          <p:nvPr/>
        </p:nvSpPr>
        <p:spPr bwMode="auto">
          <a:xfrm>
            <a:off x="611188" y="1117600"/>
            <a:ext cx="4554537" cy="543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57188" indent="-357188"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Clr>
                <a:srgbClr val="666699"/>
              </a:buClr>
              <a:buSzPct val="80000"/>
              <a:buFont typeface="Wingdings" pitchFamily="2" charset="2"/>
              <a:buNone/>
            </a:pPr>
            <a:r>
              <a:rPr lang="cs-CZ" altLang="cs-CZ" sz="1800" b="1" dirty="0"/>
              <a:t>Základní režimy měnové politiky:</a:t>
            </a:r>
            <a:endParaRPr lang="cs-CZ" altLang="cs-CZ" sz="1800" dirty="0"/>
          </a:p>
          <a:p>
            <a:pPr eaLnBrk="1" hangingPunct="1">
              <a:spcBef>
                <a:spcPct val="50000"/>
              </a:spcBef>
              <a:buClr>
                <a:srgbClr val="666699"/>
              </a:buClr>
              <a:buSzPct val="80000"/>
              <a:buFont typeface="Wingdings" pitchFamily="2" charset="2"/>
              <a:buChar char="n"/>
            </a:pPr>
            <a:r>
              <a:rPr lang="cs-CZ" altLang="cs-CZ" sz="1800" dirty="0"/>
              <a:t>režim s implicitní nominální kotvou </a:t>
            </a:r>
          </a:p>
          <a:p>
            <a:pPr eaLnBrk="1" hangingPunct="1">
              <a:spcBef>
                <a:spcPct val="50000"/>
              </a:spcBef>
              <a:buClr>
                <a:srgbClr val="666699"/>
              </a:buClr>
              <a:buSzPct val="80000"/>
              <a:buFont typeface="Wingdings" pitchFamily="2" charset="2"/>
              <a:buChar char="n"/>
            </a:pPr>
            <a:r>
              <a:rPr lang="cs-CZ" altLang="cs-CZ" sz="1800" dirty="0"/>
              <a:t>cílování měnové zásoby </a:t>
            </a:r>
          </a:p>
          <a:p>
            <a:pPr eaLnBrk="1" hangingPunct="1">
              <a:spcBef>
                <a:spcPct val="50000"/>
              </a:spcBef>
              <a:buClr>
                <a:srgbClr val="666699"/>
              </a:buClr>
              <a:buSzPct val="80000"/>
              <a:buFont typeface="Wingdings" pitchFamily="2" charset="2"/>
              <a:buChar char="n"/>
            </a:pPr>
            <a:r>
              <a:rPr lang="cs-CZ" altLang="cs-CZ" sz="1800" dirty="0"/>
              <a:t>cílování měnového kurzu</a:t>
            </a:r>
          </a:p>
          <a:p>
            <a:pPr eaLnBrk="1" hangingPunct="1">
              <a:spcBef>
                <a:spcPct val="90000"/>
              </a:spcBef>
              <a:buClr>
                <a:srgbClr val="666699"/>
              </a:buClr>
              <a:buSzPct val="80000"/>
              <a:buFont typeface="Wingdings" pitchFamily="2" charset="2"/>
              <a:buChar char="n"/>
            </a:pPr>
            <a:r>
              <a:rPr lang="cs-CZ" altLang="cs-CZ" sz="1800" dirty="0"/>
              <a:t>cílování inflace – v ČR od roku </a:t>
            </a:r>
            <a:r>
              <a:rPr lang="cs-CZ" altLang="cs-CZ" sz="1800" dirty="0" smtClean="0"/>
              <a:t>1998</a:t>
            </a:r>
          </a:p>
          <a:p>
            <a:pPr eaLnBrk="1" hangingPunct="1">
              <a:spcBef>
                <a:spcPct val="90000"/>
              </a:spcBef>
              <a:buClr>
                <a:srgbClr val="666699"/>
              </a:buClr>
              <a:buSzPct val="80000"/>
              <a:buFont typeface="Wingdings" pitchFamily="2" charset="2"/>
              <a:buChar char="n"/>
            </a:pPr>
            <a:r>
              <a:rPr lang="cs-CZ" altLang="cs-CZ" sz="1800" dirty="0" smtClean="0"/>
              <a:t>diskuze o cílování nominálního HDP</a:t>
            </a:r>
            <a:endParaRPr lang="cs-CZ" altLang="cs-CZ" sz="1800" dirty="0"/>
          </a:p>
          <a:p>
            <a:pPr eaLnBrk="1" hangingPunct="1">
              <a:spcBef>
                <a:spcPct val="50000"/>
              </a:spcBef>
              <a:buClr>
                <a:srgbClr val="666699"/>
              </a:buClr>
              <a:buSzPct val="80000"/>
              <a:buFont typeface="Wingdings" pitchFamily="2" charset="2"/>
              <a:buChar char="n"/>
            </a:pPr>
            <a:endParaRPr lang="cs-CZ" altLang="cs-CZ" sz="1800" dirty="0"/>
          </a:p>
          <a:p>
            <a:pPr eaLnBrk="1" hangingPunct="1">
              <a:spcBef>
                <a:spcPct val="50000"/>
              </a:spcBef>
              <a:buClr>
                <a:srgbClr val="666699"/>
              </a:buClr>
              <a:buSzPct val="80000"/>
              <a:buFont typeface="Wingdings" pitchFamily="2" charset="2"/>
              <a:buNone/>
            </a:pPr>
            <a:r>
              <a:rPr lang="cs-CZ" altLang="cs-CZ" sz="1800" b="1" dirty="0"/>
              <a:t>Situace ve světě:</a:t>
            </a:r>
          </a:p>
          <a:p>
            <a:pPr eaLnBrk="1" hangingPunct="1">
              <a:spcBef>
                <a:spcPct val="50000"/>
              </a:spcBef>
              <a:buClr>
                <a:srgbClr val="666699"/>
              </a:buClr>
              <a:buSzPct val="80000"/>
              <a:buFont typeface="Wingdings" pitchFamily="2" charset="2"/>
              <a:buChar char="n"/>
            </a:pPr>
            <a:r>
              <a:rPr lang="cs-CZ" altLang="cs-CZ" sz="1800" dirty="0" smtClean="0"/>
              <a:t>podíl rozvinutých zemí </a:t>
            </a:r>
            <a:r>
              <a:rPr lang="cs-CZ" altLang="cs-CZ" sz="1800" dirty="0" err="1" smtClean="0"/>
              <a:t>cílujících</a:t>
            </a:r>
            <a:r>
              <a:rPr lang="cs-CZ" altLang="cs-CZ" sz="1800" dirty="0" smtClean="0"/>
              <a:t> inflaci roste, </a:t>
            </a:r>
            <a:r>
              <a:rPr lang="cs-CZ" altLang="cs-CZ" sz="1800" dirty="0"/>
              <a:t>naopak bylo zcela opuštěno cílování peněžní zásoby a výrazně klesl počet zemí s fixním </a:t>
            </a:r>
            <a:r>
              <a:rPr lang="cs-CZ" altLang="cs-CZ" sz="1800" dirty="0" smtClean="0"/>
              <a:t>kurzem</a:t>
            </a:r>
          </a:p>
          <a:p>
            <a:pPr eaLnBrk="1" hangingPunct="1">
              <a:spcBef>
                <a:spcPct val="50000"/>
              </a:spcBef>
              <a:buClr>
                <a:srgbClr val="666699"/>
              </a:buClr>
              <a:buSzPct val="80000"/>
              <a:buFont typeface="Wingdings" pitchFamily="2" charset="2"/>
              <a:buChar char="n"/>
            </a:pPr>
            <a:r>
              <a:rPr lang="cs-CZ" altLang="cs-CZ" sz="1800" dirty="0" smtClean="0"/>
              <a:t>některé centrální banky mohou sledovat více cílů najednou (</a:t>
            </a:r>
            <a:r>
              <a:rPr lang="cs-CZ" altLang="cs-CZ" sz="1800" dirty="0" err="1" smtClean="0"/>
              <a:t>Fed</a:t>
            </a:r>
            <a:r>
              <a:rPr lang="cs-CZ" altLang="cs-CZ" sz="1800" dirty="0" smtClean="0"/>
              <a:t>...)</a:t>
            </a:r>
            <a:endParaRPr lang="cs-CZ" altLang="cs-CZ" sz="1800" dirty="0"/>
          </a:p>
        </p:txBody>
      </p:sp>
      <p:sp>
        <p:nvSpPr>
          <p:cNvPr id="10246" name="Oval 5"/>
          <p:cNvSpPr>
            <a:spLocks noChangeArrowheads="1"/>
          </p:cNvSpPr>
          <p:nvPr/>
        </p:nvSpPr>
        <p:spPr bwMode="auto">
          <a:xfrm>
            <a:off x="876300" y="2725738"/>
            <a:ext cx="4022725" cy="704850"/>
          </a:xfrm>
          <a:prstGeom prst="ellipse">
            <a:avLst/>
          </a:prstGeom>
          <a:noFill/>
          <a:ln w="9525">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grpSp>
        <p:nvGrpSpPr>
          <p:cNvPr id="10247" name="Group 11"/>
          <p:cNvGrpSpPr>
            <a:grpSpLocks/>
          </p:cNvGrpSpPr>
          <p:nvPr/>
        </p:nvGrpSpPr>
        <p:grpSpPr bwMode="auto">
          <a:xfrm>
            <a:off x="5067300" y="3667125"/>
            <a:ext cx="3867150" cy="2687638"/>
            <a:chOff x="3139" y="2310"/>
            <a:chExt cx="2489" cy="1693"/>
          </a:xfrm>
        </p:grpSpPr>
        <p:pic>
          <p:nvPicPr>
            <p:cNvPr id="10248" name="Picture 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9" y="2469"/>
              <a:ext cx="2489" cy="1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249" name="Text Box 9"/>
            <p:cNvSpPr txBox="1">
              <a:spLocks noChangeArrowheads="1"/>
            </p:cNvSpPr>
            <p:nvPr/>
          </p:nvSpPr>
          <p:spPr bwMode="auto">
            <a:xfrm>
              <a:off x="3158" y="2310"/>
              <a:ext cx="207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400">
                  <a:solidFill>
                    <a:srgbClr val="5F5F5F"/>
                  </a:solidFill>
                </a:rPr>
                <a:t>Industrial countries:</a:t>
              </a:r>
            </a:p>
          </p:txBody>
        </p:sp>
        <p:sp>
          <p:nvSpPr>
            <p:cNvPr id="10250" name="Text Box 10"/>
            <p:cNvSpPr txBox="1">
              <a:spLocks noChangeArrowheads="1"/>
            </p:cNvSpPr>
            <p:nvPr/>
          </p:nvSpPr>
          <p:spPr bwMode="auto">
            <a:xfrm>
              <a:off x="3192" y="3849"/>
              <a:ext cx="230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r>
                <a:rPr lang="cs-CZ" altLang="cs-CZ" sz="1000" dirty="0" smtClean="0">
                  <a:solidFill>
                    <a:srgbClr val="5F5F5F"/>
                  </a:solidFill>
                </a:rPr>
                <a:t>Pramen: </a:t>
              </a:r>
              <a:r>
                <a:rPr lang="cs-CZ" altLang="cs-CZ" sz="1000" dirty="0">
                  <a:solidFill>
                    <a:srgbClr val="5F5F5F"/>
                  </a:solidFill>
                </a:rPr>
                <a:t>„</a:t>
              </a:r>
              <a:r>
                <a:rPr lang="en-US" altLang="cs-CZ" sz="1000" dirty="0">
                  <a:solidFill>
                    <a:srgbClr val="5F5F5F"/>
                  </a:solidFill>
                </a:rPr>
                <a:t>Inflation Targeting and the IMF</a:t>
              </a:r>
              <a:r>
                <a:rPr lang="cs-CZ" altLang="cs-CZ" sz="1000" dirty="0">
                  <a:solidFill>
                    <a:srgbClr val="5F5F5F"/>
                  </a:solidFill>
                </a:rPr>
                <a:t>“, IMF (2006)</a:t>
              </a:r>
            </a:p>
          </p:txBody>
        </p:sp>
      </p:grpSp>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číslo snímku 5"/>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918E9F26-6E8C-49FE-9F40-1439205E3702}" type="slidenum">
              <a:rPr lang="cs-CZ" altLang="cs-CZ" sz="1400" smtClean="0"/>
              <a:pPr eaLnBrk="1" hangingPunct="1">
                <a:spcBef>
                  <a:spcPct val="0"/>
                </a:spcBef>
                <a:buFontTx/>
                <a:buNone/>
              </a:pPr>
              <a:t>9</a:t>
            </a:fld>
            <a:endParaRPr lang="cs-CZ" altLang="cs-CZ" sz="1400" smtClean="0"/>
          </a:p>
        </p:txBody>
      </p:sp>
      <p:sp>
        <p:nvSpPr>
          <p:cNvPr id="11267" name="Rectangle 2"/>
          <p:cNvSpPr>
            <a:spLocks noChangeArrowheads="1"/>
          </p:cNvSpPr>
          <p:nvPr/>
        </p:nvSpPr>
        <p:spPr bwMode="auto">
          <a:xfrm>
            <a:off x="0" y="0"/>
            <a:ext cx="9144000" cy="908050"/>
          </a:xfrm>
          <a:prstGeom prst="rect">
            <a:avLst/>
          </a:prstGeom>
          <a:solidFill>
            <a:srgbClr val="666699"/>
          </a:solidFill>
          <a:ln w="9525">
            <a:solidFill>
              <a:srgbClr val="666699"/>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endParaRPr lang="cs-CZ" altLang="cs-CZ" sz="1800"/>
          </a:p>
        </p:txBody>
      </p:sp>
      <p:sp>
        <p:nvSpPr>
          <p:cNvPr id="11268" name="Rectangle 3"/>
          <p:cNvSpPr>
            <a:spLocks noGrp="1" noChangeArrowheads="1"/>
          </p:cNvSpPr>
          <p:nvPr>
            <p:ph type="title"/>
          </p:nvPr>
        </p:nvSpPr>
        <p:spPr>
          <a:xfrm>
            <a:off x="288925" y="152400"/>
            <a:ext cx="8567738" cy="601663"/>
          </a:xfrm>
        </p:spPr>
        <p:txBody>
          <a:bodyPr/>
          <a:lstStyle/>
          <a:p>
            <a:pPr eaLnBrk="1" hangingPunct="1"/>
            <a:r>
              <a:rPr lang="cs-CZ" altLang="cs-CZ" sz="2800" b="1" smtClean="0">
                <a:solidFill>
                  <a:schemeClr val="bg1"/>
                </a:solidFill>
              </a:rPr>
              <a:t>Měnová politika před cílováním inflace</a:t>
            </a:r>
          </a:p>
        </p:txBody>
      </p:sp>
      <p:graphicFrame>
        <p:nvGraphicFramePr>
          <p:cNvPr id="11269" name="Object 5"/>
          <p:cNvGraphicFramePr>
            <a:graphicFrameLocks noGrp="1" noChangeAspect="1"/>
          </p:cNvGraphicFramePr>
          <p:nvPr>
            <p:ph idx="1"/>
          </p:nvPr>
        </p:nvGraphicFramePr>
        <p:xfrm>
          <a:off x="104775" y="1335088"/>
          <a:ext cx="8815388" cy="4603750"/>
        </p:xfrm>
        <a:graphic>
          <a:graphicData uri="http://schemas.openxmlformats.org/presentationml/2006/ole">
            <mc:AlternateContent xmlns:mc="http://schemas.openxmlformats.org/markup-compatibility/2006">
              <mc:Choice xmlns:v="urn:schemas-microsoft-com:vml" Requires="v">
                <p:oleObj spid="_x0000_s11350" name="Graf" r:id="rId5" imgW="6943725" imgH="3505200" progId="Excel.Chart.8">
                  <p:embed/>
                </p:oleObj>
              </mc:Choice>
              <mc:Fallback>
                <p:oleObj name="Graf" r:id="rId5" imgW="6943725" imgH="3505200" progId="Excel.Char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l="803" r="2534"/>
                      <a:stretch>
                        <a:fillRect/>
                      </a:stretch>
                    </p:blipFill>
                    <p:spPr bwMode="auto">
                      <a:xfrm>
                        <a:off x="104775" y="1335088"/>
                        <a:ext cx="8815388" cy="4603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29237</TotalTime>
  <Words>3204</Words>
  <Application>Microsoft Office PowerPoint</Application>
  <PresentationFormat>Předvádění na obrazovce (4:3)</PresentationFormat>
  <Paragraphs>363</Paragraphs>
  <Slides>37</Slides>
  <Notes>35</Notes>
  <HiddenSlides>0</HiddenSlides>
  <MMClips>0</MMClips>
  <ScaleCrop>false</ScaleCrop>
  <HeadingPairs>
    <vt:vector size="8" baseType="variant">
      <vt:variant>
        <vt:lpstr>Použitá písma</vt:lpstr>
      </vt:variant>
      <vt:variant>
        <vt:i4>6</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5" baseType="lpstr">
      <vt:lpstr>Arial</vt:lpstr>
      <vt:lpstr>Arial Black</vt:lpstr>
      <vt:lpstr>Arial Narrow</vt:lpstr>
      <vt:lpstr>Symbol</vt:lpstr>
      <vt:lpstr>Times New Roman</vt:lpstr>
      <vt:lpstr>Wingdings</vt:lpstr>
      <vt:lpstr>Výchozí návrh</vt:lpstr>
      <vt:lpstr>Graf</vt:lpstr>
      <vt:lpstr>Prezentace aplikace PowerPoint</vt:lpstr>
      <vt:lpstr>Co náš čeká na našich setkáních</vt:lpstr>
      <vt:lpstr>Prezentace aplikace PowerPoint</vt:lpstr>
      <vt:lpstr>Cíle měnové politiky v ČR</vt:lpstr>
      <vt:lpstr>Primární cíl</vt:lpstr>
      <vt:lpstr>Index spotřebitelských cen</vt:lpstr>
      <vt:lpstr>Struktura spotřebního koše</vt:lpstr>
      <vt:lpstr>Režimy měnové politiky</vt:lpstr>
      <vt:lpstr>Měnová politika před cílováním inflace</vt:lpstr>
      <vt:lpstr>Cílování inflace</vt:lpstr>
      <vt:lpstr>Měnověpolitické cíle v režimu cílování inflace</vt:lpstr>
      <vt:lpstr>Plnění inflačního cíle</vt:lpstr>
      <vt:lpstr>Prezentace aplikace PowerPoint</vt:lpstr>
      <vt:lpstr>Prezentace aplikace PowerPoint</vt:lpstr>
      <vt:lpstr>Prezentace aplikace PowerPoint</vt:lpstr>
      <vt:lpstr>Prezentace aplikace PowerPoint</vt:lpstr>
      <vt:lpstr>Aplikace měnověpolitických nástrojů</vt:lpstr>
      <vt:lpstr>Nekonvenční měnová politika</vt:lpstr>
      <vt:lpstr>Nekonvenční měnová politika v ČR</vt:lpstr>
      <vt:lpstr>Prognóza ČNB</vt:lpstr>
      <vt:lpstr>Prognóza ČNB – model g3 shrnutí</vt:lpstr>
      <vt:lpstr>Produkční struktura v modelu „g3“</vt:lpstr>
      <vt:lpstr>Tvorba cen v modelu „g3“</vt:lpstr>
      <vt:lpstr>Sada modelů kolem jádrového modelu</vt:lpstr>
      <vt:lpstr>Prognóza</vt:lpstr>
      <vt:lpstr>GRIP</vt:lpstr>
      <vt:lpstr>Zasedání BR ČNB Nastavení měnověpolitických nástrojů</vt:lpstr>
      <vt:lpstr>Zasedání BR ČNB Příklad hlasování</vt:lpstr>
      <vt:lpstr>Zasedání BR ČNB Nastavení měnověpolitických nástrojů</vt:lpstr>
      <vt:lpstr>Prognóza inflace (příklad prognózy zveřejněné 1. 2. 2018)</vt:lpstr>
      <vt:lpstr>Prognóza měnověpolitické inflace (1. 2. 2018)</vt:lpstr>
      <vt:lpstr>Prognóza úrokových sazeb (1. 2. 2018) 3M PRIBOR</vt:lpstr>
      <vt:lpstr>Vývoj úrokových sazeb Měnověpolitická sazba a tržní sazby</vt:lpstr>
      <vt:lpstr>Prognóza kurzu CZK/EUR (1. 2. 2018)</vt:lpstr>
      <vt:lpstr>Prognóza HDP (1. 2. 2018) meziroční růst reálného HDP</vt:lpstr>
      <vt:lpstr>Literatura</vt:lpstr>
      <vt:lpstr>Děkuji za pozornost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a praxe měnové politiky ČNB</dc:title>
  <dc:creator>Pavel Řežábek</dc:creator>
  <cp:lastModifiedBy>Pavel Řežábek</cp:lastModifiedBy>
  <cp:revision>715</cp:revision>
  <cp:lastPrinted>2016-02-18T15:21:43Z</cp:lastPrinted>
  <dcterms:created xsi:type="dcterms:W3CDTF">2005-11-29T13:32:28Z</dcterms:created>
  <dcterms:modified xsi:type="dcterms:W3CDTF">2018-03-01T14:36:28Z</dcterms:modified>
</cp:coreProperties>
</file>